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5"/>
  </p:handoutMasterIdLst>
  <p:sldIdLst>
    <p:sldId id="256" r:id="rId2"/>
    <p:sldId id="287" r:id="rId3"/>
    <p:sldId id="285" r:id="rId4"/>
    <p:sldId id="290" r:id="rId5"/>
    <p:sldId id="274" r:id="rId6"/>
    <p:sldId id="275" r:id="rId7"/>
    <p:sldId id="276" r:id="rId8"/>
    <p:sldId id="261" r:id="rId9"/>
    <p:sldId id="262" r:id="rId10"/>
    <p:sldId id="286" r:id="rId11"/>
    <p:sldId id="263" r:id="rId12"/>
    <p:sldId id="264" r:id="rId13"/>
    <p:sldId id="265" r:id="rId14"/>
    <p:sldId id="288" r:id="rId15"/>
    <p:sldId id="277" r:id="rId16"/>
    <p:sldId id="278" r:id="rId17"/>
    <p:sldId id="279" r:id="rId18"/>
    <p:sldId id="280" r:id="rId19"/>
    <p:sldId id="270" r:id="rId20"/>
    <p:sldId id="281" r:id="rId21"/>
    <p:sldId id="282" r:id="rId22"/>
    <p:sldId id="283" r:id="rId23"/>
    <p:sldId id="291" r:id="rId24"/>
  </p:sldIdLst>
  <p:sldSz cx="12192000" cy="6858000"/>
  <p:notesSz cx="6797675" cy="9928225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comunicacion2\CARPETA%20COMPARTIDA%20COMUNICACION\2016\DIARIO\DAVID\trabajadores%20por%20a&#241;o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Libro1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Libro2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500" b="0" i="0" u="none" strike="noStrike" kern="1200" cap="none" spc="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es-MX" sz="1200" b="1" dirty="0">
                <a:latin typeface="Blogger Sans" panose="02000506030000020004" pitchFamily="2" charset="0"/>
                <a:ea typeface="Blogger Sans" panose="02000506030000020004" pitchFamily="2" charset="0"/>
              </a:rPr>
              <a:t>Comparativa de número de personal por año</a:t>
            </a:r>
          </a:p>
        </c:rich>
      </c:tx>
      <c:layout>
        <c:manualLayout>
          <c:xMode val="edge"/>
          <c:yMode val="edge"/>
          <c:x val="0.14671522309711299"/>
          <c:y val="2.777777777777780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500" b="0" i="0" u="none" strike="noStrike" kern="1200" cap="none" spc="50" normalizeH="0" baseline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+mj-ea"/>
              <a:cs typeface="+mj-cs"/>
            </a:defRPr>
          </a:pPr>
          <a:endParaRPr lang="es-MX"/>
        </a:p>
      </c:txPr>
    </c:title>
    <c:autoTitleDeleted val="0"/>
    <c:plotArea>
      <c:layout>
        <c:manualLayout>
          <c:layoutTarget val="inner"/>
          <c:xMode val="edge"/>
          <c:yMode val="edge"/>
          <c:x val="0.15321758944750399"/>
          <c:y val="0.16444751419603301"/>
          <c:w val="0.84678241055249703"/>
          <c:h val="0.785369574544589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>
                <a:alpha val="70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>
                  <a:lumMod val="50000"/>
                </a:schemeClr>
              </a:solidFill>
              <a:ln>
                <a:noFill/>
              </a:ln>
              <a:effectLst/>
            </c:spPr>
          </c:dPt>
          <c:dPt>
            <c:idx val="1"/>
            <c:invertIfNegative val="0"/>
            <c:bubble3D val="0"/>
            <c:spPr>
              <a:solidFill>
                <a:schemeClr val="accent1">
                  <a:lumMod val="50000"/>
                </a:schemeClr>
              </a:solidFill>
              <a:ln>
                <a:noFill/>
              </a:ln>
              <a:effectLst/>
            </c:spPr>
          </c:dPt>
          <c:dPt>
            <c:idx val="2"/>
            <c:invertIfNegative val="0"/>
            <c:bubble3D val="0"/>
            <c:spPr>
              <a:solidFill>
                <a:schemeClr val="accent1">
                  <a:lumMod val="50000"/>
                </a:schemeClr>
              </a:solidFill>
              <a:ln>
                <a:noFill/>
              </a:ln>
              <a:effectLst/>
            </c:spPr>
          </c:dPt>
          <c:dPt>
            <c:idx val="3"/>
            <c:invertIfNegative val="0"/>
            <c:bubble3D val="0"/>
            <c:spPr>
              <a:solidFill>
                <a:schemeClr val="accent1">
                  <a:lumMod val="50000"/>
                </a:schemeClr>
              </a:solidFill>
              <a:ln>
                <a:noFill/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Hoja1!$B$5:$B$8</c:f>
              <c:numCache>
                <c:formatCode>General</c:formatCode>
                <c:ptCount val="4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</c:numCache>
            </c:numRef>
          </c:cat>
          <c:val>
            <c:numRef>
              <c:f>Hoja1!$C$5:$C$8</c:f>
              <c:numCache>
                <c:formatCode>General</c:formatCode>
                <c:ptCount val="4"/>
                <c:pt idx="0">
                  <c:v>151</c:v>
                </c:pt>
                <c:pt idx="1">
                  <c:v>151</c:v>
                </c:pt>
                <c:pt idx="2">
                  <c:v>136</c:v>
                </c:pt>
                <c:pt idx="3">
                  <c:v>130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80"/>
        <c:overlap val="25"/>
        <c:axId val="252158056"/>
        <c:axId val="252163152"/>
      </c:barChart>
      <c:catAx>
        <c:axId val="25215805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cap="all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MX"/>
                  <a:t>Año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0" i="0" u="none" strike="noStrike" kern="1200" cap="all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MX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1587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none" spc="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252163152"/>
        <c:crosses val="autoZero"/>
        <c:auto val="1"/>
        <c:lblAlgn val="ctr"/>
        <c:lblOffset val="100"/>
        <c:noMultiLvlLbl val="0"/>
      </c:catAx>
      <c:valAx>
        <c:axId val="2521631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0" i="0" u="none" strike="noStrike" kern="1200" cap="all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MX"/>
                  <a:t>número</a:t>
                </a:r>
                <a:r>
                  <a:rPr lang="es-MX" baseline="0"/>
                  <a:t> de trabajadores</a:t>
                </a:r>
                <a:endParaRPr lang="es-MX"/>
              </a:p>
            </c:rich>
          </c:tx>
          <c:layout>
            <c:manualLayout>
              <c:xMode val="edge"/>
              <c:yMode val="edge"/>
              <c:x val="2.0656859595953099E-2"/>
              <c:y val="0.19282753034503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900" b="0" i="0" u="none" strike="noStrike" kern="1200" cap="all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MX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spc="2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2521580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6.7554601622487789E-2"/>
          <c:y val="0.19768666363713705"/>
          <c:w val="0.57195767669075515"/>
          <c:h val="0.71324957513959697"/>
        </c:manualLayout>
      </c:layout>
      <c:pie3DChart>
        <c:varyColors val="1"/>
        <c:ser>
          <c:idx val="0"/>
          <c:order val="0"/>
          <c:tx>
            <c:strRef>
              <c:f>'SEDES ADMOS.'!$A$4</c:f>
              <c:strCache>
                <c:ptCount val="1"/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'SEDES ADMOS.'!$B$3:$E$3</c:f>
              <c:strCache>
                <c:ptCount val="4"/>
                <c:pt idx="0">
                  <c:v>OFICINA CVSS</c:v>
                </c:pt>
                <c:pt idx="1">
                  <c:v>UNIDAD DE APOYO A LAS COMUNIDADES INDÍGENAS</c:v>
                </c:pt>
                <c:pt idx="2">
                  <c:v>UNIDAD DE SERVICIO SOCIAL</c:v>
                </c:pt>
                <c:pt idx="3">
                  <c:v>UNIDAD DE VINCULACIÓN Y DIFUSIÓN</c:v>
                </c:pt>
              </c:strCache>
            </c:strRef>
          </c:cat>
          <c:val>
            <c:numRef>
              <c:f>'SEDES ADMOS.'!$B$4:$E$4</c:f>
              <c:numCache>
                <c:formatCode>General</c:formatCode>
                <c:ptCount val="4"/>
                <c:pt idx="0">
                  <c:v>31</c:v>
                </c:pt>
                <c:pt idx="1">
                  <c:v>33</c:v>
                </c:pt>
                <c:pt idx="2">
                  <c:v>40</c:v>
                </c:pt>
                <c:pt idx="3">
                  <c:v>26</c:v>
                </c:pt>
              </c:numCache>
            </c:numRef>
          </c:val>
        </c:ser>
        <c:ser>
          <c:idx val="1"/>
          <c:order val="1"/>
          <c:tx>
            <c:strRef>
              <c:f>'SEDES ADMOS.'!$A$4</c:f>
              <c:strCache>
                <c:ptCount val="1"/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'SEDES ADMOS.'!$B$3:$E$3</c:f>
              <c:strCache>
                <c:ptCount val="4"/>
                <c:pt idx="0">
                  <c:v>OFICINA CVSS</c:v>
                </c:pt>
                <c:pt idx="1">
                  <c:v>UNIDAD DE APOYO A LAS COMUNIDADES INDÍGENAS</c:v>
                </c:pt>
                <c:pt idx="2">
                  <c:v>UNIDAD DE SERVICIO SOCIAL</c:v>
                </c:pt>
                <c:pt idx="3">
                  <c:v>UNIDAD DE VINCULACIÓN Y DIFUSIÓN</c:v>
                </c:pt>
              </c:strCache>
            </c:strRef>
          </c:cat>
          <c:val>
            <c:numRef>
              <c:f>'SEDES ADMOS.'!$B$4:$D$4</c:f>
              <c:numCache>
                <c:formatCode>General</c:formatCode>
                <c:ptCount val="3"/>
                <c:pt idx="0">
                  <c:v>31</c:v>
                </c:pt>
                <c:pt idx="1">
                  <c:v>33</c:v>
                </c:pt>
                <c:pt idx="2">
                  <c:v>40</c:v>
                </c:pt>
              </c:numCache>
            </c:numRef>
          </c:val>
        </c:ser>
        <c:ser>
          <c:idx val="2"/>
          <c:order val="2"/>
          <c:tx>
            <c:strRef>
              <c:f>'SEDES ADMOS.'!$A$4</c:f>
              <c:strCache>
                <c:ptCount val="1"/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'SEDES ADMOS.'!$B$3:$E$3</c:f>
              <c:strCache>
                <c:ptCount val="4"/>
                <c:pt idx="0">
                  <c:v>OFICINA CVSS</c:v>
                </c:pt>
                <c:pt idx="1">
                  <c:v>UNIDAD DE APOYO A LAS COMUNIDADES INDÍGENAS</c:v>
                </c:pt>
                <c:pt idx="2">
                  <c:v>UNIDAD DE SERVICIO SOCIAL</c:v>
                </c:pt>
                <c:pt idx="3">
                  <c:v>UNIDAD DE VINCULACIÓN Y DIFUSIÓN</c:v>
                </c:pt>
              </c:strCache>
            </c:strRef>
          </c:cat>
          <c:val>
            <c:numRef>
              <c:f>'SEDES ADMOS.'!$B$4:$D$4</c:f>
              <c:numCache>
                <c:formatCode>General</c:formatCode>
                <c:ptCount val="3"/>
                <c:pt idx="0">
                  <c:v>31</c:v>
                </c:pt>
                <c:pt idx="1">
                  <c:v>33</c:v>
                </c:pt>
                <c:pt idx="2">
                  <c:v>40</c:v>
                </c:pt>
              </c:numCache>
            </c:numRef>
          </c:val>
        </c:ser>
        <c:ser>
          <c:idx val="3"/>
          <c:order val="3"/>
          <c:tx>
            <c:strRef>
              <c:f>'SEDES ADMOS.'!$A$4</c:f>
              <c:strCache>
                <c:ptCount val="1"/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'SEDES ADMOS.'!$B$3:$E$3</c:f>
              <c:strCache>
                <c:ptCount val="4"/>
                <c:pt idx="0">
                  <c:v>OFICINA CVSS</c:v>
                </c:pt>
                <c:pt idx="1">
                  <c:v>UNIDAD DE APOYO A LAS COMUNIDADES INDÍGENAS</c:v>
                </c:pt>
                <c:pt idx="2">
                  <c:v>UNIDAD DE SERVICIO SOCIAL</c:v>
                </c:pt>
                <c:pt idx="3">
                  <c:v>UNIDAD DE VINCULACIÓN Y DIFUSIÓN</c:v>
                </c:pt>
              </c:strCache>
            </c:strRef>
          </c:cat>
          <c:val>
            <c:numRef>
              <c:f>'SEDES ADMOS.'!$B$4:$D$4</c:f>
              <c:numCache>
                <c:formatCode>General</c:formatCode>
                <c:ptCount val="3"/>
                <c:pt idx="0">
                  <c:v>31</c:v>
                </c:pt>
                <c:pt idx="1">
                  <c:v>33</c:v>
                </c:pt>
                <c:pt idx="2">
                  <c:v>40</c:v>
                </c:pt>
              </c:numCache>
            </c:numRef>
          </c:val>
        </c:ser>
        <c:ser>
          <c:idx val="4"/>
          <c:order val="4"/>
          <c:tx>
            <c:strRef>
              <c:f>'SEDES ADMOS.'!$A$4</c:f>
              <c:strCache>
                <c:ptCount val="1"/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'SEDES ADMOS.'!$B$3:$E$3</c:f>
              <c:strCache>
                <c:ptCount val="4"/>
                <c:pt idx="0">
                  <c:v>OFICINA CVSS</c:v>
                </c:pt>
                <c:pt idx="1">
                  <c:v>UNIDAD DE APOYO A LAS COMUNIDADES INDÍGENAS</c:v>
                </c:pt>
                <c:pt idx="2">
                  <c:v>UNIDAD DE SERVICIO SOCIAL</c:v>
                </c:pt>
                <c:pt idx="3">
                  <c:v>UNIDAD DE VINCULACIÓN Y DIFUSIÓN</c:v>
                </c:pt>
              </c:strCache>
            </c:strRef>
          </c:cat>
          <c:val>
            <c:numRef>
              <c:f>'SEDES ADMOS.'!$B$4:$D$4</c:f>
              <c:numCache>
                <c:formatCode>General</c:formatCode>
                <c:ptCount val="3"/>
                <c:pt idx="0">
                  <c:v>31</c:v>
                </c:pt>
                <c:pt idx="1">
                  <c:v>33</c:v>
                </c:pt>
                <c:pt idx="2">
                  <c:v>40</c:v>
                </c:pt>
              </c:numCache>
            </c:numRef>
          </c:val>
        </c:ser>
        <c:ser>
          <c:idx val="5"/>
          <c:order val="5"/>
          <c:tx>
            <c:strRef>
              <c:f>'SEDES ADMOS.'!$A$4</c:f>
              <c:strCache>
                <c:ptCount val="1"/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'SEDES ADMOS.'!$B$3:$E$3</c:f>
              <c:strCache>
                <c:ptCount val="4"/>
                <c:pt idx="0">
                  <c:v>OFICINA CVSS</c:v>
                </c:pt>
                <c:pt idx="1">
                  <c:v>UNIDAD DE APOYO A LAS COMUNIDADES INDÍGENAS</c:v>
                </c:pt>
                <c:pt idx="2">
                  <c:v>UNIDAD DE SERVICIO SOCIAL</c:v>
                </c:pt>
                <c:pt idx="3">
                  <c:v>UNIDAD DE VINCULACIÓN Y DIFUSIÓN</c:v>
                </c:pt>
              </c:strCache>
            </c:strRef>
          </c:cat>
          <c:val>
            <c:numRef>
              <c:f>'SEDES ADMOS.'!$B$4:$D$4</c:f>
              <c:numCache>
                <c:formatCode>General</c:formatCode>
                <c:ptCount val="3"/>
                <c:pt idx="0">
                  <c:v>31</c:v>
                </c:pt>
                <c:pt idx="1">
                  <c:v>33</c:v>
                </c:pt>
                <c:pt idx="2">
                  <c:v>40</c:v>
                </c:pt>
              </c:numCache>
            </c:numRef>
          </c:val>
        </c:ser>
        <c:ser>
          <c:idx val="6"/>
          <c:order val="6"/>
          <c:tx>
            <c:strRef>
              <c:f>'SEDES ADMOS.'!$A$4</c:f>
              <c:strCache>
                <c:ptCount val="1"/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'SEDES ADMOS.'!$B$3:$E$3</c:f>
              <c:strCache>
                <c:ptCount val="4"/>
                <c:pt idx="0">
                  <c:v>OFICINA CVSS</c:v>
                </c:pt>
                <c:pt idx="1">
                  <c:v>UNIDAD DE APOYO A LAS COMUNIDADES INDÍGENAS</c:v>
                </c:pt>
                <c:pt idx="2">
                  <c:v>UNIDAD DE SERVICIO SOCIAL</c:v>
                </c:pt>
                <c:pt idx="3">
                  <c:v>UNIDAD DE VINCULACIÓN Y DIFUSIÓN</c:v>
                </c:pt>
              </c:strCache>
            </c:strRef>
          </c:cat>
          <c:val>
            <c:numRef>
              <c:f>'SEDES ADMOS.'!$B$4:$D$4</c:f>
              <c:numCache>
                <c:formatCode>General</c:formatCode>
                <c:ptCount val="3"/>
                <c:pt idx="0">
                  <c:v>31</c:v>
                </c:pt>
                <c:pt idx="1">
                  <c:v>33</c:v>
                </c:pt>
                <c:pt idx="2">
                  <c:v>40</c:v>
                </c:pt>
              </c:numCache>
            </c:numRef>
          </c:val>
        </c:ser>
        <c:ser>
          <c:idx val="7"/>
          <c:order val="7"/>
          <c:tx>
            <c:strRef>
              <c:f>'SEDES ADMOS.'!$A$4</c:f>
              <c:strCache>
                <c:ptCount val="1"/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'SEDES ADMOS.'!$B$3:$E$3</c:f>
              <c:strCache>
                <c:ptCount val="4"/>
                <c:pt idx="0">
                  <c:v>OFICINA CVSS</c:v>
                </c:pt>
                <c:pt idx="1">
                  <c:v>UNIDAD DE APOYO A LAS COMUNIDADES INDÍGENAS</c:v>
                </c:pt>
                <c:pt idx="2">
                  <c:v>UNIDAD DE SERVICIO SOCIAL</c:v>
                </c:pt>
                <c:pt idx="3">
                  <c:v>UNIDAD DE VINCULACIÓN Y DIFUSIÓN</c:v>
                </c:pt>
              </c:strCache>
            </c:strRef>
          </c:cat>
          <c:val>
            <c:numRef>
              <c:f>'SEDES ADMOS.'!$B$4:$D$4</c:f>
              <c:numCache>
                <c:formatCode>General</c:formatCode>
                <c:ptCount val="3"/>
                <c:pt idx="0">
                  <c:v>31</c:v>
                </c:pt>
                <c:pt idx="1">
                  <c:v>33</c:v>
                </c:pt>
                <c:pt idx="2">
                  <c:v>40</c:v>
                </c:pt>
              </c:numCache>
            </c:numRef>
          </c:val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5533725963531353"/>
          <c:y val="0.1784203783521367"/>
          <c:w val="0.33222712973703744"/>
          <c:h val="0.53998438221620881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zero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Hoja1!$C$5</c:f>
              <c:strCache>
                <c:ptCount val="1"/>
                <c:pt idx="0">
                  <c:v>2013</c:v>
                </c:pt>
              </c:strCache>
            </c:strRef>
          </c:tx>
          <c:spPr>
            <a:solidFill>
              <a:schemeClr val="accent6">
                <a:lumMod val="20000"/>
                <a:lumOff val="80000"/>
              </a:schemeClr>
            </a:solidFill>
          </c:spPr>
          <c:invertIfNegative val="0"/>
          <c:cat>
            <c:strRef>
              <c:f>Hoja1!$B$6:$B$9</c:f>
              <c:strCache>
                <c:ptCount val="4"/>
                <c:pt idx="0">
                  <c:v>Oficina de la Coordinación</c:v>
                </c:pt>
                <c:pt idx="1">
                  <c:v>Unidad de Servicio Social</c:v>
                </c:pt>
                <c:pt idx="2">
                  <c:v>Unidad de Apoyo a Comunidades Indígenas</c:v>
                </c:pt>
                <c:pt idx="3">
                  <c:v>Unidad de Vinculación y Difusión</c:v>
                </c:pt>
              </c:strCache>
            </c:strRef>
          </c:cat>
          <c:val>
            <c:numRef>
              <c:f>Hoja1!$C$6:$C$9</c:f>
              <c:numCache>
                <c:formatCode>"$"#,##0.00_);[Red]\("$"#,##0.00\)</c:formatCode>
                <c:ptCount val="4"/>
                <c:pt idx="0">
                  <c:v>294745.34999999992</c:v>
                </c:pt>
                <c:pt idx="1">
                  <c:v>311757.53000000009</c:v>
                </c:pt>
                <c:pt idx="2">
                  <c:v>8652.44</c:v>
                </c:pt>
                <c:pt idx="3">
                  <c:v>493200.35</c:v>
                </c:pt>
              </c:numCache>
            </c:numRef>
          </c:val>
        </c:ser>
        <c:ser>
          <c:idx val="1"/>
          <c:order val="1"/>
          <c:tx>
            <c:strRef>
              <c:f>Hoja1!$D$5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</c:spPr>
          <c:invertIfNegative val="0"/>
          <c:cat>
            <c:strRef>
              <c:f>Hoja1!$B$6:$B$9</c:f>
              <c:strCache>
                <c:ptCount val="4"/>
                <c:pt idx="0">
                  <c:v>Oficina de la Coordinación</c:v>
                </c:pt>
                <c:pt idx="1">
                  <c:v>Unidad de Servicio Social</c:v>
                </c:pt>
                <c:pt idx="2">
                  <c:v>Unidad de Apoyo a Comunidades Indígenas</c:v>
                </c:pt>
                <c:pt idx="3">
                  <c:v>Unidad de Vinculación y Difusión</c:v>
                </c:pt>
              </c:strCache>
            </c:strRef>
          </c:cat>
          <c:val>
            <c:numRef>
              <c:f>Hoja1!$D$6:$D$9</c:f>
              <c:numCache>
                <c:formatCode>"$"#,##0.00_);[Red]\("$"#,##0.00\)</c:formatCode>
                <c:ptCount val="4"/>
                <c:pt idx="0">
                  <c:v>637269.07999999961</c:v>
                </c:pt>
                <c:pt idx="1">
                  <c:v>97951.71</c:v>
                </c:pt>
                <c:pt idx="2">
                  <c:v>404896.04</c:v>
                </c:pt>
                <c:pt idx="3">
                  <c:v>192301.54</c:v>
                </c:pt>
              </c:numCache>
            </c:numRef>
          </c:val>
        </c:ser>
        <c:ser>
          <c:idx val="2"/>
          <c:order val="2"/>
          <c:tx>
            <c:strRef>
              <c:f>Hoja1!$E$5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cat>
            <c:strRef>
              <c:f>Hoja1!$B$6:$B$9</c:f>
              <c:strCache>
                <c:ptCount val="4"/>
                <c:pt idx="0">
                  <c:v>Oficina de la Coordinación</c:v>
                </c:pt>
                <c:pt idx="1">
                  <c:v>Unidad de Servicio Social</c:v>
                </c:pt>
                <c:pt idx="2">
                  <c:v>Unidad de Apoyo a Comunidades Indígenas</c:v>
                </c:pt>
                <c:pt idx="3">
                  <c:v>Unidad de Vinculación y Difusión</c:v>
                </c:pt>
              </c:strCache>
            </c:strRef>
          </c:cat>
          <c:val>
            <c:numRef>
              <c:f>Hoja1!$E$6:$E$9</c:f>
              <c:numCache>
                <c:formatCode>"$"#,##0.00_);[Red]\("$"#,##0.00\)</c:formatCode>
                <c:ptCount val="4"/>
                <c:pt idx="0">
                  <c:v>473865.2</c:v>
                </c:pt>
                <c:pt idx="1">
                  <c:v>148749.51999999999</c:v>
                </c:pt>
                <c:pt idx="2">
                  <c:v>305742.84000000003</c:v>
                </c:pt>
                <c:pt idx="3">
                  <c:v>137311.76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52156488"/>
        <c:axId val="252160800"/>
      </c:barChart>
      <c:catAx>
        <c:axId val="25215648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52160800"/>
        <c:crosses val="autoZero"/>
        <c:auto val="1"/>
        <c:lblAlgn val="ctr"/>
        <c:lblOffset val="100"/>
        <c:noMultiLvlLbl val="0"/>
      </c:catAx>
      <c:valAx>
        <c:axId val="252160800"/>
        <c:scaling>
          <c:orientation val="minMax"/>
        </c:scaling>
        <c:delete val="0"/>
        <c:axPos val="l"/>
        <c:majorGridlines/>
        <c:numFmt formatCode="&quot;$&quot;#,##0.00_);[Red]\(&quot;$&quot;#,##0.00\)" sourceLinked="1"/>
        <c:majorTickMark val="out"/>
        <c:minorTickMark val="none"/>
        <c:tickLblPos val="nextTo"/>
        <c:crossAx val="252156488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s-MX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multiLvlStrRef>
              <c:f>Hoja1!$A$1:$C$5</c:f>
              <c:multiLvlStrCache>
                <c:ptCount val="5"/>
                <c:lvl>
                  <c:pt idx="0">
                    <c:v>Vehículos</c:v>
                  </c:pt>
                  <c:pt idx="2">
                    <c:v>Vehículos</c:v>
                  </c:pt>
                  <c:pt idx="3">
                    <c:v>Vehículos </c:v>
                  </c:pt>
                  <c:pt idx="4">
                    <c:v>Vehículos</c:v>
                  </c:pt>
                </c:lvl>
                <c:lvl>
                  <c:pt idx="0">
                    <c:v>3</c:v>
                  </c:pt>
                  <c:pt idx="2">
                    <c:v>4</c:v>
                  </c:pt>
                  <c:pt idx="3">
                    <c:v>3</c:v>
                  </c:pt>
                  <c:pt idx="4">
                    <c:v>1</c:v>
                  </c:pt>
                </c:lvl>
                <c:lvl>
                  <c:pt idx="0">
                    <c:v>Oficina de la Coordinación</c:v>
                  </c:pt>
                  <c:pt idx="1">
                    <c:v>Unidad de Servicio Social</c:v>
                  </c:pt>
                  <c:pt idx="3">
                    <c:v>Unidad de Apoyo a Comunidades Indígenas</c:v>
                  </c:pt>
                  <c:pt idx="4">
                    <c:v>Unidad de Vinculación y Difusión</c:v>
                  </c:pt>
                </c:lvl>
              </c:multiLvlStrCache>
            </c:multiLvlStrRef>
          </c:cat>
          <c:val>
            <c:numRef>
              <c:f>Hoja1!$D$1:$D$5</c:f>
              <c:numCache>
                <c:formatCode>General</c:formatCode>
                <c:ptCount val="5"/>
                <c:pt idx="0" formatCode="&quot;$&quot;#,##0.00_);[Red]\(&quot;$&quot;#,##0.00\)">
                  <c:v>853655</c:v>
                </c:pt>
                <c:pt idx="2" formatCode="&quot;$&quot;#,##0.00_);[Red]\(&quot;$&quot;#,##0.00\)">
                  <c:v>3169618</c:v>
                </c:pt>
                <c:pt idx="3" formatCode="&quot;$&quot;#,##0.00_);[Red]\(&quot;$&quot;#,##0.00\)">
                  <c:v>903677</c:v>
                </c:pt>
                <c:pt idx="4" formatCode="&quot;$&quot;#,##0.00_);[Red]\(&quot;$&quot;#,##0.00\)">
                  <c:v>162767</c:v>
                </c:pt>
              </c:numCache>
            </c:numRef>
          </c:val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egendEntry>
        <c:idx val="1"/>
        <c:delete val="1"/>
      </c:legendEntry>
      <c:legendEntry>
        <c:idx val="4"/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</c:legendEntry>
      <c:layout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587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 cap="none" spc="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>
            <a:alpha val="70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 baseline="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1600" b="0" i="0" kern="1200" cap="none" spc="5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 spc="20" baseline="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28157CF-1004-4875-BC39-9B965A2603F7}" type="doc">
      <dgm:prSet loTypeId="urn:microsoft.com/office/officeart/2005/8/layout/orgChart1" loCatId="hierarchy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4B8126E7-A866-494B-AF42-A801AD536DD5}">
      <dgm:prSet phldrT="[Texto]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es-MX" dirty="0" smtClean="0"/>
            <a:t>Coordinación General de Vinculación y Extensión</a:t>
          </a:r>
          <a:endParaRPr lang="es-MX" dirty="0"/>
        </a:p>
      </dgm:t>
    </dgm:pt>
    <dgm:pt modelId="{30D7313B-9F57-454A-BEE9-7DBB7148E3E8}" type="parTrans" cxnId="{DD255B8C-55E3-4C1A-9D12-875B80531146}">
      <dgm:prSet/>
      <dgm:spPr/>
      <dgm:t>
        <a:bodyPr/>
        <a:lstStyle/>
        <a:p>
          <a:endParaRPr lang="es-MX"/>
        </a:p>
      </dgm:t>
    </dgm:pt>
    <dgm:pt modelId="{359B4268-75EF-4A36-9FD7-25D5E78873BC}" type="sibTrans" cxnId="{DD255B8C-55E3-4C1A-9D12-875B80531146}">
      <dgm:prSet/>
      <dgm:spPr/>
      <dgm:t>
        <a:bodyPr/>
        <a:lstStyle/>
        <a:p>
          <a:endParaRPr lang="es-MX"/>
        </a:p>
      </dgm:t>
    </dgm:pt>
    <dgm:pt modelId="{F7CA1FEF-DB3D-4675-905B-FE1DE32FDCCF}" type="asst">
      <dgm:prSet phldrT="[Texto]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es-MX" dirty="0" smtClean="0"/>
            <a:t>Secretaría Técnica</a:t>
          </a:r>
          <a:endParaRPr lang="es-MX" dirty="0"/>
        </a:p>
      </dgm:t>
    </dgm:pt>
    <dgm:pt modelId="{AD4130D5-F13E-48F1-82AE-6F626A37CF64}" type="parTrans" cxnId="{9768A9A8-B9F1-4ACA-BAFF-7A3BAA8454AB}">
      <dgm:prSet/>
      <dgm:spPr/>
      <dgm:t>
        <a:bodyPr/>
        <a:lstStyle/>
        <a:p>
          <a:endParaRPr lang="es-MX"/>
        </a:p>
      </dgm:t>
    </dgm:pt>
    <dgm:pt modelId="{314FFF9A-E265-4FDD-9745-D416C1238DE7}" type="sibTrans" cxnId="{9768A9A8-B9F1-4ACA-BAFF-7A3BAA8454AB}">
      <dgm:prSet/>
      <dgm:spPr/>
      <dgm:t>
        <a:bodyPr/>
        <a:lstStyle/>
        <a:p>
          <a:endParaRPr lang="es-MX"/>
        </a:p>
      </dgm:t>
    </dgm:pt>
    <dgm:pt modelId="{28AD567E-CF33-4C51-8181-A8A427B02E6E}">
      <dgm:prSet phldrT="[Texto]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es-MX" dirty="0" smtClean="0"/>
            <a:t>Coordinación de Servicio Social</a:t>
          </a:r>
          <a:endParaRPr lang="es-MX" dirty="0"/>
        </a:p>
      </dgm:t>
    </dgm:pt>
    <dgm:pt modelId="{13494E42-D5E6-46D6-A4C9-7EBFF4CB58BB}" type="parTrans" cxnId="{B0EED50A-02DF-4E13-8C3F-D7C02E01B7E8}">
      <dgm:prSet/>
      <dgm:spPr/>
      <dgm:t>
        <a:bodyPr/>
        <a:lstStyle/>
        <a:p>
          <a:endParaRPr lang="es-MX"/>
        </a:p>
      </dgm:t>
    </dgm:pt>
    <dgm:pt modelId="{35CE830F-0B94-47D8-AB53-DAD5630FEF95}" type="sibTrans" cxnId="{B0EED50A-02DF-4E13-8C3F-D7C02E01B7E8}">
      <dgm:prSet/>
      <dgm:spPr/>
      <dgm:t>
        <a:bodyPr/>
        <a:lstStyle/>
        <a:p>
          <a:endParaRPr lang="es-MX"/>
        </a:p>
      </dgm:t>
    </dgm:pt>
    <dgm:pt modelId="{6191FCE8-AF49-4466-957E-9D50DE32BDBB}">
      <dgm:prSet phldrT="[Texto]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es-MX" dirty="0" smtClean="0"/>
            <a:t>Coordinación de Atención a Comunidades Indígenas</a:t>
          </a:r>
          <a:endParaRPr lang="es-MX" dirty="0"/>
        </a:p>
      </dgm:t>
    </dgm:pt>
    <dgm:pt modelId="{795A7D86-A15E-49A5-8BBB-0923C0C3A3AD}" type="parTrans" cxnId="{615FA06A-EE2C-4314-BF5F-5B6EDF4CE960}">
      <dgm:prSet/>
      <dgm:spPr/>
      <dgm:t>
        <a:bodyPr/>
        <a:lstStyle/>
        <a:p>
          <a:endParaRPr lang="es-MX"/>
        </a:p>
      </dgm:t>
    </dgm:pt>
    <dgm:pt modelId="{7B2E2716-3D3E-472B-A953-80E814741EC4}" type="sibTrans" cxnId="{615FA06A-EE2C-4314-BF5F-5B6EDF4CE960}">
      <dgm:prSet/>
      <dgm:spPr/>
      <dgm:t>
        <a:bodyPr/>
        <a:lstStyle/>
        <a:p>
          <a:endParaRPr lang="es-MX"/>
        </a:p>
      </dgm:t>
    </dgm:pt>
    <dgm:pt modelId="{259249D6-EEA2-4107-8431-55CC460D3C89}" type="asst">
      <dgm:prSet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es-MX" dirty="0" smtClean="0"/>
            <a:t>Secretaría</a:t>
          </a:r>
          <a:endParaRPr lang="es-MX" dirty="0"/>
        </a:p>
      </dgm:t>
    </dgm:pt>
    <dgm:pt modelId="{16C6EC39-B1D1-4BCD-9285-54C443C20EBE}" type="parTrans" cxnId="{E6A501D7-A9E5-4898-8B13-6EE7AC058FF7}">
      <dgm:prSet/>
      <dgm:spPr/>
      <dgm:t>
        <a:bodyPr/>
        <a:lstStyle/>
        <a:p>
          <a:endParaRPr lang="es-MX"/>
        </a:p>
      </dgm:t>
    </dgm:pt>
    <dgm:pt modelId="{92B2DAA2-E8FC-449F-9561-EB44995D93A1}" type="sibTrans" cxnId="{E6A501D7-A9E5-4898-8B13-6EE7AC058FF7}">
      <dgm:prSet/>
      <dgm:spPr/>
      <dgm:t>
        <a:bodyPr/>
        <a:lstStyle/>
        <a:p>
          <a:endParaRPr lang="es-MX"/>
        </a:p>
      </dgm:t>
    </dgm:pt>
    <dgm:pt modelId="{C6482385-6D60-4FD8-B5BA-83BEDBB29F5B}">
      <dgm:prSet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es-MX" dirty="0" smtClean="0"/>
            <a:t>Coordinación de Vinculación</a:t>
          </a:r>
          <a:endParaRPr lang="es-MX" dirty="0"/>
        </a:p>
      </dgm:t>
    </dgm:pt>
    <dgm:pt modelId="{92ADBE9D-27A4-4953-B919-15A372EF2D1D}" type="parTrans" cxnId="{F7F4035E-AD2F-4284-91E2-220C6EB37BA9}">
      <dgm:prSet/>
      <dgm:spPr/>
      <dgm:t>
        <a:bodyPr/>
        <a:lstStyle/>
        <a:p>
          <a:endParaRPr lang="es-MX"/>
        </a:p>
      </dgm:t>
    </dgm:pt>
    <dgm:pt modelId="{5848FD58-CC6B-4DA5-B272-669F8CE28BCB}" type="sibTrans" cxnId="{F7F4035E-AD2F-4284-91E2-220C6EB37BA9}">
      <dgm:prSet/>
      <dgm:spPr/>
      <dgm:t>
        <a:bodyPr/>
        <a:lstStyle/>
        <a:p>
          <a:endParaRPr lang="es-MX"/>
        </a:p>
      </dgm:t>
    </dgm:pt>
    <dgm:pt modelId="{6D2B254A-3BD8-4BDB-8777-892B2DF4547B}">
      <dgm:prSet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es-MX" dirty="0" smtClean="0"/>
            <a:t>Unidad de Administración del Servicio Social</a:t>
          </a:r>
          <a:endParaRPr lang="es-MX" dirty="0"/>
        </a:p>
      </dgm:t>
    </dgm:pt>
    <dgm:pt modelId="{1C534EEF-372B-48C8-AC6D-F5135E1CC005}" type="parTrans" cxnId="{0BAF1BB8-490B-4BDB-ABC1-5645BB4C2A44}">
      <dgm:prSet/>
      <dgm:spPr/>
      <dgm:t>
        <a:bodyPr/>
        <a:lstStyle/>
        <a:p>
          <a:endParaRPr lang="es-MX"/>
        </a:p>
      </dgm:t>
    </dgm:pt>
    <dgm:pt modelId="{10B7FFEB-AE25-43B2-9356-B8485CE85DF9}" type="sibTrans" cxnId="{0BAF1BB8-490B-4BDB-ABC1-5645BB4C2A44}">
      <dgm:prSet/>
      <dgm:spPr/>
      <dgm:t>
        <a:bodyPr/>
        <a:lstStyle/>
        <a:p>
          <a:endParaRPr lang="es-MX"/>
        </a:p>
      </dgm:t>
    </dgm:pt>
    <dgm:pt modelId="{E49D17B8-76FA-4574-BD4A-8D0F6EA32E58}">
      <dgm:prSet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es-MX" dirty="0" smtClean="0"/>
            <a:t>Oficina de Transferencia de Conocimiento</a:t>
          </a:r>
          <a:endParaRPr lang="es-MX" dirty="0"/>
        </a:p>
      </dgm:t>
    </dgm:pt>
    <dgm:pt modelId="{AB007FE9-BE82-4338-AC39-5D5701E31708}" type="parTrans" cxnId="{0063C9FA-B70D-423B-8238-50A805B425CB}">
      <dgm:prSet/>
      <dgm:spPr/>
      <dgm:t>
        <a:bodyPr/>
        <a:lstStyle/>
        <a:p>
          <a:endParaRPr lang="es-MX"/>
        </a:p>
      </dgm:t>
    </dgm:pt>
    <dgm:pt modelId="{D63165AA-BC73-4265-AC1A-730366BD5CB5}" type="sibTrans" cxnId="{0063C9FA-B70D-423B-8238-50A805B425CB}">
      <dgm:prSet/>
      <dgm:spPr/>
      <dgm:t>
        <a:bodyPr/>
        <a:lstStyle/>
        <a:p>
          <a:endParaRPr lang="es-MX"/>
        </a:p>
      </dgm:t>
    </dgm:pt>
    <dgm:pt modelId="{373AA8EA-0E18-4733-B3CB-F52B573DFCC7}">
      <dgm:prSet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es-MX" dirty="0" smtClean="0"/>
            <a:t>Difusión Científica</a:t>
          </a:r>
          <a:endParaRPr lang="es-MX" dirty="0"/>
        </a:p>
      </dgm:t>
    </dgm:pt>
    <dgm:pt modelId="{70CACAF1-4DFB-428F-90DB-1DA374FB3ACD}" type="parTrans" cxnId="{CBFED6FC-57A9-4C0E-9896-3B348DB239E5}">
      <dgm:prSet/>
      <dgm:spPr/>
      <dgm:t>
        <a:bodyPr/>
        <a:lstStyle/>
        <a:p>
          <a:endParaRPr lang="es-MX"/>
        </a:p>
      </dgm:t>
    </dgm:pt>
    <dgm:pt modelId="{D11F41FA-7041-413C-B07F-B1655407ADD2}" type="sibTrans" cxnId="{CBFED6FC-57A9-4C0E-9896-3B348DB239E5}">
      <dgm:prSet/>
      <dgm:spPr/>
      <dgm:t>
        <a:bodyPr/>
        <a:lstStyle/>
        <a:p>
          <a:endParaRPr lang="es-MX"/>
        </a:p>
      </dgm:t>
    </dgm:pt>
    <dgm:pt modelId="{D181BEDC-7967-4759-B09E-99D5AEC808BB}">
      <dgm:prSet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es-MX" smtClean="0"/>
            <a:t>Unidad de Desarrollo Social</a:t>
          </a:r>
          <a:endParaRPr lang="es-MX" dirty="0"/>
        </a:p>
      </dgm:t>
    </dgm:pt>
    <dgm:pt modelId="{7F323D41-C51A-4B49-B975-D3BEF31B21C4}" type="parTrans" cxnId="{A4488D0E-382A-4DCA-ACED-81A90A5DEA70}">
      <dgm:prSet/>
      <dgm:spPr/>
      <dgm:t>
        <a:bodyPr/>
        <a:lstStyle/>
        <a:p>
          <a:endParaRPr lang="es-MX"/>
        </a:p>
      </dgm:t>
    </dgm:pt>
    <dgm:pt modelId="{CB83991B-21E8-4D04-8F29-16C903ED475C}" type="sibTrans" cxnId="{A4488D0E-382A-4DCA-ACED-81A90A5DEA70}">
      <dgm:prSet/>
      <dgm:spPr/>
      <dgm:t>
        <a:bodyPr/>
        <a:lstStyle/>
        <a:p>
          <a:endParaRPr lang="es-MX"/>
        </a:p>
      </dgm:t>
    </dgm:pt>
    <dgm:pt modelId="{173CE80E-291C-4908-A8C9-4CCF675AA064}">
      <dgm:prSet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es-MX" dirty="0" smtClean="0"/>
            <a:t>Unidad de Integración Metodológica</a:t>
          </a:r>
          <a:endParaRPr lang="es-MX" dirty="0"/>
        </a:p>
      </dgm:t>
    </dgm:pt>
    <dgm:pt modelId="{45023C4C-2925-497D-939B-6C1E7142003C}" type="parTrans" cxnId="{E5D2C4CA-9CB4-4D4B-9AEB-E7C66E824EC3}">
      <dgm:prSet/>
      <dgm:spPr/>
      <dgm:t>
        <a:bodyPr/>
        <a:lstStyle/>
        <a:p>
          <a:endParaRPr lang="es-MX"/>
        </a:p>
      </dgm:t>
    </dgm:pt>
    <dgm:pt modelId="{F17E74F9-56FC-48D5-B5A1-BAA3B27732E2}" type="sibTrans" cxnId="{E5D2C4CA-9CB4-4D4B-9AEB-E7C66E824EC3}">
      <dgm:prSet/>
      <dgm:spPr/>
      <dgm:t>
        <a:bodyPr/>
        <a:lstStyle/>
        <a:p>
          <a:endParaRPr lang="es-MX"/>
        </a:p>
      </dgm:t>
    </dgm:pt>
    <dgm:pt modelId="{D12E0079-AAE0-446A-ACD4-FFD3979C6273}">
      <dgm:prSet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es-MX" dirty="0" smtClean="0"/>
            <a:t>Unidad de Gestión y Enlace</a:t>
          </a:r>
          <a:endParaRPr lang="es-MX" dirty="0"/>
        </a:p>
      </dgm:t>
    </dgm:pt>
    <dgm:pt modelId="{693F1957-034A-42C7-9F39-263ACDD72DF3}" type="parTrans" cxnId="{18412022-F102-4DC0-8AC8-61816D35C300}">
      <dgm:prSet/>
      <dgm:spPr/>
      <dgm:t>
        <a:bodyPr/>
        <a:lstStyle/>
        <a:p>
          <a:endParaRPr lang="es-MX"/>
        </a:p>
      </dgm:t>
    </dgm:pt>
    <dgm:pt modelId="{F24C8949-BB64-4D5D-8F39-99BFA87E682A}" type="sibTrans" cxnId="{18412022-F102-4DC0-8AC8-61816D35C300}">
      <dgm:prSet/>
      <dgm:spPr/>
      <dgm:t>
        <a:bodyPr/>
        <a:lstStyle/>
        <a:p>
          <a:endParaRPr lang="es-MX"/>
        </a:p>
      </dgm:t>
    </dgm:pt>
    <dgm:pt modelId="{CD0E218A-3C92-4C00-BA36-99E5977A47BA}" type="pres">
      <dgm:prSet presAssocID="{528157CF-1004-4875-BC39-9B965A2603F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MX"/>
        </a:p>
      </dgm:t>
    </dgm:pt>
    <dgm:pt modelId="{7BCAEC2C-C35E-4E00-8484-72794A97B829}" type="pres">
      <dgm:prSet presAssocID="{4B8126E7-A866-494B-AF42-A801AD536DD5}" presName="hierRoot1" presStyleCnt="0">
        <dgm:presLayoutVars>
          <dgm:hierBranch val="init"/>
        </dgm:presLayoutVars>
      </dgm:prSet>
      <dgm:spPr/>
    </dgm:pt>
    <dgm:pt modelId="{BCE5F512-18CE-47B9-B97F-1147B47DC719}" type="pres">
      <dgm:prSet presAssocID="{4B8126E7-A866-494B-AF42-A801AD536DD5}" presName="rootComposite1" presStyleCnt="0"/>
      <dgm:spPr/>
    </dgm:pt>
    <dgm:pt modelId="{C10A37F8-69F6-4C5E-996B-EC7B9FBAAA40}" type="pres">
      <dgm:prSet presAssocID="{4B8126E7-A866-494B-AF42-A801AD536DD5}" presName="rootText1" presStyleLbl="node0" presStyleIdx="0" presStyleCnt="1" custLinFactNeighborX="-8384" custLinFactNeighborY="-13765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76F75120-894A-4F0C-8FB5-37FA2101FE22}" type="pres">
      <dgm:prSet presAssocID="{4B8126E7-A866-494B-AF42-A801AD536DD5}" presName="rootConnector1" presStyleLbl="node1" presStyleIdx="0" presStyleCnt="0"/>
      <dgm:spPr/>
      <dgm:t>
        <a:bodyPr/>
        <a:lstStyle/>
        <a:p>
          <a:endParaRPr lang="es-MX"/>
        </a:p>
      </dgm:t>
    </dgm:pt>
    <dgm:pt modelId="{5AD2A56D-C4F0-4E32-A2F4-BFAA56AD15B5}" type="pres">
      <dgm:prSet presAssocID="{4B8126E7-A866-494B-AF42-A801AD536DD5}" presName="hierChild2" presStyleCnt="0"/>
      <dgm:spPr/>
    </dgm:pt>
    <dgm:pt modelId="{D2443F5F-7314-45D6-BBFC-A310375CC93E}" type="pres">
      <dgm:prSet presAssocID="{92ADBE9D-27A4-4953-B919-15A372EF2D1D}" presName="Name37" presStyleLbl="parChTrans1D2" presStyleIdx="0" presStyleCnt="5"/>
      <dgm:spPr/>
      <dgm:t>
        <a:bodyPr/>
        <a:lstStyle/>
        <a:p>
          <a:endParaRPr lang="es-MX"/>
        </a:p>
      </dgm:t>
    </dgm:pt>
    <dgm:pt modelId="{5D63605F-7457-47B3-82CA-78A9151E3ACA}" type="pres">
      <dgm:prSet presAssocID="{C6482385-6D60-4FD8-B5BA-83BEDBB29F5B}" presName="hierRoot2" presStyleCnt="0">
        <dgm:presLayoutVars>
          <dgm:hierBranch val="init"/>
        </dgm:presLayoutVars>
      </dgm:prSet>
      <dgm:spPr/>
    </dgm:pt>
    <dgm:pt modelId="{A2FFC942-B545-405E-BF0E-D72CD614F0A2}" type="pres">
      <dgm:prSet presAssocID="{C6482385-6D60-4FD8-B5BA-83BEDBB29F5B}" presName="rootComposite" presStyleCnt="0"/>
      <dgm:spPr/>
    </dgm:pt>
    <dgm:pt modelId="{E7EC9A29-13CC-4422-A62C-271A278FF604}" type="pres">
      <dgm:prSet presAssocID="{C6482385-6D60-4FD8-B5BA-83BEDBB29F5B}" presName="rootText" presStyleLbl="node2" presStyleIdx="0" presStyleCnt="3" custLinFactX="-17157" custLinFactNeighborX="-100000" custLinFactNeighborY="-15554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D24ED79F-8983-43AE-9358-A2499B4A0643}" type="pres">
      <dgm:prSet presAssocID="{C6482385-6D60-4FD8-B5BA-83BEDBB29F5B}" presName="rootConnector" presStyleLbl="node2" presStyleIdx="0" presStyleCnt="3"/>
      <dgm:spPr/>
      <dgm:t>
        <a:bodyPr/>
        <a:lstStyle/>
        <a:p>
          <a:endParaRPr lang="es-MX"/>
        </a:p>
      </dgm:t>
    </dgm:pt>
    <dgm:pt modelId="{E106F7A2-36A8-4444-A7EF-D674E6AAC25A}" type="pres">
      <dgm:prSet presAssocID="{C6482385-6D60-4FD8-B5BA-83BEDBB29F5B}" presName="hierChild4" presStyleCnt="0"/>
      <dgm:spPr/>
    </dgm:pt>
    <dgm:pt modelId="{CAC97DDB-0643-4270-B948-494EEFC6592B}" type="pres">
      <dgm:prSet presAssocID="{70CACAF1-4DFB-428F-90DB-1DA374FB3ACD}" presName="Name37" presStyleLbl="parChTrans1D3" presStyleIdx="0" presStyleCnt="6"/>
      <dgm:spPr/>
      <dgm:t>
        <a:bodyPr/>
        <a:lstStyle/>
        <a:p>
          <a:endParaRPr lang="es-MX"/>
        </a:p>
      </dgm:t>
    </dgm:pt>
    <dgm:pt modelId="{EBC22228-002F-44CE-8FAF-0FFB02FEB6DB}" type="pres">
      <dgm:prSet presAssocID="{373AA8EA-0E18-4733-B3CB-F52B573DFCC7}" presName="hierRoot2" presStyleCnt="0">
        <dgm:presLayoutVars>
          <dgm:hierBranch val="init"/>
        </dgm:presLayoutVars>
      </dgm:prSet>
      <dgm:spPr/>
    </dgm:pt>
    <dgm:pt modelId="{2413BA0F-DA76-4282-B78C-9DF0E158762A}" type="pres">
      <dgm:prSet presAssocID="{373AA8EA-0E18-4733-B3CB-F52B573DFCC7}" presName="rootComposite" presStyleCnt="0"/>
      <dgm:spPr/>
    </dgm:pt>
    <dgm:pt modelId="{F1146ECA-AC3C-4B59-915F-CD1E4B6173EC}" type="pres">
      <dgm:prSet presAssocID="{373AA8EA-0E18-4733-B3CB-F52B573DFCC7}" presName="rootText" presStyleLbl="node3" presStyleIdx="0" presStyleCnt="6" custLinFactX="-12554" custLinFactNeighborX="-100000" custLinFactNeighborY="81763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DF39CE6A-7CF4-42F6-B45C-FA56A80DFA01}" type="pres">
      <dgm:prSet presAssocID="{373AA8EA-0E18-4733-B3CB-F52B573DFCC7}" presName="rootConnector" presStyleLbl="node3" presStyleIdx="0" presStyleCnt="6"/>
      <dgm:spPr/>
      <dgm:t>
        <a:bodyPr/>
        <a:lstStyle/>
        <a:p>
          <a:endParaRPr lang="es-MX"/>
        </a:p>
      </dgm:t>
    </dgm:pt>
    <dgm:pt modelId="{892CA3A1-D042-4E58-ABB2-DE3F04F1EF11}" type="pres">
      <dgm:prSet presAssocID="{373AA8EA-0E18-4733-B3CB-F52B573DFCC7}" presName="hierChild4" presStyleCnt="0"/>
      <dgm:spPr/>
    </dgm:pt>
    <dgm:pt modelId="{6C90EFF8-A62F-44FB-9C75-439ACA98615A}" type="pres">
      <dgm:prSet presAssocID="{373AA8EA-0E18-4733-B3CB-F52B573DFCC7}" presName="hierChild5" presStyleCnt="0"/>
      <dgm:spPr/>
    </dgm:pt>
    <dgm:pt modelId="{DBD3C20D-A03A-4675-8540-52716EDB00A3}" type="pres">
      <dgm:prSet presAssocID="{AB007FE9-BE82-4338-AC39-5D5701E31708}" presName="Name37" presStyleLbl="parChTrans1D3" presStyleIdx="1" presStyleCnt="6"/>
      <dgm:spPr/>
      <dgm:t>
        <a:bodyPr/>
        <a:lstStyle/>
        <a:p>
          <a:endParaRPr lang="es-MX"/>
        </a:p>
      </dgm:t>
    </dgm:pt>
    <dgm:pt modelId="{4CBFEC1D-5193-4B29-8202-A7B355A4C194}" type="pres">
      <dgm:prSet presAssocID="{E49D17B8-76FA-4574-BD4A-8D0F6EA32E58}" presName="hierRoot2" presStyleCnt="0">
        <dgm:presLayoutVars>
          <dgm:hierBranch val="init"/>
        </dgm:presLayoutVars>
      </dgm:prSet>
      <dgm:spPr/>
    </dgm:pt>
    <dgm:pt modelId="{77D3BC71-022B-41E1-A39C-96479B23BC1C}" type="pres">
      <dgm:prSet presAssocID="{E49D17B8-76FA-4574-BD4A-8D0F6EA32E58}" presName="rootComposite" presStyleCnt="0"/>
      <dgm:spPr/>
    </dgm:pt>
    <dgm:pt modelId="{F6D22AA5-5F9E-4D7A-8D9C-C6C9190C49C9}" type="pres">
      <dgm:prSet presAssocID="{E49D17B8-76FA-4574-BD4A-8D0F6EA32E58}" presName="rootText" presStyleLbl="node3" presStyleIdx="1" presStyleCnt="6" custLinFactX="-10116" custLinFactY="-79463" custLinFactNeighborX="-100000" custLinFactNeighborY="-100000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34E2241D-C2E7-41C2-8000-E1533891D950}" type="pres">
      <dgm:prSet presAssocID="{E49D17B8-76FA-4574-BD4A-8D0F6EA32E58}" presName="rootConnector" presStyleLbl="node3" presStyleIdx="1" presStyleCnt="6"/>
      <dgm:spPr/>
      <dgm:t>
        <a:bodyPr/>
        <a:lstStyle/>
        <a:p>
          <a:endParaRPr lang="es-MX"/>
        </a:p>
      </dgm:t>
    </dgm:pt>
    <dgm:pt modelId="{4655671A-A02C-42C4-A567-19E064623A20}" type="pres">
      <dgm:prSet presAssocID="{E49D17B8-76FA-4574-BD4A-8D0F6EA32E58}" presName="hierChild4" presStyleCnt="0"/>
      <dgm:spPr/>
    </dgm:pt>
    <dgm:pt modelId="{05BCB617-5665-414A-80E9-EDD55F699AE9}" type="pres">
      <dgm:prSet presAssocID="{E49D17B8-76FA-4574-BD4A-8D0F6EA32E58}" presName="hierChild5" presStyleCnt="0"/>
      <dgm:spPr/>
    </dgm:pt>
    <dgm:pt modelId="{28E6EFC7-EEBE-43F7-A3F8-4B779D2C1F9D}" type="pres">
      <dgm:prSet presAssocID="{C6482385-6D60-4FD8-B5BA-83BEDBB29F5B}" presName="hierChild5" presStyleCnt="0"/>
      <dgm:spPr/>
    </dgm:pt>
    <dgm:pt modelId="{F4DCF8D0-003A-4A00-B739-8F61F399A658}" type="pres">
      <dgm:prSet presAssocID="{13494E42-D5E6-46D6-A4C9-7EBFF4CB58BB}" presName="Name37" presStyleLbl="parChTrans1D2" presStyleIdx="1" presStyleCnt="5"/>
      <dgm:spPr/>
      <dgm:t>
        <a:bodyPr/>
        <a:lstStyle/>
        <a:p>
          <a:endParaRPr lang="es-MX"/>
        </a:p>
      </dgm:t>
    </dgm:pt>
    <dgm:pt modelId="{A0C72BF1-93E1-479D-B2F2-8247EF213326}" type="pres">
      <dgm:prSet presAssocID="{28AD567E-CF33-4C51-8181-A8A427B02E6E}" presName="hierRoot2" presStyleCnt="0">
        <dgm:presLayoutVars>
          <dgm:hierBranch val="init"/>
        </dgm:presLayoutVars>
      </dgm:prSet>
      <dgm:spPr/>
    </dgm:pt>
    <dgm:pt modelId="{285B5424-458A-43B5-BBFC-CD24FA17A8C7}" type="pres">
      <dgm:prSet presAssocID="{28AD567E-CF33-4C51-8181-A8A427B02E6E}" presName="rootComposite" presStyleCnt="0"/>
      <dgm:spPr/>
    </dgm:pt>
    <dgm:pt modelId="{80AAAB9B-56FD-4467-893A-02B65A009BEB}" type="pres">
      <dgm:prSet presAssocID="{28AD567E-CF33-4C51-8181-A8A427B02E6E}" presName="rootText" presStyleLbl="node2" presStyleIdx="1" presStyleCnt="3" custLinFactNeighborX="-3983" custLinFactNeighborY="-3939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3ED53BFF-08E4-4D2A-A714-9BA900CA0904}" type="pres">
      <dgm:prSet presAssocID="{28AD567E-CF33-4C51-8181-A8A427B02E6E}" presName="rootConnector" presStyleLbl="node2" presStyleIdx="1" presStyleCnt="3"/>
      <dgm:spPr/>
      <dgm:t>
        <a:bodyPr/>
        <a:lstStyle/>
        <a:p>
          <a:endParaRPr lang="es-MX"/>
        </a:p>
      </dgm:t>
    </dgm:pt>
    <dgm:pt modelId="{DBFEB44F-DD2C-4696-BECD-EB003F07C33A}" type="pres">
      <dgm:prSet presAssocID="{28AD567E-CF33-4C51-8181-A8A427B02E6E}" presName="hierChild4" presStyleCnt="0"/>
      <dgm:spPr/>
    </dgm:pt>
    <dgm:pt modelId="{A30F69F7-99C2-4DF1-B599-4A2862BFE454}" type="pres">
      <dgm:prSet presAssocID="{1C534EEF-372B-48C8-AC6D-F5135E1CC005}" presName="Name37" presStyleLbl="parChTrans1D3" presStyleIdx="2" presStyleCnt="6"/>
      <dgm:spPr/>
      <dgm:t>
        <a:bodyPr/>
        <a:lstStyle/>
        <a:p>
          <a:endParaRPr lang="es-MX"/>
        </a:p>
      </dgm:t>
    </dgm:pt>
    <dgm:pt modelId="{3E2F2FFE-2D23-4FEB-8A2A-EDB2AFB950E5}" type="pres">
      <dgm:prSet presAssocID="{6D2B254A-3BD8-4BDB-8777-892B2DF4547B}" presName="hierRoot2" presStyleCnt="0">
        <dgm:presLayoutVars>
          <dgm:hierBranch val="init"/>
        </dgm:presLayoutVars>
      </dgm:prSet>
      <dgm:spPr/>
    </dgm:pt>
    <dgm:pt modelId="{EDB61F88-17DF-46F4-8898-2FC526A54B17}" type="pres">
      <dgm:prSet presAssocID="{6D2B254A-3BD8-4BDB-8777-892B2DF4547B}" presName="rootComposite" presStyleCnt="0"/>
      <dgm:spPr/>
    </dgm:pt>
    <dgm:pt modelId="{0EE166EE-0AD8-494C-9709-91C256263CE3}" type="pres">
      <dgm:prSet presAssocID="{6D2B254A-3BD8-4BDB-8777-892B2DF4547B}" presName="rootText" presStyleLbl="node3" presStyleIdx="2" presStyleCnt="6" custLinFactNeighborX="-3939" custLinFactNeighborY="-19694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E5C733E3-06CD-4FA1-A5FA-7B3B4A6C0E9D}" type="pres">
      <dgm:prSet presAssocID="{6D2B254A-3BD8-4BDB-8777-892B2DF4547B}" presName="rootConnector" presStyleLbl="node3" presStyleIdx="2" presStyleCnt="6"/>
      <dgm:spPr/>
      <dgm:t>
        <a:bodyPr/>
        <a:lstStyle/>
        <a:p>
          <a:endParaRPr lang="es-MX"/>
        </a:p>
      </dgm:t>
    </dgm:pt>
    <dgm:pt modelId="{8C898B00-B880-4B02-ADB5-8EFB7A595836}" type="pres">
      <dgm:prSet presAssocID="{6D2B254A-3BD8-4BDB-8777-892B2DF4547B}" presName="hierChild4" presStyleCnt="0"/>
      <dgm:spPr/>
    </dgm:pt>
    <dgm:pt modelId="{0D76904E-3B3C-4D8E-B516-0FDB2C4A42F9}" type="pres">
      <dgm:prSet presAssocID="{6D2B254A-3BD8-4BDB-8777-892B2DF4547B}" presName="hierChild5" presStyleCnt="0"/>
      <dgm:spPr/>
    </dgm:pt>
    <dgm:pt modelId="{E713D030-A516-474F-9858-D614A1DEE895}" type="pres">
      <dgm:prSet presAssocID="{7F323D41-C51A-4B49-B975-D3BEF31B21C4}" presName="Name37" presStyleLbl="parChTrans1D3" presStyleIdx="3" presStyleCnt="6"/>
      <dgm:spPr/>
      <dgm:t>
        <a:bodyPr/>
        <a:lstStyle/>
        <a:p>
          <a:endParaRPr lang="es-MX"/>
        </a:p>
      </dgm:t>
    </dgm:pt>
    <dgm:pt modelId="{8E81548C-CA6E-416C-84B0-8192EBD22D62}" type="pres">
      <dgm:prSet presAssocID="{D181BEDC-7967-4759-B09E-99D5AEC808BB}" presName="hierRoot2" presStyleCnt="0">
        <dgm:presLayoutVars>
          <dgm:hierBranch val="init"/>
        </dgm:presLayoutVars>
      </dgm:prSet>
      <dgm:spPr/>
    </dgm:pt>
    <dgm:pt modelId="{C3B50A0B-3136-498F-A6F4-1AA0D042FFB8}" type="pres">
      <dgm:prSet presAssocID="{D181BEDC-7967-4759-B09E-99D5AEC808BB}" presName="rootComposite" presStyleCnt="0"/>
      <dgm:spPr/>
    </dgm:pt>
    <dgm:pt modelId="{C5093361-02D3-4F70-B17F-C646F43BF515}" type="pres">
      <dgm:prSet presAssocID="{D181BEDC-7967-4759-B09E-99D5AEC808BB}" presName="rootText" presStyleLbl="node3" presStyleIdx="3" presStyleCnt="6" custLinFactNeighborX="-4118" custLinFactNeighborY="-27244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BB66BCCA-DD27-4F22-95C1-D34D1A2705E6}" type="pres">
      <dgm:prSet presAssocID="{D181BEDC-7967-4759-B09E-99D5AEC808BB}" presName="rootConnector" presStyleLbl="node3" presStyleIdx="3" presStyleCnt="6"/>
      <dgm:spPr/>
      <dgm:t>
        <a:bodyPr/>
        <a:lstStyle/>
        <a:p>
          <a:endParaRPr lang="es-MX"/>
        </a:p>
      </dgm:t>
    </dgm:pt>
    <dgm:pt modelId="{FB3B9D7B-51B6-4E27-AC23-33F52BC896E0}" type="pres">
      <dgm:prSet presAssocID="{D181BEDC-7967-4759-B09E-99D5AEC808BB}" presName="hierChild4" presStyleCnt="0"/>
      <dgm:spPr/>
    </dgm:pt>
    <dgm:pt modelId="{C7463047-A3D8-473E-94DA-C4D271DE2E34}" type="pres">
      <dgm:prSet presAssocID="{D181BEDC-7967-4759-B09E-99D5AEC808BB}" presName="hierChild5" presStyleCnt="0"/>
      <dgm:spPr/>
    </dgm:pt>
    <dgm:pt modelId="{AC63A5E7-E28A-47A8-ABD9-3AEF347715ED}" type="pres">
      <dgm:prSet presAssocID="{28AD567E-CF33-4C51-8181-A8A427B02E6E}" presName="hierChild5" presStyleCnt="0"/>
      <dgm:spPr/>
    </dgm:pt>
    <dgm:pt modelId="{CD9B8B7D-0DC9-44FF-8883-C942925A9A17}" type="pres">
      <dgm:prSet presAssocID="{795A7D86-A15E-49A5-8BBB-0923C0C3A3AD}" presName="Name37" presStyleLbl="parChTrans1D2" presStyleIdx="2" presStyleCnt="5"/>
      <dgm:spPr/>
      <dgm:t>
        <a:bodyPr/>
        <a:lstStyle/>
        <a:p>
          <a:endParaRPr lang="es-MX"/>
        </a:p>
      </dgm:t>
    </dgm:pt>
    <dgm:pt modelId="{2F78AC14-B9A3-411B-BC17-134A47CDEDE0}" type="pres">
      <dgm:prSet presAssocID="{6191FCE8-AF49-4466-957E-9D50DE32BDBB}" presName="hierRoot2" presStyleCnt="0">
        <dgm:presLayoutVars>
          <dgm:hierBranch val="init"/>
        </dgm:presLayoutVars>
      </dgm:prSet>
      <dgm:spPr/>
    </dgm:pt>
    <dgm:pt modelId="{843FA19B-E275-438C-8243-9D21339DC294}" type="pres">
      <dgm:prSet presAssocID="{6191FCE8-AF49-4466-957E-9D50DE32BDBB}" presName="rootComposite" presStyleCnt="0"/>
      <dgm:spPr/>
    </dgm:pt>
    <dgm:pt modelId="{52D55D4E-369A-44C4-9995-F9F0EF7772C8}" type="pres">
      <dgm:prSet presAssocID="{6191FCE8-AF49-4466-957E-9D50DE32BDBB}" presName="rootText" presStyleLbl="node2" presStyleIdx="2" presStyleCnt="3" custScaleX="109197" custScaleY="102894" custLinFactX="26802" custLinFactNeighborX="100000" custLinFactNeighborY="-21037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69B8E57F-DA7F-470C-8EC4-54C573BD36C5}" type="pres">
      <dgm:prSet presAssocID="{6191FCE8-AF49-4466-957E-9D50DE32BDBB}" presName="rootConnector" presStyleLbl="node2" presStyleIdx="2" presStyleCnt="3"/>
      <dgm:spPr/>
      <dgm:t>
        <a:bodyPr/>
        <a:lstStyle/>
        <a:p>
          <a:endParaRPr lang="es-MX"/>
        </a:p>
      </dgm:t>
    </dgm:pt>
    <dgm:pt modelId="{C061F29A-1795-46E1-99E5-E14820E9E29F}" type="pres">
      <dgm:prSet presAssocID="{6191FCE8-AF49-4466-957E-9D50DE32BDBB}" presName="hierChild4" presStyleCnt="0"/>
      <dgm:spPr/>
    </dgm:pt>
    <dgm:pt modelId="{DC6D7CE0-A76A-4908-A757-EEE58ABF583E}" type="pres">
      <dgm:prSet presAssocID="{45023C4C-2925-497D-939B-6C1E7142003C}" presName="Name37" presStyleLbl="parChTrans1D3" presStyleIdx="4" presStyleCnt="6"/>
      <dgm:spPr/>
      <dgm:t>
        <a:bodyPr/>
        <a:lstStyle/>
        <a:p>
          <a:endParaRPr lang="es-MX"/>
        </a:p>
      </dgm:t>
    </dgm:pt>
    <dgm:pt modelId="{571ABFC6-596C-45D7-A6C2-A5B7CDFDAF52}" type="pres">
      <dgm:prSet presAssocID="{173CE80E-291C-4908-A8C9-4CCF675AA064}" presName="hierRoot2" presStyleCnt="0">
        <dgm:presLayoutVars>
          <dgm:hierBranch val="init"/>
        </dgm:presLayoutVars>
      </dgm:prSet>
      <dgm:spPr/>
    </dgm:pt>
    <dgm:pt modelId="{7B277BB7-0549-4423-8E09-45D365BCA9A9}" type="pres">
      <dgm:prSet presAssocID="{173CE80E-291C-4908-A8C9-4CCF675AA064}" presName="rootComposite" presStyleCnt="0"/>
      <dgm:spPr/>
    </dgm:pt>
    <dgm:pt modelId="{53DCB91B-A753-4848-B180-EAD715BE5A95}" type="pres">
      <dgm:prSet presAssocID="{173CE80E-291C-4908-A8C9-4CCF675AA064}" presName="rootText" presStyleLbl="node3" presStyleIdx="4" presStyleCnt="6" custLinFactX="31861" custLinFactNeighborX="100000" custLinFactNeighborY="-17104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650F9D77-8706-4084-B023-5F527921BFA1}" type="pres">
      <dgm:prSet presAssocID="{173CE80E-291C-4908-A8C9-4CCF675AA064}" presName="rootConnector" presStyleLbl="node3" presStyleIdx="4" presStyleCnt="6"/>
      <dgm:spPr/>
      <dgm:t>
        <a:bodyPr/>
        <a:lstStyle/>
        <a:p>
          <a:endParaRPr lang="es-MX"/>
        </a:p>
      </dgm:t>
    </dgm:pt>
    <dgm:pt modelId="{D1FD2257-A538-4D20-ADCC-B5789234B6C3}" type="pres">
      <dgm:prSet presAssocID="{173CE80E-291C-4908-A8C9-4CCF675AA064}" presName="hierChild4" presStyleCnt="0"/>
      <dgm:spPr/>
    </dgm:pt>
    <dgm:pt modelId="{6384AD9E-B614-47EB-AA85-E611D3DDD5A1}" type="pres">
      <dgm:prSet presAssocID="{173CE80E-291C-4908-A8C9-4CCF675AA064}" presName="hierChild5" presStyleCnt="0"/>
      <dgm:spPr/>
    </dgm:pt>
    <dgm:pt modelId="{BC2E4FC6-0241-4626-A7CD-69650F6319C7}" type="pres">
      <dgm:prSet presAssocID="{693F1957-034A-42C7-9F39-263ACDD72DF3}" presName="Name37" presStyleLbl="parChTrans1D3" presStyleIdx="5" presStyleCnt="6"/>
      <dgm:spPr/>
      <dgm:t>
        <a:bodyPr/>
        <a:lstStyle/>
        <a:p>
          <a:endParaRPr lang="es-MX"/>
        </a:p>
      </dgm:t>
    </dgm:pt>
    <dgm:pt modelId="{3432B4B8-5BE3-4871-ACC9-EB32D9E79082}" type="pres">
      <dgm:prSet presAssocID="{D12E0079-AAE0-446A-ACD4-FFD3979C6273}" presName="hierRoot2" presStyleCnt="0">
        <dgm:presLayoutVars>
          <dgm:hierBranch val="init"/>
        </dgm:presLayoutVars>
      </dgm:prSet>
      <dgm:spPr/>
    </dgm:pt>
    <dgm:pt modelId="{761FA0B4-531C-49E3-94A1-C4BA25D7AF7E}" type="pres">
      <dgm:prSet presAssocID="{D12E0079-AAE0-446A-ACD4-FFD3979C6273}" presName="rootComposite" presStyleCnt="0"/>
      <dgm:spPr/>
    </dgm:pt>
    <dgm:pt modelId="{690FA726-C083-4F86-B9EA-D9DB18581348}" type="pres">
      <dgm:prSet presAssocID="{D12E0079-AAE0-446A-ACD4-FFD3979C6273}" presName="rootText" presStyleLbl="node3" presStyleIdx="5" presStyleCnt="6" custLinFactX="33051" custLinFactNeighborX="100000" custLinFactNeighborY="-32933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26799DDC-A023-4C7E-B6DB-58B11F63787F}" type="pres">
      <dgm:prSet presAssocID="{D12E0079-AAE0-446A-ACD4-FFD3979C6273}" presName="rootConnector" presStyleLbl="node3" presStyleIdx="5" presStyleCnt="6"/>
      <dgm:spPr/>
      <dgm:t>
        <a:bodyPr/>
        <a:lstStyle/>
        <a:p>
          <a:endParaRPr lang="es-MX"/>
        </a:p>
      </dgm:t>
    </dgm:pt>
    <dgm:pt modelId="{927B26A8-3D52-4381-889F-212141210325}" type="pres">
      <dgm:prSet presAssocID="{D12E0079-AAE0-446A-ACD4-FFD3979C6273}" presName="hierChild4" presStyleCnt="0"/>
      <dgm:spPr/>
    </dgm:pt>
    <dgm:pt modelId="{153AD64C-9E48-488F-A2E5-D6939D3AF150}" type="pres">
      <dgm:prSet presAssocID="{D12E0079-AAE0-446A-ACD4-FFD3979C6273}" presName="hierChild5" presStyleCnt="0"/>
      <dgm:spPr/>
    </dgm:pt>
    <dgm:pt modelId="{BA508A0D-F5EC-4C71-8204-E73D86DC29A6}" type="pres">
      <dgm:prSet presAssocID="{6191FCE8-AF49-4466-957E-9D50DE32BDBB}" presName="hierChild5" presStyleCnt="0"/>
      <dgm:spPr/>
    </dgm:pt>
    <dgm:pt modelId="{12440CCB-4C41-4B3E-AFCE-A7C57EDBA553}" type="pres">
      <dgm:prSet presAssocID="{4B8126E7-A866-494B-AF42-A801AD536DD5}" presName="hierChild3" presStyleCnt="0"/>
      <dgm:spPr/>
    </dgm:pt>
    <dgm:pt modelId="{B2B15F1C-8762-411A-9ADA-F8646A806755}" type="pres">
      <dgm:prSet presAssocID="{16C6EC39-B1D1-4BCD-9285-54C443C20EBE}" presName="Name111" presStyleLbl="parChTrans1D2" presStyleIdx="3" presStyleCnt="5"/>
      <dgm:spPr/>
      <dgm:t>
        <a:bodyPr/>
        <a:lstStyle/>
        <a:p>
          <a:endParaRPr lang="es-MX"/>
        </a:p>
      </dgm:t>
    </dgm:pt>
    <dgm:pt modelId="{8F41C90B-E68C-410E-83F0-D324E470AC04}" type="pres">
      <dgm:prSet presAssocID="{259249D6-EEA2-4107-8431-55CC460D3C89}" presName="hierRoot3" presStyleCnt="0">
        <dgm:presLayoutVars>
          <dgm:hierBranch val="init"/>
        </dgm:presLayoutVars>
      </dgm:prSet>
      <dgm:spPr/>
    </dgm:pt>
    <dgm:pt modelId="{4C81835F-32C3-4134-B536-D696B4921B8E}" type="pres">
      <dgm:prSet presAssocID="{259249D6-EEA2-4107-8431-55CC460D3C89}" presName="rootComposite3" presStyleCnt="0"/>
      <dgm:spPr/>
    </dgm:pt>
    <dgm:pt modelId="{A3505C6B-EB2A-4CFA-9304-D05183F3A62F}" type="pres">
      <dgm:prSet presAssocID="{259249D6-EEA2-4107-8431-55CC460D3C89}" presName="rootText3" presStyleLbl="asst1" presStyleIdx="0" presStyleCnt="2" custScaleX="72896" custScaleY="74233" custLinFactNeighborX="-58778" custLinFactNeighborY="-50241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8565DBF2-D988-49DD-8CDF-3A53204BDA66}" type="pres">
      <dgm:prSet presAssocID="{259249D6-EEA2-4107-8431-55CC460D3C89}" presName="rootConnector3" presStyleLbl="asst1" presStyleIdx="0" presStyleCnt="2"/>
      <dgm:spPr/>
      <dgm:t>
        <a:bodyPr/>
        <a:lstStyle/>
        <a:p>
          <a:endParaRPr lang="es-MX"/>
        </a:p>
      </dgm:t>
    </dgm:pt>
    <dgm:pt modelId="{44B97153-7863-47FC-9F71-2D3BAD25CBE3}" type="pres">
      <dgm:prSet presAssocID="{259249D6-EEA2-4107-8431-55CC460D3C89}" presName="hierChild6" presStyleCnt="0"/>
      <dgm:spPr/>
    </dgm:pt>
    <dgm:pt modelId="{F2059E20-54E1-40EF-9A20-A8BA7449DE84}" type="pres">
      <dgm:prSet presAssocID="{259249D6-EEA2-4107-8431-55CC460D3C89}" presName="hierChild7" presStyleCnt="0"/>
      <dgm:spPr/>
    </dgm:pt>
    <dgm:pt modelId="{DA5565BB-3ECB-411D-B3CA-4FF6C62A2183}" type="pres">
      <dgm:prSet presAssocID="{AD4130D5-F13E-48F1-82AE-6F626A37CF64}" presName="Name111" presStyleLbl="parChTrans1D2" presStyleIdx="4" presStyleCnt="5"/>
      <dgm:spPr/>
      <dgm:t>
        <a:bodyPr/>
        <a:lstStyle/>
        <a:p>
          <a:endParaRPr lang="es-MX"/>
        </a:p>
      </dgm:t>
    </dgm:pt>
    <dgm:pt modelId="{A707171A-2173-43A2-87CC-A711270521CB}" type="pres">
      <dgm:prSet presAssocID="{F7CA1FEF-DB3D-4675-905B-FE1DE32FDCCF}" presName="hierRoot3" presStyleCnt="0">
        <dgm:presLayoutVars>
          <dgm:hierBranch val="init"/>
        </dgm:presLayoutVars>
      </dgm:prSet>
      <dgm:spPr/>
    </dgm:pt>
    <dgm:pt modelId="{D31A7F57-40CE-45CA-B81E-D69A15A031D8}" type="pres">
      <dgm:prSet presAssocID="{F7CA1FEF-DB3D-4675-905B-FE1DE32FDCCF}" presName="rootComposite3" presStyleCnt="0"/>
      <dgm:spPr/>
    </dgm:pt>
    <dgm:pt modelId="{78966FBC-AF0A-45D8-BB9D-1BA9340B6E6B}" type="pres">
      <dgm:prSet presAssocID="{F7CA1FEF-DB3D-4675-905B-FE1DE32FDCCF}" presName="rootText3" presStyleLbl="asst1" presStyleIdx="1" presStyleCnt="2" custScaleX="61590" custScaleY="63743" custLinFactNeighborX="-10676" custLinFactNeighborY="12044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995EFA13-DC14-48A9-BD49-B8F0AC9B9280}" type="pres">
      <dgm:prSet presAssocID="{F7CA1FEF-DB3D-4675-905B-FE1DE32FDCCF}" presName="rootConnector3" presStyleLbl="asst1" presStyleIdx="1" presStyleCnt="2"/>
      <dgm:spPr/>
      <dgm:t>
        <a:bodyPr/>
        <a:lstStyle/>
        <a:p>
          <a:endParaRPr lang="es-MX"/>
        </a:p>
      </dgm:t>
    </dgm:pt>
    <dgm:pt modelId="{4DE8BB4E-E0F5-4242-95D4-02025E0C463B}" type="pres">
      <dgm:prSet presAssocID="{F7CA1FEF-DB3D-4675-905B-FE1DE32FDCCF}" presName="hierChild6" presStyleCnt="0"/>
      <dgm:spPr/>
    </dgm:pt>
    <dgm:pt modelId="{78049C14-B6BA-46D6-9148-BB069B93EB12}" type="pres">
      <dgm:prSet presAssocID="{F7CA1FEF-DB3D-4675-905B-FE1DE32FDCCF}" presName="hierChild7" presStyleCnt="0"/>
      <dgm:spPr/>
    </dgm:pt>
  </dgm:ptLst>
  <dgm:cxnLst>
    <dgm:cxn modelId="{A356FE54-9D48-48DA-8ECF-68BF703D95AF}" type="presOf" srcId="{F7CA1FEF-DB3D-4675-905B-FE1DE32FDCCF}" destId="{78966FBC-AF0A-45D8-BB9D-1BA9340B6E6B}" srcOrd="0" destOrd="0" presId="urn:microsoft.com/office/officeart/2005/8/layout/orgChart1"/>
    <dgm:cxn modelId="{9768A9A8-B9F1-4ACA-BAFF-7A3BAA8454AB}" srcId="{4B8126E7-A866-494B-AF42-A801AD536DD5}" destId="{F7CA1FEF-DB3D-4675-905B-FE1DE32FDCCF}" srcOrd="2" destOrd="0" parTransId="{AD4130D5-F13E-48F1-82AE-6F626A37CF64}" sibTransId="{314FFF9A-E265-4FDD-9745-D416C1238DE7}"/>
    <dgm:cxn modelId="{DD255B8C-55E3-4C1A-9D12-875B80531146}" srcId="{528157CF-1004-4875-BC39-9B965A2603F7}" destId="{4B8126E7-A866-494B-AF42-A801AD536DD5}" srcOrd="0" destOrd="0" parTransId="{30D7313B-9F57-454A-BEE9-7DBB7148E3E8}" sibTransId="{359B4268-75EF-4A36-9FD7-25D5E78873BC}"/>
    <dgm:cxn modelId="{F4658880-DC2F-4D6F-A623-53929F1A4C4A}" type="presOf" srcId="{E49D17B8-76FA-4574-BD4A-8D0F6EA32E58}" destId="{F6D22AA5-5F9E-4D7A-8D9C-C6C9190C49C9}" srcOrd="0" destOrd="0" presId="urn:microsoft.com/office/officeart/2005/8/layout/orgChart1"/>
    <dgm:cxn modelId="{B0EED50A-02DF-4E13-8C3F-D7C02E01B7E8}" srcId="{4B8126E7-A866-494B-AF42-A801AD536DD5}" destId="{28AD567E-CF33-4C51-8181-A8A427B02E6E}" srcOrd="3" destOrd="0" parTransId="{13494E42-D5E6-46D6-A4C9-7EBFF4CB58BB}" sibTransId="{35CE830F-0B94-47D8-AB53-DAD5630FEF95}"/>
    <dgm:cxn modelId="{615FA06A-EE2C-4314-BF5F-5B6EDF4CE960}" srcId="{4B8126E7-A866-494B-AF42-A801AD536DD5}" destId="{6191FCE8-AF49-4466-957E-9D50DE32BDBB}" srcOrd="4" destOrd="0" parTransId="{795A7D86-A15E-49A5-8BBB-0923C0C3A3AD}" sibTransId="{7B2E2716-3D3E-472B-A953-80E814741EC4}"/>
    <dgm:cxn modelId="{CBFED6FC-57A9-4C0E-9896-3B348DB239E5}" srcId="{C6482385-6D60-4FD8-B5BA-83BEDBB29F5B}" destId="{373AA8EA-0E18-4733-B3CB-F52B573DFCC7}" srcOrd="0" destOrd="0" parTransId="{70CACAF1-4DFB-428F-90DB-1DA374FB3ACD}" sibTransId="{D11F41FA-7041-413C-B07F-B1655407ADD2}"/>
    <dgm:cxn modelId="{E6A501D7-A9E5-4898-8B13-6EE7AC058FF7}" srcId="{4B8126E7-A866-494B-AF42-A801AD536DD5}" destId="{259249D6-EEA2-4107-8431-55CC460D3C89}" srcOrd="0" destOrd="0" parTransId="{16C6EC39-B1D1-4BCD-9285-54C443C20EBE}" sibTransId="{92B2DAA2-E8FC-449F-9561-EB44995D93A1}"/>
    <dgm:cxn modelId="{A4488D0E-382A-4DCA-ACED-81A90A5DEA70}" srcId="{28AD567E-CF33-4C51-8181-A8A427B02E6E}" destId="{D181BEDC-7967-4759-B09E-99D5AEC808BB}" srcOrd="1" destOrd="0" parTransId="{7F323D41-C51A-4B49-B975-D3BEF31B21C4}" sibTransId="{CB83991B-21E8-4D04-8F29-16C903ED475C}"/>
    <dgm:cxn modelId="{DF337B7F-789F-498E-B3D2-153F707A62F7}" type="presOf" srcId="{7F323D41-C51A-4B49-B975-D3BEF31B21C4}" destId="{E713D030-A516-474F-9858-D614A1DEE895}" srcOrd="0" destOrd="0" presId="urn:microsoft.com/office/officeart/2005/8/layout/orgChart1"/>
    <dgm:cxn modelId="{9403B966-0A6C-40EB-8C28-97D9B195A441}" type="presOf" srcId="{45023C4C-2925-497D-939B-6C1E7142003C}" destId="{DC6D7CE0-A76A-4908-A757-EEE58ABF583E}" srcOrd="0" destOrd="0" presId="urn:microsoft.com/office/officeart/2005/8/layout/orgChart1"/>
    <dgm:cxn modelId="{63CA1BA5-BBFC-4ED7-AEBC-5E953BBFA575}" type="presOf" srcId="{1C534EEF-372B-48C8-AC6D-F5135E1CC005}" destId="{A30F69F7-99C2-4DF1-B599-4A2862BFE454}" srcOrd="0" destOrd="0" presId="urn:microsoft.com/office/officeart/2005/8/layout/orgChart1"/>
    <dgm:cxn modelId="{29550010-8E0B-411F-A77B-E5A1A8850094}" type="presOf" srcId="{528157CF-1004-4875-BC39-9B965A2603F7}" destId="{CD0E218A-3C92-4C00-BA36-99E5977A47BA}" srcOrd="0" destOrd="0" presId="urn:microsoft.com/office/officeart/2005/8/layout/orgChart1"/>
    <dgm:cxn modelId="{AA864768-2D6C-4E14-9137-4A678D42006C}" type="presOf" srcId="{C6482385-6D60-4FD8-B5BA-83BEDBB29F5B}" destId="{D24ED79F-8983-43AE-9358-A2499B4A0643}" srcOrd="1" destOrd="0" presId="urn:microsoft.com/office/officeart/2005/8/layout/orgChart1"/>
    <dgm:cxn modelId="{5C56757D-6840-4C62-BCBA-9628EB1171C3}" type="presOf" srcId="{693F1957-034A-42C7-9F39-263ACDD72DF3}" destId="{BC2E4FC6-0241-4626-A7CD-69650F6319C7}" srcOrd="0" destOrd="0" presId="urn:microsoft.com/office/officeart/2005/8/layout/orgChart1"/>
    <dgm:cxn modelId="{03FC98A3-C1ED-4886-AE12-15F243FB051F}" type="presOf" srcId="{373AA8EA-0E18-4733-B3CB-F52B573DFCC7}" destId="{DF39CE6A-7CF4-42F6-B45C-FA56A80DFA01}" srcOrd="1" destOrd="0" presId="urn:microsoft.com/office/officeart/2005/8/layout/orgChart1"/>
    <dgm:cxn modelId="{668829AB-3736-4FAC-933F-96DB140BD757}" type="presOf" srcId="{173CE80E-291C-4908-A8C9-4CCF675AA064}" destId="{650F9D77-8706-4084-B023-5F527921BFA1}" srcOrd="1" destOrd="0" presId="urn:microsoft.com/office/officeart/2005/8/layout/orgChart1"/>
    <dgm:cxn modelId="{6B3BF120-44EE-4077-B250-641A9490BCA9}" type="presOf" srcId="{AB007FE9-BE82-4338-AC39-5D5701E31708}" destId="{DBD3C20D-A03A-4675-8540-52716EDB00A3}" srcOrd="0" destOrd="0" presId="urn:microsoft.com/office/officeart/2005/8/layout/orgChart1"/>
    <dgm:cxn modelId="{98C4FDE2-D7E2-4A43-A815-580CB6B55A32}" type="presOf" srcId="{28AD567E-CF33-4C51-8181-A8A427B02E6E}" destId="{3ED53BFF-08E4-4D2A-A714-9BA900CA0904}" srcOrd="1" destOrd="0" presId="urn:microsoft.com/office/officeart/2005/8/layout/orgChart1"/>
    <dgm:cxn modelId="{F7F4035E-AD2F-4284-91E2-220C6EB37BA9}" srcId="{4B8126E7-A866-494B-AF42-A801AD536DD5}" destId="{C6482385-6D60-4FD8-B5BA-83BEDBB29F5B}" srcOrd="1" destOrd="0" parTransId="{92ADBE9D-27A4-4953-B919-15A372EF2D1D}" sibTransId="{5848FD58-CC6B-4DA5-B272-669F8CE28BCB}"/>
    <dgm:cxn modelId="{789A537D-8FAA-4244-BDCA-FECA83B968FC}" type="presOf" srcId="{D12E0079-AAE0-446A-ACD4-FFD3979C6273}" destId="{26799DDC-A023-4C7E-B6DB-58B11F63787F}" srcOrd="1" destOrd="0" presId="urn:microsoft.com/office/officeart/2005/8/layout/orgChart1"/>
    <dgm:cxn modelId="{61FA3839-1613-4B26-9A99-FDCAF2E80339}" type="presOf" srcId="{13494E42-D5E6-46D6-A4C9-7EBFF4CB58BB}" destId="{F4DCF8D0-003A-4A00-B739-8F61F399A658}" srcOrd="0" destOrd="0" presId="urn:microsoft.com/office/officeart/2005/8/layout/orgChart1"/>
    <dgm:cxn modelId="{014C504D-5689-4A4B-830E-E26603B447D9}" type="presOf" srcId="{C6482385-6D60-4FD8-B5BA-83BEDBB29F5B}" destId="{E7EC9A29-13CC-4422-A62C-271A278FF604}" srcOrd="0" destOrd="0" presId="urn:microsoft.com/office/officeart/2005/8/layout/orgChart1"/>
    <dgm:cxn modelId="{03851A53-6E8F-4F60-879C-0A9132CDFA6A}" type="presOf" srcId="{6191FCE8-AF49-4466-957E-9D50DE32BDBB}" destId="{69B8E57F-DA7F-470C-8EC4-54C573BD36C5}" srcOrd="1" destOrd="0" presId="urn:microsoft.com/office/officeart/2005/8/layout/orgChart1"/>
    <dgm:cxn modelId="{91A1865B-F3D4-4EC6-A6A6-E6E80BC26BFB}" type="presOf" srcId="{373AA8EA-0E18-4733-B3CB-F52B573DFCC7}" destId="{F1146ECA-AC3C-4B59-915F-CD1E4B6173EC}" srcOrd="0" destOrd="0" presId="urn:microsoft.com/office/officeart/2005/8/layout/orgChart1"/>
    <dgm:cxn modelId="{32BFE5C5-6560-4B2E-B918-996301522218}" type="presOf" srcId="{4B8126E7-A866-494B-AF42-A801AD536DD5}" destId="{C10A37F8-69F6-4C5E-996B-EC7B9FBAAA40}" srcOrd="0" destOrd="0" presId="urn:microsoft.com/office/officeart/2005/8/layout/orgChart1"/>
    <dgm:cxn modelId="{0BAF1BB8-490B-4BDB-ABC1-5645BB4C2A44}" srcId="{28AD567E-CF33-4C51-8181-A8A427B02E6E}" destId="{6D2B254A-3BD8-4BDB-8777-892B2DF4547B}" srcOrd="0" destOrd="0" parTransId="{1C534EEF-372B-48C8-AC6D-F5135E1CC005}" sibTransId="{10B7FFEB-AE25-43B2-9356-B8485CE85DF9}"/>
    <dgm:cxn modelId="{8BAF0A09-D877-47E9-BA4F-2F485399EBC1}" type="presOf" srcId="{6D2B254A-3BD8-4BDB-8777-892B2DF4547B}" destId="{0EE166EE-0AD8-494C-9709-91C256263CE3}" srcOrd="0" destOrd="0" presId="urn:microsoft.com/office/officeart/2005/8/layout/orgChart1"/>
    <dgm:cxn modelId="{88EA0460-89CD-4AD1-BB8D-AC7921FA2020}" type="presOf" srcId="{173CE80E-291C-4908-A8C9-4CCF675AA064}" destId="{53DCB91B-A753-4848-B180-EAD715BE5A95}" srcOrd="0" destOrd="0" presId="urn:microsoft.com/office/officeart/2005/8/layout/orgChart1"/>
    <dgm:cxn modelId="{18412022-F102-4DC0-8AC8-61816D35C300}" srcId="{6191FCE8-AF49-4466-957E-9D50DE32BDBB}" destId="{D12E0079-AAE0-446A-ACD4-FFD3979C6273}" srcOrd="1" destOrd="0" parTransId="{693F1957-034A-42C7-9F39-263ACDD72DF3}" sibTransId="{F24C8949-BB64-4D5D-8F39-99BFA87E682A}"/>
    <dgm:cxn modelId="{0063C9FA-B70D-423B-8238-50A805B425CB}" srcId="{C6482385-6D60-4FD8-B5BA-83BEDBB29F5B}" destId="{E49D17B8-76FA-4574-BD4A-8D0F6EA32E58}" srcOrd="1" destOrd="0" parTransId="{AB007FE9-BE82-4338-AC39-5D5701E31708}" sibTransId="{D63165AA-BC73-4265-AC1A-730366BD5CB5}"/>
    <dgm:cxn modelId="{B9E6ADAD-DC44-4EF3-ACF0-CEA9E5CA70C1}" type="presOf" srcId="{70CACAF1-4DFB-428F-90DB-1DA374FB3ACD}" destId="{CAC97DDB-0643-4270-B948-494EEFC6592B}" srcOrd="0" destOrd="0" presId="urn:microsoft.com/office/officeart/2005/8/layout/orgChart1"/>
    <dgm:cxn modelId="{F0E63E7F-D009-4A1A-A4B0-E2117C334287}" type="presOf" srcId="{92ADBE9D-27A4-4953-B919-15A372EF2D1D}" destId="{D2443F5F-7314-45D6-BBFC-A310375CC93E}" srcOrd="0" destOrd="0" presId="urn:microsoft.com/office/officeart/2005/8/layout/orgChart1"/>
    <dgm:cxn modelId="{622BBAEE-4DE5-421A-BFBE-46FB5C28C63A}" type="presOf" srcId="{6D2B254A-3BD8-4BDB-8777-892B2DF4547B}" destId="{E5C733E3-06CD-4FA1-A5FA-7B3B4A6C0E9D}" srcOrd="1" destOrd="0" presId="urn:microsoft.com/office/officeart/2005/8/layout/orgChart1"/>
    <dgm:cxn modelId="{2F1864EC-74C6-4ED9-BA69-CB0585B446EB}" type="presOf" srcId="{D12E0079-AAE0-446A-ACD4-FFD3979C6273}" destId="{690FA726-C083-4F86-B9EA-D9DB18581348}" srcOrd="0" destOrd="0" presId="urn:microsoft.com/office/officeart/2005/8/layout/orgChart1"/>
    <dgm:cxn modelId="{9022463C-66B3-449B-992B-FE7FCDD089A5}" type="presOf" srcId="{259249D6-EEA2-4107-8431-55CC460D3C89}" destId="{8565DBF2-D988-49DD-8CDF-3A53204BDA66}" srcOrd="1" destOrd="0" presId="urn:microsoft.com/office/officeart/2005/8/layout/orgChart1"/>
    <dgm:cxn modelId="{FDE26603-C5A0-493F-A4C7-E5C687CD512B}" type="presOf" srcId="{D181BEDC-7967-4759-B09E-99D5AEC808BB}" destId="{C5093361-02D3-4F70-B17F-C646F43BF515}" srcOrd="0" destOrd="0" presId="urn:microsoft.com/office/officeart/2005/8/layout/orgChart1"/>
    <dgm:cxn modelId="{C5CA3FCB-3C46-4EB9-846B-BA0E45871B13}" type="presOf" srcId="{795A7D86-A15E-49A5-8BBB-0923C0C3A3AD}" destId="{CD9B8B7D-0DC9-44FF-8883-C942925A9A17}" srcOrd="0" destOrd="0" presId="urn:microsoft.com/office/officeart/2005/8/layout/orgChart1"/>
    <dgm:cxn modelId="{1CD2661B-7118-43D9-B7CD-ADF9273EEE43}" type="presOf" srcId="{6191FCE8-AF49-4466-957E-9D50DE32BDBB}" destId="{52D55D4E-369A-44C4-9995-F9F0EF7772C8}" srcOrd="0" destOrd="0" presId="urn:microsoft.com/office/officeart/2005/8/layout/orgChart1"/>
    <dgm:cxn modelId="{7A46D89C-F26D-4ECE-8F48-4BC119693F5F}" type="presOf" srcId="{259249D6-EEA2-4107-8431-55CC460D3C89}" destId="{A3505C6B-EB2A-4CFA-9304-D05183F3A62F}" srcOrd="0" destOrd="0" presId="urn:microsoft.com/office/officeart/2005/8/layout/orgChart1"/>
    <dgm:cxn modelId="{657C2E71-CE3E-4DE7-9B7A-A8DBE466036F}" type="presOf" srcId="{4B8126E7-A866-494B-AF42-A801AD536DD5}" destId="{76F75120-894A-4F0C-8FB5-37FA2101FE22}" srcOrd="1" destOrd="0" presId="urn:microsoft.com/office/officeart/2005/8/layout/orgChart1"/>
    <dgm:cxn modelId="{323A9880-E8A8-42C8-B48A-41A3C2D25DE7}" type="presOf" srcId="{D181BEDC-7967-4759-B09E-99D5AEC808BB}" destId="{BB66BCCA-DD27-4F22-95C1-D34D1A2705E6}" srcOrd="1" destOrd="0" presId="urn:microsoft.com/office/officeart/2005/8/layout/orgChart1"/>
    <dgm:cxn modelId="{4DA71336-4162-4C81-B4DE-A0AE69600456}" type="presOf" srcId="{AD4130D5-F13E-48F1-82AE-6F626A37CF64}" destId="{DA5565BB-3ECB-411D-B3CA-4FF6C62A2183}" srcOrd="0" destOrd="0" presId="urn:microsoft.com/office/officeart/2005/8/layout/orgChart1"/>
    <dgm:cxn modelId="{E5D2C4CA-9CB4-4D4B-9AEB-E7C66E824EC3}" srcId="{6191FCE8-AF49-4466-957E-9D50DE32BDBB}" destId="{173CE80E-291C-4908-A8C9-4CCF675AA064}" srcOrd="0" destOrd="0" parTransId="{45023C4C-2925-497D-939B-6C1E7142003C}" sibTransId="{F17E74F9-56FC-48D5-B5A1-BAA3B27732E2}"/>
    <dgm:cxn modelId="{E8BDD72F-BF9E-49D8-A3BB-CB335E001DC4}" type="presOf" srcId="{E49D17B8-76FA-4574-BD4A-8D0F6EA32E58}" destId="{34E2241D-C2E7-41C2-8000-E1533891D950}" srcOrd="1" destOrd="0" presId="urn:microsoft.com/office/officeart/2005/8/layout/orgChart1"/>
    <dgm:cxn modelId="{56CB00FE-B9A3-4818-BB0D-3416C06E7417}" type="presOf" srcId="{28AD567E-CF33-4C51-8181-A8A427B02E6E}" destId="{80AAAB9B-56FD-4467-893A-02B65A009BEB}" srcOrd="0" destOrd="0" presId="urn:microsoft.com/office/officeart/2005/8/layout/orgChart1"/>
    <dgm:cxn modelId="{3BE87EBC-CC37-476A-BF0A-E943EA259C19}" type="presOf" srcId="{16C6EC39-B1D1-4BCD-9285-54C443C20EBE}" destId="{B2B15F1C-8762-411A-9ADA-F8646A806755}" srcOrd="0" destOrd="0" presId="urn:microsoft.com/office/officeart/2005/8/layout/orgChart1"/>
    <dgm:cxn modelId="{CA9000AF-DF11-4E6A-8646-3A42FA2F6E73}" type="presOf" srcId="{F7CA1FEF-DB3D-4675-905B-FE1DE32FDCCF}" destId="{995EFA13-DC14-48A9-BD49-B8F0AC9B9280}" srcOrd="1" destOrd="0" presId="urn:microsoft.com/office/officeart/2005/8/layout/orgChart1"/>
    <dgm:cxn modelId="{3385FC57-7783-4FFD-AEF7-CBB7EE411B34}" type="presParOf" srcId="{CD0E218A-3C92-4C00-BA36-99E5977A47BA}" destId="{7BCAEC2C-C35E-4E00-8484-72794A97B829}" srcOrd="0" destOrd="0" presId="urn:microsoft.com/office/officeart/2005/8/layout/orgChart1"/>
    <dgm:cxn modelId="{38A001C2-0EC7-4469-B4C2-34240819DA52}" type="presParOf" srcId="{7BCAEC2C-C35E-4E00-8484-72794A97B829}" destId="{BCE5F512-18CE-47B9-B97F-1147B47DC719}" srcOrd="0" destOrd="0" presId="urn:microsoft.com/office/officeart/2005/8/layout/orgChart1"/>
    <dgm:cxn modelId="{4E86E8BD-C25C-4AEE-8B9F-78EC2D1C68D4}" type="presParOf" srcId="{BCE5F512-18CE-47B9-B97F-1147B47DC719}" destId="{C10A37F8-69F6-4C5E-996B-EC7B9FBAAA40}" srcOrd="0" destOrd="0" presId="urn:microsoft.com/office/officeart/2005/8/layout/orgChart1"/>
    <dgm:cxn modelId="{CB6CBFC3-5F5B-4064-88BA-05BD95FC8FCC}" type="presParOf" srcId="{BCE5F512-18CE-47B9-B97F-1147B47DC719}" destId="{76F75120-894A-4F0C-8FB5-37FA2101FE22}" srcOrd="1" destOrd="0" presId="urn:microsoft.com/office/officeart/2005/8/layout/orgChart1"/>
    <dgm:cxn modelId="{A618DE69-E5F4-4E2D-A983-6733F24CFE55}" type="presParOf" srcId="{7BCAEC2C-C35E-4E00-8484-72794A97B829}" destId="{5AD2A56D-C4F0-4E32-A2F4-BFAA56AD15B5}" srcOrd="1" destOrd="0" presId="urn:microsoft.com/office/officeart/2005/8/layout/orgChart1"/>
    <dgm:cxn modelId="{7884EC6A-F59D-4D24-AD14-58F8859FBA5C}" type="presParOf" srcId="{5AD2A56D-C4F0-4E32-A2F4-BFAA56AD15B5}" destId="{D2443F5F-7314-45D6-BBFC-A310375CC93E}" srcOrd="0" destOrd="0" presId="urn:microsoft.com/office/officeart/2005/8/layout/orgChart1"/>
    <dgm:cxn modelId="{0DD68F82-8011-4542-BC6B-58A3A1CD8EB8}" type="presParOf" srcId="{5AD2A56D-C4F0-4E32-A2F4-BFAA56AD15B5}" destId="{5D63605F-7457-47B3-82CA-78A9151E3ACA}" srcOrd="1" destOrd="0" presId="urn:microsoft.com/office/officeart/2005/8/layout/orgChart1"/>
    <dgm:cxn modelId="{D2BBE5A2-AD88-4478-835E-27493FE11823}" type="presParOf" srcId="{5D63605F-7457-47B3-82CA-78A9151E3ACA}" destId="{A2FFC942-B545-405E-BF0E-D72CD614F0A2}" srcOrd="0" destOrd="0" presId="urn:microsoft.com/office/officeart/2005/8/layout/orgChart1"/>
    <dgm:cxn modelId="{396241D6-4E1E-4088-B293-985F1D79470E}" type="presParOf" srcId="{A2FFC942-B545-405E-BF0E-D72CD614F0A2}" destId="{E7EC9A29-13CC-4422-A62C-271A278FF604}" srcOrd="0" destOrd="0" presId="urn:microsoft.com/office/officeart/2005/8/layout/orgChart1"/>
    <dgm:cxn modelId="{D08FC458-BD8E-488F-AFA4-7853A3CE1D39}" type="presParOf" srcId="{A2FFC942-B545-405E-BF0E-D72CD614F0A2}" destId="{D24ED79F-8983-43AE-9358-A2499B4A0643}" srcOrd="1" destOrd="0" presId="urn:microsoft.com/office/officeart/2005/8/layout/orgChart1"/>
    <dgm:cxn modelId="{BAFA5121-D392-42A1-80AA-5284D545BF55}" type="presParOf" srcId="{5D63605F-7457-47B3-82CA-78A9151E3ACA}" destId="{E106F7A2-36A8-4444-A7EF-D674E6AAC25A}" srcOrd="1" destOrd="0" presId="urn:microsoft.com/office/officeart/2005/8/layout/orgChart1"/>
    <dgm:cxn modelId="{DD763AEA-630B-4D90-A122-68DB7EA72060}" type="presParOf" srcId="{E106F7A2-36A8-4444-A7EF-D674E6AAC25A}" destId="{CAC97DDB-0643-4270-B948-494EEFC6592B}" srcOrd="0" destOrd="0" presId="urn:microsoft.com/office/officeart/2005/8/layout/orgChart1"/>
    <dgm:cxn modelId="{1FD6372B-71BA-4F04-9E2B-FEBBBDC19C0E}" type="presParOf" srcId="{E106F7A2-36A8-4444-A7EF-D674E6AAC25A}" destId="{EBC22228-002F-44CE-8FAF-0FFB02FEB6DB}" srcOrd="1" destOrd="0" presId="urn:microsoft.com/office/officeart/2005/8/layout/orgChart1"/>
    <dgm:cxn modelId="{1CBE05C2-C7E5-4C1F-93D6-6ABF9F42FCEC}" type="presParOf" srcId="{EBC22228-002F-44CE-8FAF-0FFB02FEB6DB}" destId="{2413BA0F-DA76-4282-B78C-9DF0E158762A}" srcOrd="0" destOrd="0" presId="urn:microsoft.com/office/officeart/2005/8/layout/orgChart1"/>
    <dgm:cxn modelId="{5BF738A0-69A5-4EEC-BAD3-E3E6AB3F71C6}" type="presParOf" srcId="{2413BA0F-DA76-4282-B78C-9DF0E158762A}" destId="{F1146ECA-AC3C-4B59-915F-CD1E4B6173EC}" srcOrd="0" destOrd="0" presId="urn:microsoft.com/office/officeart/2005/8/layout/orgChart1"/>
    <dgm:cxn modelId="{93A02F9B-095E-4FBC-BEAF-312466E04076}" type="presParOf" srcId="{2413BA0F-DA76-4282-B78C-9DF0E158762A}" destId="{DF39CE6A-7CF4-42F6-B45C-FA56A80DFA01}" srcOrd="1" destOrd="0" presId="urn:microsoft.com/office/officeart/2005/8/layout/orgChart1"/>
    <dgm:cxn modelId="{8E6C7283-1623-4994-AFC9-0508D1B9AA25}" type="presParOf" srcId="{EBC22228-002F-44CE-8FAF-0FFB02FEB6DB}" destId="{892CA3A1-D042-4E58-ABB2-DE3F04F1EF11}" srcOrd="1" destOrd="0" presId="urn:microsoft.com/office/officeart/2005/8/layout/orgChart1"/>
    <dgm:cxn modelId="{9965657B-0F6D-4229-A96B-06A7CFE526F5}" type="presParOf" srcId="{EBC22228-002F-44CE-8FAF-0FFB02FEB6DB}" destId="{6C90EFF8-A62F-44FB-9C75-439ACA98615A}" srcOrd="2" destOrd="0" presId="urn:microsoft.com/office/officeart/2005/8/layout/orgChart1"/>
    <dgm:cxn modelId="{0F5679C4-78F4-43CD-A382-A6A0ED16B692}" type="presParOf" srcId="{E106F7A2-36A8-4444-A7EF-D674E6AAC25A}" destId="{DBD3C20D-A03A-4675-8540-52716EDB00A3}" srcOrd="2" destOrd="0" presId="urn:microsoft.com/office/officeart/2005/8/layout/orgChart1"/>
    <dgm:cxn modelId="{006B14C0-2DED-4E99-886B-C72589CE25FE}" type="presParOf" srcId="{E106F7A2-36A8-4444-A7EF-D674E6AAC25A}" destId="{4CBFEC1D-5193-4B29-8202-A7B355A4C194}" srcOrd="3" destOrd="0" presId="urn:microsoft.com/office/officeart/2005/8/layout/orgChart1"/>
    <dgm:cxn modelId="{29406E05-68B7-4E7E-9F2F-617F83589C29}" type="presParOf" srcId="{4CBFEC1D-5193-4B29-8202-A7B355A4C194}" destId="{77D3BC71-022B-41E1-A39C-96479B23BC1C}" srcOrd="0" destOrd="0" presId="urn:microsoft.com/office/officeart/2005/8/layout/orgChart1"/>
    <dgm:cxn modelId="{9748B1DD-E15D-44AC-9156-D0E27C532FB7}" type="presParOf" srcId="{77D3BC71-022B-41E1-A39C-96479B23BC1C}" destId="{F6D22AA5-5F9E-4D7A-8D9C-C6C9190C49C9}" srcOrd="0" destOrd="0" presId="urn:microsoft.com/office/officeart/2005/8/layout/orgChart1"/>
    <dgm:cxn modelId="{FD7CD1DA-E4F7-4C96-B6F6-08A733441D19}" type="presParOf" srcId="{77D3BC71-022B-41E1-A39C-96479B23BC1C}" destId="{34E2241D-C2E7-41C2-8000-E1533891D950}" srcOrd="1" destOrd="0" presId="urn:microsoft.com/office/officeart/2005/8/layout/orgChart1"/>
    <dgm:cxn modelId="{C5EA21E1-08A3-4DBF-AEC0-4A7D5E41221B}" type="presParOf" srcId="{4CBFEC1D-5193-4B29-8202-A7B355A4C194}" destId="{4655671A-A02C-42C4-A567-19E064623A20}" srcOrd="1" destOrd="0" presId="urn:microsoft.com/office/officeart/2005/8/layout/orgChart1"/>
    <dgm:cxn modelId="{E4C848F4-647A-465F-B845-45AD823F6EF3}" type="presParOf" srcId="{4CBFEC1D-5193-4B29-8202-A7B355A4C194}" destId="{05BCB617-5665-414A-80E9-EDD55F699AE9}" srcOrd="2" destOrd="0" presId="urn:microsoft.com/office/officeart/2005/8/layout/orgChart1"/>
    <dgm:cxn modelId="{D138EBCC-9EDC-46D7-801A-38F4ECD6BE0B}" type="presParOf" srcId="{5D63605F-7457-47B3-82CA-78A9151E3ACA}" destId="{28E6EFC7-EEBE-43F7-A3F8-4B779D2C1F9D}" srcOrd="2" destOrd="0" presId="urn:microsoft.com/office/officeart/2005/8/layout/orgChart1"/>
    <dgm:cxn modelId="{84D44BD7-5E3F-46E5-8B8A-60470A17F17F}" type="presParOf" srcId="{5AD2A56D-C4F0-4E32-A2F4-BFAA56AD15B5}" destId="{F4DCF8D0-003A-4A00-B739-8F61F399A658}" srcOrd="2" destOrd="0" presId="urn:microsoft.com/office/officeart/2005/8/layout/orgChart1"/>
    <dgm:cxn modelId="{14265B3C-96D3-410A-8652-7CE11DB4C394}" type="presParOf" srcId="{5AD2A56D-C4F0-4E32-A2F4-BFAA56AD15B5}" destId="{A0C72BF1-93E1-479D-B2F2-8247EF213326}" srcOrd="3" destOrd="0" presId="urn:microsoft.com/office/officeart/2005/8/layout/orgChart1"/>
    <dgm:cxn modelId="{67B1AF54-E00E-41F2-986C-E11C81DBAEFC}" type="presParOf" srcId="{A0C72BF1-93E1-479D-B2F2-8247EF213326}" destId="{285B5424-458A-43B5-BBFC-CD24FA17A8C7}" srcOrd="0" destOrd="0" presId="urn:microsoft.com/office/officeart/2005/8/layout/orgChart1"/>
    <dgm:cxn modelId="{C1B58289-D5D9-4D4E-A9F1-3AE58CEA6C1C}" type="presParOf" srcId="{285B5424-458A-43B5-BBFC-CD24FA17A8C7}" destId="{80AAAB9B-56FD-4467-893A-02B65A009BEB}" srcOrd="0" destOrd="0" presId="urn:microsoft.com/office/officeart/2005/8/layout/orgChart1"/>
    <dgm:cxn modelId="{450E598B-8F64-4ECF-865F-04A425C567AE}" type="presParOf" srcId="{285B5424-458A-43B5-BBFC-CD24FA17A8C7}" destId="{3ED53BFF-08E4-4D2A-A714-9BA900CA0904}" srcOrd="1" destOrd="0" presId="urn:microsoft.com/office/officeart/2005/8/layout/orgChart1"/>
    <dgm:cxn modelId="{B0945323-50B0-4EC9-804F-7BF5215898B2}" type="presParOf" srcId="{A0C72BF1-93E1-479D-B2F2-8247EF213326}" destId="{DBFEB44F-DD2C-4696-BECD-EB003F07C33A}" srcOrd="1" destOrd="0" presId="urn:microsoft.com/office/officeart/2005/8/layout/orgChart1"/>
    <dgm:cxn modelId="{5588D87E-135C-4759-A5D2-FFBC40A9369E}" type="presParOf" srcId="{DBFEB44F-DD2C-4696-BECD-EB003F07C33A}" destId="{A30F69F7-99C2-4DF1-B599-4A2862BFE454}" srcOrd="0" destOrd="0" presId="urn:microsoft.com/office/officeart/2005/8/layout/orgChart1"/>
    <dgm:cxn modelId="{41E91021-640B-45E4-8F7F-D2FF0A5888D2}" type="presParOf" srcId="{DBFEB44F-DD2C-4696-BECD-EB003F07C33A}" destId="{3E2F2FFE-2D23-4FEB-8A2A-EDB2AFB950E5}" srcOrd="1" destOrd="0" presId="urn:microsoft.com/office/officeart/2005/8/layout/orgChart1"/>
    <dgm:cxn modelId="{1C34E1C9-DD09-40F5-A608-01253A2E1852}" type="presParOf" srcId="{3E2F2FFE-2D23-4FEB-8A2A-EDB2AFB950E5}" destId="{EDB61F88-17DF-46F4-8898-2FC526A54B17}" srcOrd="0" destOrd="0" presId="urn:microsoft.com/office/officeart/2005/8/layout/orgChart1"/>
    <dgm:cxn modelId="{F5E642DF-BC92-4A33-90E9-A6290F8C5CF9}" type="presParOf" srcId="{EDB61F88-17DF-46F4-8898-2FC526A54B17}" destId="{0EE166EE-0AD8-494C-9709-91C256263CE3}" srcOrd="0" destOrd="0" presId="urn:microsoft.com/office/officeart/2005/8/layout/orgChart1"/>
    <dgm:cxn modelId="{A6CB6EE2-09DA-471B-99CC-F2703E53318F}" type="presParOf" srcId="{EDB61F88-17DF-46F4-8898-2FC526A54B17}" destId="{E5C733E3-06CD-4FA1-A5FA-7B3B4A6C0E9D}" srcOrd="1" destOrd="0" presId="urn:microsoft.com/office/officeart/2005/8/layout/orgChart1"/>
    <dgm:cxn modelId="{74F4F88D-F24E-4592-B509-1E608F355246}" type="presParOf" srcId="{3E2F2FFE-2D23-4FEB-8A2A-EDB2AFB950E5}" destId="{8C898B00-B880-4B02-ADB5-8EFB7A595836}" srcOrd="1" destOrd="0" presId="urn:microsoft.com/office/officeart/2005/8/layout/orgChart1"/>
    <dgm:cxn modelId="{45E3460C-3A63-48EA-A488-61896EBB0A42}" type="presParOf" srcId="{3E2F2FFE-2D23-4FEB-8A2A-EDB2AFB950E5}" destId="{0D76904E-3B3C-4D8E-B516-0FDB2C4A42F9}" srcOrd="2" destOrd="0" presId="urn:microsoft.com/office/officeart/2005/8/layout/orgChart1"/>
    <dgm:cxn modelId="{75AB6FC9-448E-4706-BF6E-1D1DAEC5DB20}" type="presParOf" srcId="{DBFEB44F-DD2C-4696-BECD-EB003F07C33A}" destId="{E713D030-A516-474F-9858-D614A1DEE895}" srcOrd="2" destOrd="0" presId="urn:microsoft.com/office/officeart/2005/8/layout/orgChart1"/>
    <dgm:cxn modelId="{5D1B71AA-CC70-412E-B1DA-8B3B42EF5996}" type="presParOf" srcId="{DBFEB44F-DD2C-4696-BECD-EB003F07C33A}" destId="{8E81548C-CA6E-416C-84B0-8192EBD22D62}" srcOrd="3" destOrd="0" presId="urn:microsoft.com/office/officeart/2005/8/layout/orgChart1"/>
    <dgm:cxn modelId="{20D11262-5E91-42F8-A14A-EBC6B52649CF}" type="presParOf" srcId="{8E81548C-CA6E-416C-84B0-8192EBD22D62}" destId="{C3B50A0B-3136-498F-A6F4-1AA0D042FFB8}" srcOrd="0" destOrd="0" presId="urn:microsoft.com/office/officeart/2005/8/layout/orgChart1"/>
    <dgm:cxn modelId="{9534598B-ABBF-4DDE-A97B-15EF5FCC39A6}" type="presParOf" srcId="{C3B50A0B-3136-498F-A6F4-1AA0D042FFB8}" destId="{C5093361-02D3-4F70-B17F-C646F43BF515}" srcOrd="0" destOrd="0" presId="urn:microsoft.com/office/officeart/2005/8/layout/orgChart1"/>
    <dgm:cxn modelId="{2DCFCDD9-1FCB-4052-80CC-39E3C658D4DA}" type="presParOf" srcId="{C3B50A0B-3136-498F-A6F4-1AA0D042FFB8}" destId="{BB66BCCA-DD27-4F22-95C1-D34D1A2705E6}" srcOrd="1" destOrd="0" presId="urn:microsoft.com/office/officeart/2005/8/layout/orgChart1"/>
    <dgm:cxn modelId="{972ABDB4-8A09-4F16-9F9B-4D16928F78D9}" type="presParOf" srcId="{8E81548C-CA6E-416C-84B0-8192EBD22D62}" destId="{FB3B9D7B-51B6-4E27-AC23-33F52BC896E0}" srcOrd="1" destOrd="0" presId="urn:microsoft.com/office/officeart/2005/8/layout/orgChart1"/>
    <dgm:cxn modelId="{2D514EE0-8045-4F39-B608-3D5498BD5220}" type="presParOf" srcId="{8E81548C-CA6E-416C-84B0-8192EBD22D62}" destId="{C7463047-A3D8-473E-94DA-C4D271DE2E34}" srcOrd="2" destOrd="0" presId="urn:microsoft.com/office/officeart/2005/8/layout/orgChart1"/>
    <dgm:cxn modelId="{C92F7B43-F877-4ADC-9477-700EA98313A5}" type="presParOf" srcId="{A0C72BF1-93E1-479D-B2F2-8247EF213326}" destId="{AC63A5E7-E28A-47A8-ABD9-3AEF347715ED}" srcOrd="2" destOrd="0" presId="urn:microsoft.com/office/officeart/2005/8/layout/orgChart1"/>
    <dgm:cxn modelId="{643ECD46-031B-4920-8EE6-2A388BF5FD37}" type="presParOf" srcId="{5AD2A56D-C4F0-4E32-A2F4-BFAA56AD15B5}" destId="{CD9B8B7D-0DC9-44FF-8883-C942925A9A17}" srcOrd="4" destOrd="0" presId="urn:microsoft.com/office/officeart/2005/8/layout/orgChart1"/>
    <dgm:cxn modelId="{870E47E0-62CA-4523-A792-AA07EAF58DF5}" type="presParOf" srcId="{5AD2A56D-C4F0-4E32-A2F4-BFAA56AD15B5}" destId="{2F78AC14-B9A3-411B-BC17-134A47CDEDE0}" srcOrd="5" destOrd="0" presId="urn:microsoft.com/office/officeart/2005/8/layout/orgChart1"/>
    <dgm:cxn modelId="{82D88039-0D3A-4277-82B5-FDF1BCEAA196}" type="presParOf" srcId="{2F78AC14-B9A3-411B-BC17-134A47CDEDE0}" destId="{843FA19B-E275-438C-8243-9D21339DC294}" srcOrd="0" destOrd="0" presId="urn:microsoft.com/office/officeart/2005/8/layout/orgChart1"/>
    <dgm:cxn modelId="{03D564DB-07A2-451F-BD1C-E5A545DA3CEF}" type="presParOf" srcId="{843FA19B-E275-438C-8243-9D21339DC294}" destId="{52D55D4E-369A-44C4-9995-F9F0EF7772C8}" srcOrd="0" destOrd="0" presId="urn:microsoft.com/office/officeart/2005/8/layout/orgChart1"/>
    <dgm:cxn modelId="{FBCB591F-C3F8-4DAE-86D2-88E237636D1B}" type="presParOf" srcId="{843FA19B-E275-438C-8243-9D21339DC294}" destId="{69B8E57F-DA7F-470C-8EC4-54C573BD36C5}" srcOrd="1" destOrd="0" presId="urn:microsoft.com/office/officeart/2005/8/layout/orgChart1"/>
    <dgm:cxn modelId="{83EBEECA-02F6-442C-9661-A74E332670F4}" type="presParOf" srcId="{2F78AC14-B9A3-411B-BC17-134A47CDEDE0}" destId="{C061F29A-1795-46E1-99E5-E14820E9E29F}" srcOrd="1" destOrd="0" presId="urn:microsoft.com/office/officeart/2005/8/layout/orgChart1"/>
    <dgm:cxn modelId="{DDDEDB13-4279-431D-804D-9EA1102B95DF}" type="presParOf" srcId="{C061F29A-1795-46E1-99E5-E14820E9E29F}" destId="{DC6D7CE0-A76A-4908-A757-EEE58ABF583E}" srcOrd="0" destOrd="0" presId="urn:microsoft.com/office/officeart/2005/8/layout/orgChart1"/>
    <dgm:cxn modelId="{7E113E8C-877B-404E-85C7-AE692FD517A5}" type="presParOf" srcId="{C061F29A-1795-46E1-99E5-E14820E9E29F}" destId="{571ABFC6-596C-45D7-A6C2-A5B7CDFDAF52}" srcOrd="1" destOrd="0" presId="urn:microsoft.com/office/officeart/2005/8/layout/orgChart1"/>
    <dgm:cxn modelId="{987CE311-E48B-4378-8B20-779170B8200E}" type="presParOf" srcId="{571ABFC6-596C-45D7-A6C2-A5B7CDFDAF52}" destId="{7B277BB7-0549-4423-8E09-45D365BCA9A9}" srcOrd="0" destOrd="0" presId="urn:microsoft.com/office/officeart/2005/8/layout/orgChart1"/>
    <dgm:cxn modelId="{D52DBC24-2725-4405-81C3-31CD63B7A735}" type="presParOf" srcId="{7B277BB7-0549-4423-8E09-45D365BCA9A9}" destId="{53DCB91B-A753-4848-B180-EAD715BE5A95}" srcOrd="0" destOrd="0" presId="urn:microsoft.com/office/officeart/2005/8/layout/orgChart1"/>
    <dgm:cxn modelId="{A4887BC7-B1D1-4E29-91F0-979C1F17775F}" type="presParOf" srcId="{7B277BB7-0549-4423-8E09-45D365BCA9A9}" destId="{650F9D77-8706-4084-B023-5F527921BFA1}" srcOrd="1" destOrd="0" presId="urn:microsoft.com/office/officeart/2005/8/layout/orgChart1"/>
    <dgm:cxn modelId="{E16A9C03-0AD1-479D-BB4A-37F3EFBC24D2}" type="presParOf" srcId="{571ABFC6-596C-45D7-A6C2-A5B7CDFDAF52}" destId="{D1FD2257-A538-4D20-ADCC-B5789234B6C3}" srcOrd="1" destOrd="0" presId="urn:microsoft.com/office/officeart/2005/8/layout/orgChart1"/>
    <dgm:cxn modelId="{2CC65F99-5CD4-41FC-97B2-6C4C3A2D58CA}" type="presParOf" srcId="{571ABFC6-596C-45D7-A6C2-A5B7CDFDAF52}" destId="{6384AD9E-B614-47EB-AA85-E611D3DDD5A1}" srcOrd="2" destOrd="0" presId="urn:microsoft.com/office/officeart/2005/8/layout/orgChart1"/>
    <dgm:cxn modelId="{8224107E-ABCC-48C8-A1E9-6D61644FC629}" type="presParOf" srcId="{C061F29A-1795-46E1-99E5-E14820E9E29F}" destId="{BC2E4FC6-0241-4626-A7CD-69650F6319C7}" srcOrd="2" destOrd="0" presId="urn:microsoft.com/office/officeart/2005/8/layout/orgChart1"/>
    <dgm:cxn modelId="{57BF4D02-7846-4F57-9F53-21275AA8E5F9}" type="presParOf" srcId="{C061F29A-1795-46E1-99E5-E14820E9E29F}" destId="{3432B4B8-5BE3-4871-ACC9-EB32D9E79082}" srcOrd="3" destOrd="0" presId="urn:microsoft.com/office/officeart/2005/8/layout/orgChart1"/>
    <dgm:cxn modelId="{F4029502-4BE9-4B85-9897-D056DEF4E010}" type="presParOf" srcId="{3432B4B8-5BE3-4871-ACC9-EB32D9E79082}" destId="{761FA0B4-531C-49E3-94A1-C4BA25D7AF7E}" srcOrd="0" destOrd="0" presId="urn:microsoft.com/office/officeart/2005/8/layout/orgChart1"/>
    <dgm:cxn modelId="{32B54E27-2D8B-4A4A-9F23-BA3A5B847EFD}" type="presParOf" srcId="{761FA0B4-531C-49E3-94A1-C4BA25D7AF7E}" destId="{690FA726-C083-4F86-B9EA-D9DB18581348}" srcOrd="0" destOrd="0" presId="urn:microsoft.com/office/officeart/2005/8/layout/orgChart1"/>
    <dgm:cxn modelId="{A2321A80-65AF-4020-AC2E-726B3ED3DF8F}" type="presParOf" srcId="{761FA0B4-531C-49E3-94A1-C4BA25D7AF7E}" destId="{26799DDC-A023-4C7E-B6DB-58B11F63787F}" srcOrd="1" destOrd="0" presId="urn:microsoft.com/office/officeart/2005/8/layout/orgChart1"/>
    <dgm:cxn modelId="{D44FED71-AE34-456F-AD39-5BC63B1918E4}" type="presParOf" srcId="{3432B4B8-5BE3-4871-ACC9-EB32D9E79082}" destId="{927B26A8-3D52-4381-889F-212141210325}" srcOrd="1" destOrd="0" presId="urn:microsoft.com/office/officeart/2005/8/layout/orgChart1"/>
    <dgm:cxn modelId="{A7E25ACD-5EE9-43A0-BAC4-84B70C4A708A}" type="presParOf" srcId="{3432B4B8-5BE3-4871-ACC9-EB32D9E79082}" destId="{153AD64C-9E48-488F-A2E5-D6939D3AF150}" srcOrd="2" destOrd="0" presId="urn:microsoft.com/office/officeart/2005/8/layout/orgChart1"/>
    <dgm:cxn modelId="{BD8B9F1C-A96E-4C59-8E86-9BD3334AD466}" type="presParOf" srcId="{2F78AC14-B9A3-411B-BC17-134A47CDEDE0}" destId="{BA508A0D-F5EC-4C71-8204-E73D86DC29A6}" srcOrd="2" destOrd="0" presId="urn:microsoft.com/office/officeart/2005/8/layout/orgChart1"/>
    <dgm:cxn modelId="{4E5F6C92-71D8-4E32-853E-053D45295779}" type="presParOf" srcId="{7BCAEC2C-C35E-4E00-8484-72794A97B829}" destId="{12440CCB-4C41-4B3E-AFCE-A7C57EDBA553}" srcOrd="2" destOrd="0" presId="urn:microsoft.com/office/officeart/2005/8/layout/orgChart1"/>
    <dgm:cxn modelId="{36E6C9B5-7BCA-44AA-8AFA-F4CD4CDF23AD}" type="presParOf" srcId="{12440CCB-4C41-4B3E-AFCE-A7C57EDBA553}" destId="{B2B15F1C-8762-411A-9ADA-F8646A806755}" srcOrd="0" destOrd="0" presId="urn:microsoft.com/office/officeart/2005/8/layout/orgChart1"/>
    <dgm:cxn modelId="{884182C6-E0D4-4087-936B-4344849CB9A4}" type="presParOf" srcId="{12440CCB-4C41-4B3E-AFCE-A7C57EDBA553}" destId="{8F41C90B-E68C-410E-83F0-D324E470AC04}" srcOrd="1" destOrd="0" presId="urn:microsoft.com/office/officeart/2005/8/layout/orgChart1"/>
    <dgm:cxn modelId="{97473956-1F16-451B-89D8-C18B056B9025}" type="presParOf" srcId="{8F41C90B-E68C-410E-83F0-D324E470AC04}" destId="{4C81835F-32C3-4134-B536-D696B4921B8E}" srcOrd="0" destOrd="0" presId="urn:microsoft.com/office/officeart/2005/8/layout/orgChart1"/>
    <dgm:cxn modelId="{15428470-B695-4945-8483-62D891BB0A6D}" type="presParOf" srcId="{4C81835F-32C3-4134-B536-D696B4921B8E}" destId="{A3505C6B-EB2A-4CFA-9304-D05183F3A62F}" srcOrd="0" destOrd="0" presId="urn:microsoft.com/office/officeart/2005/8/layout/orgChart1"/>
    <dgm:cxn modelId="{2DB5CF26-37C4-4036-B177-2EC0F6AA8948}" type="presParOf" srcId="{4C81835F-32C3-4134-B536-D696B4921B8E}" destId="{8565DBF2-D988-49DD-8CDF-3A53204BDA66}" srcOrd="1" destOrd="0" presId="urn:microsoft.com/office/officeart/2005/8/layout/orgChart1"/>
    <dgm:cxn modelId="{E4780B9D-2DCC-4636-AB26-085DFA8C44D9}" type="presParOf" srcId="{8F41C90B-E68C-410E-83F0-D324E470AC04}" destId="{44B97153-7863-47FC-9F71-2D3BAD25CBE3}" srcOrd="1" destOrd="0" presId="urn:microsoft.com/office/officeart/2005/8/layout/orgChart1"/>
    <dgm:cxn modelId="{CEFB245F-7156-4237-8853-3503803A97E0}" type="presParOf" srcId="{8F41C90B-E68C-410E-83F0-D324E470AC04}" destId="{F2059E20-54E1-40EF-9A20-A8BA7449DE84}" srcOrd="2" destOrd="0" presId="urn:microsoft.com/office/officeart/2005/8/layout/orgChart1"/>
    <dgm:cxn modelId="{D15D3023-C7C7-4053-9377-B84648D65D75}" type="presParOf" srcId="{12440CCB-4C41-4B3E-AFCE-A7C57EDBA553}" destId="{DA5565BB-3ECB-411D-B3CA-4FF6C62A2183}" srcOrd="2" destOrd="0" presId="urn:microsoft.com/office/officeart/2005/8/layout/orgChart1"/>
    <dgm:cxn modelId="{07880382-98A7-4D7B-BE36-A40E0743B88A}" type="presParOf" srcId="{12440CCB-4C41-4B3E-AFCE-A7C57EDBA553}" destId="{A707171A-2173-43A2-87CC-A711270521CB}" srcOrd="3" destOrd="0" presId="urn:microsoft.com/office/officeart/2005/8/layout/orgChart1"/>
    <dgm:cxn modelId="{5B1B4AAE-F97E-4B6D-B4DB-21962F209910}" type="presParOf" srcId="{A707171A-2173-43A2-87CC-A711270521CB}" destId="{D31A7F57-40CE-45CA-B81E-D69A15A031D8}" srcOrd="0" destOrd="0" presId="urn:microsoft.com/office/officeart/2005/8/layout/orgChart1"/>
    <dgm:cxn modelId="{49F64FCD-E733-463B-8F63-279A04631EA6}" type="presParOf" srcId="{D31A7F57-40CE-45CA-B81E-D69A15A031D8}" destId="{78966FBC-AF0A-45D8-BB9D-1BA9340B6E6B}" srcOrd="0" destOrd="0" presId="urn:microsoft.com/office/officeart/2005/8/layout/orgChart1"/>
    <dgm:cxn modelId="{DB961C98-94B3-4DE7-8FAF-02694B30F778}" type="presParOf" srcId="{D31A7F57-40CE-45CA-B81E-D69A15A031D8}" destId="{995EFA13-DC14-48A9-BD49-B8F0AC9B9280}" srcOrd="1" destOrd="0" presId="urn:microsoft.com/office/officeart/2005/8/layout/orgChart1"/>
    <dgm:cxn modelId="{7F64FA9D-E492-47B3-BE5E-C9E7D6963001}" type="presParOf" srcId="{A707171A-2173-43A2-87CC-A711270521CB}" destId="{4DE8BB4E-E0F5-4242-95D4-02025E0C463B}" srcOrd="1" destOrd="0" presId="urn:microsoft.com/office/officeart/2005/8/layout/orgChart1"/>
    <dgm:cxn modelId="{6C54E980-29EA-4DC3-99E7-066865AB5104}" type="presParOf" srcId="{A707171A-2173-43A2-87CC-A711270521CB}" destId="{78049C14-B6BA-46D6-9148-BB069B93EB1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5565BB-3ECB-411D-B3CA-4FF6C62A2183}">
      <dsp:nvSpPr>
        <dsp:cNvPr id="0" name=""/>
        <dsp:cNvSpPr/>
      </dsp:nvSpPr>
      <dsp:spPr>
        <a:xfrm>
          <a:off x="5660876" y="834626"/>
          <a:ext cx="457592" cy="87003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70038"/>
              </a:lnTo>
              <a:lnTo>
                <a:pt x="457592" y="87003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2B15F1C-8762-411A-9ADA-F8646A806755}">
      <dsp:nvSpPr>
        <dsp:cNvPr id="0" name=""/>
        <dsp:cNvSpPr/>
      </dsp:nvSpPr>
      <dsp:spPr>
        <a:xfrm>
          <a:off x="4644401" y="834626"/>
          <a:ext cx="1016474" cy="350191"/>
        </a:xfrm>
        <a:custGeom>
          <a:avLst/>
          <a:gdLst/>
          <a:ahLst/>
          <a:cxnLst/>
          <a:rect l="0" t="0" r="0" b="0"/>
          <a:pathLst>
            <a:path>
              <a:moveTo>
                <a:pt x="1016474" y="0"/>
              </a:moveTo>
              <a:lnTo>
                <a:pt x="1016474" y="350191"/>
              </a:lnTo>
              <a:lnTo>
                <a:pt x="0" y="35019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C2E4FC6-0241-4626-A7CD-69650F6319C7}">
      <dsp:nvSpPr>
        <dsp:cNvPr id="0" name=""/>
        <dsp:cNvSpPr/>
      </dsp:nvSpPr>
      <dsp:spPr>
        <a:xfrm>
          <a:off x="9208158" y="3055198"/>
          <a:ext cx="377727" cy="185373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53738"/>
              </a:lnTo>
              <a:lnTo>
                <a:pt x="377727" y="1853738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C6D7CE0-A76A-4908-A757-EEE58ABF583E}">
      <dsp:nvSpPr>
        <dsp:cNvPr id="0" name=""/>
        <dsp:cNvSpPr/>
      </dsp:nvSpPr>
      <dsp:spPr>
        <a:xfrm>
          <a:off x="9208158" y="3055198"/>
          <a:ext cx="357863" cy="80068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00682"/>
              </a:lnTo>
              <a:lnTo>
                <a:pt x="357863" y="800682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D9B8B7D-0DC9-44FF-8883-C942925A9A17}">
      <dsp:nvSpPr>
        <dsp:cNvPr id="0" name=""/>
        <dsp:cNvSpPr/>
      </dsp:nvSpPr>
      <dsp:spPr>
        <a:xfrm>
          <a:off x="5660876" y="834626"/>
          <a:ext cx="4276391" cy="136179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86520"/>
              </a:lnTo>
              <a:lnTo>
                <a:pt x="4276391" y="1186520"/>
              </a:lnTo>
              <a:lnTo>
                <a:pt x="4276391" y="136179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713D030-A516-474F-9858-D614A1DEE895}">
      <dsp:nvSpPr>
        <dsp:cNvPr id="0" name=""/>
        <dsp:cNvSpPr/>
      </dsp:nvSpPr>
      <dsp:spPr>
        <a:xfrm>
          <a:off x="4989878" y="3173749"/>
          <a:ext cx="248134" cy="175851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58516"/>
              </a:lnTo>
              <a:lnTo>
                <a:pt x="248134" y="1758516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30F69F7-99C2-4DF1-B599-4A2862BFE454}">
      <dsp:nvSpPr>
        <dsp:cNvPr id="0" name=""/>
        <dsp:cNvSpPr/>
      </dsp:nvSpPr>
      <dsp:spPr>
        <a:xfrm>
          <a:off x="4989878" y="3173749"/>
          <a:ext cx="251122" cy="63636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36360"/>
              </a:lnTo>
              <a:lnTo>
                <a:pt x="251122" y="63636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4DCF8D0-003A-4A00-B739-8F61F399A658}">
      <dsp:nvSpPr>
        <dsp:cNvPr id="0" name=""/>
        <dsp:cNvSpPr/>
      </dsp:nvSpPr>
      <dsp:spPr>
        <a:xfrm>
          <a:off x="5611859" y="834626"/>
          <a:ext cx="91440" cy="1504496"/>
        </a:xfrm>
        <a:custGeom>
          <a:avLst/>
          <a:gdLst/>
          <a:ahLst/>
          <a:cxnLst/>
          <a:rect l="0" t="0" r="0" b="0"/>
          <a:pathLst>
            <a:path>
              <a:moveTo>
                <a:pt x="49016" y="0"/>
              </a:moveTo>
              <a:lnTo>
                <a:pt x="49016" y="1329224"/>
              </a:lnTo>
              <a:lnTo>
                <a:pt x="45720" y="1329224"/>
              </a:lnTo>
              <a:lnTo>
                <a:pt x="45720" y="150449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D3C20D-A03A-4675-8540-52716EDB00A3}">
      <dsp:nvSpPr>
        <dsp:cNvPr id="0" name=""/>
        <dsp:cNvSpPr/>
      </dsp:nvSpPr>
      <dsp:spPr>
        <a:xfrm>
          <a:off x="1080922" y="3076807"/>
          <a:ext cx="367920" cy="58499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84997"/>
              </a:lnTo>
              <a:lnTo>
                <a:pt x="367920" y="584997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AC97DDB-0643-4270-B948-494EEFC6592B}">
      <dsp:nvSpPr>
        <dsp:cNvPr id="0" name=""/>
        <dsp:cNvSpPr/>
      </dsp:nvSpPr>
      <dsp:spPr>
        <a:xfrm>
          <a:off x="1080922" y="3076807"/>
          <a:ext cx="327223" cy="158008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80089"/>
              </a:lnTo>
              <a:lnTo>
                <a:pt x="327223" y="1580089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2443F5F-7314-45D6-BBFC-A310375CC93E}">
      <dsp:nvSpPr>
        <dsp:cNvPr id="0" name=""/>
        <dsp:cNvSpPr/>
      </dsp:nvSpPr>
      <dsp:spPr>
        <a:xfrm>
          <a:off x="1748623" y="834626"/>
          <a:ext cx="3912252" cy="1407554"/>
        </a:xfrm>
        <a:custGeom>
          <a:avLst/>
          <a:gdLst/>
          <a:ahLst/>
          <a:cxnLst/>
          <a:rect l="0" t="0" r="0" b="0"/>
          <a:pathLst>
            <a:path>
              <a:moveTo>
                <a:pt x="3912252" y="0"/>
              </a:moveTo>
              <a:lnTo>
                <a:pt x="3912252" y="1232283"/>
              </a:lnTo>
              <a:lnTo>
                <a:pt x="0" y="1232283"/>
              </a:lnTo>
              <a:lnTo>
                <a:pt x="0" y="140755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10A37F8-69F6-4C5E-996B-EC7B9FBAAA40}">
      <dsp:nvSpPr>
        <dsp:cNvPr id="0" name=""/>
        <dsp:cNvSpPr/>
      </dsp:nvSpPr>
      <dsp:spPr>
        <a:xfrm>
          <a:off x="4826249" y="0"/>
          <a:ext cx="1669252" cy="834626"/>
        </a:xfrm>
        <a:prstGeom prst="rect">
          <a:avLst/>
        </a:prstGeom>
        <a:solidFill>
          <a:schemeClr val="accent1">
            <a:lumMod val="5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kern="1200" dirty="0" smtClean="0"/>
            <a:t>Coordinación General de Vinculación y Extensión</a:t>
          </a:r>
          <a:endParaRPr lang="es-MX" sz="1400" kern="1200" dirty="0"/>
        </a:p>
      </dsp:txBody>
      <dsp:txXfrm>
        <a:off x="4826249" y="0"/>
        <a:ext cx="1669252" cy="834626"/>
      </dsp:txXfrm>
    </dsp:sp>
    <dsp:sp modelId="{E7EC9A29-13CC-4422-A62C-271A278FF604}">
      <dsp:nvSpPr>
        <dsp:cNvPr id="0" name=""/>
        <dsp:cNvSpPr/>
      </dsp:nvSpPr>
      <dsp:spPr>
        <a:xfrm>
          <a:off x="913996" y="2242180"/>
          <a:ext cx="1669252" cy="834626"/>
        </a:xfrm>
        <a:prstGeom prst="rect">
          <a:avLst/>
        </a:prstGeom>
        <a:solidFill>
          <a:schemeClr val="accent1">
            <a:lumMod val="5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kern="1200" dirty="0" smtClean="0"/>
            <a:t>Coordinación de Vinculación</a:t>
          </a:r>
          <a:endParaRPr lang="es-MX" sz="1400" kern="1200" dirty="0"/>
        </a:p>
      </dsp:txBody>
      <dsp:txXfrm>
        <a:off x="913996" y="2242180"/>
        <a:ext cx="1669252" cy="834626"/>
      </dsp:txXfrm>
    </dsp:sp>
    <dsp:sp modelId="{F1146ECA-AC3C-4B59-915F-CD1E4B6173EC}">
      <dsp:nvSpPr>
        <dsp:cNvPr id="0" name=""/>
        <dsp:cNvSpPr/>
      </dsp:nvSpPr>
      <dsp:spPr>
        <a:xfrm>
          <a:off x="1408145" y="4239583"/>
          <a:ext cx="1669252" cy="834626"/>
        </a:xfrm>
        <a:prstGeom prst="rect">
          <a:avLst/>
        </a:prstGeom>
        <a:solidFill>
          <a:schemeClr val="accent1">
            <a:lumMod val="5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kern="1200" dirty="0" smtClean="0"/>
            <a:t>Difusión Científica</a:t>
          </a:r>
          <a:endParaRPr lang="es-MX" sz="1400" kern="1200" dirty="0"/>
        </a:p>
      </dsp:txBody>
      <dsp:txXfrm>
        <a:off x="1408145" y="4239583"/>
        <a:ext cx="1669252" cy="834626"/>
      </dsp:txXfrm>
    </dsp:sp>
    <dsp:sp modelId="{F6D22AA5-5F9E-4D7A-8D9C-C6C9190C49C9}">
      <dsp:nvSpPr>
        <dsp:cNvPr id="0" name=""/>
        <dsp:cNvSpPr/>
      </dsp:nvSpPr>
      <dsp:spPr>
        <a:xfrm>
          <a:off x="1448842" y="3244492"/>
          <a:ext cx="1669252" cy="834626"/>
        </a:xfrm>
        <a:prstGeom prst="rect">
          <a:avLst/>
        </a:prstGeom>
        <a:solidFill>
          <a:schemeClr val="accent1">
            <a:lumMod val="5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kern="1200" dirty="0" smtClean="0"/>
            <a:t>Oficina de Transferencia de Conocimiento</a:t>
          </a:r>
          <a:endParaRPr lang="es-MX" sz="1400" kern="1200" dirty="0"/>
        </a:p>
      </dsp:txBody>
      <dsp:txXfrm>
        <a:off x="1448842" y="3244492"/>
        <a:ext cx="1669252" cy="834626"/>
      </dsp:txXfrm>
    </dsp:sp>
    <dsp:sp modelId="{80AAAB9B-56FD-4467-893A-02B65A009BEB}">
      <dsp:nvSpPr>
        <dsp:cNvPr id="0" name=""/>
        <dsp:cNvSpPr/>
      </dsp:nvSpPr>
      <dsp:spPr>
        <a:xfrm>
          <a:off x="4822953" y="2339122"/>
          <a:ext cx="1669252" cy="834626"/>
        </a:xfrm>
        <a:prstGeom prst="rect">
          <a:avLst/>
        </a:prstGeom>
        <a:solidFill>
          <a:schemeClr val="accent1">
            <a:lumMod val="5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kern="1200" dirty="0" smtClean="0"/>
            <a:t>Coordinación de Servicio Social</a:t>
          </a:r>
          <a:endParaRPr lang="es-MX" sz="1400" kern="1200" dirty="0"/>
        </a:p>
      </dsp:txBody>
      <dsp:txXfrm>
        <a:off x="4822953" y="2339122"/>
        <a:ext cx="1669252" cy="834626"/>
      </dsp:txXfrm>
    </dsp:sp>
    <dsp:sp modelId="{0EE166EE-0AD8-494C-9709-91C256263CE3}">
      <dsp:nvSpPr>
        <dsp:cNvPr id="0" name=""/>
        <dsp:cNvSpPr/>
      </dsp:nvSpPr>
      <dsp:spPr>
        <a:xfrm>
          <a:off x="5241000" y="3392796"/>
          <a:ext cx="1669252" cy="834626"/>
        </a:xfrm>
        <a:prstGeom prst="rect">
          <a:avLst/>
        </a:prstGeom>
        <a:solidFill>
          <a:schemeClr val="accent1">
            <a:lumMod val="5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kern="1200" dirty="0" smtClean="0"/>
            <a:t>Unidad de Administración del Servicio Social</a:t>
          </a:r>
          <a:endParaRPr lang="es-MX" sz="1400" kern="1200" dirty="0"/>
        </a:p>
      </dsp:txBody>
      <dsp:txXfrm>
        <a:off x="5241000" y="3392796"/>
        <a:ext cx="1669252" cy="834626"/>
      </dsp:txXfrm>
    </dsp:sp>
    <dsp:sp modelId="{C5093361-02D3-4F70-B17F-C646F43BF515}">
      <dsp:nvSpPr>
        <dsp:cNvPr id="0" name=""/>
        <dsp:cNvSpPr/>
      </dsp:nvSpPr>
      <dsp:spPr>
        <a:xfrm>
          <a:off x="5238012" y="4514952"/>
          <a:ext cx="1669252" cy="834626"/>
        </a:xfrm>
        <a:prstGeom prst="rect">
          <a:avLst/>
        </a:prstGeom>
        <a:solidFill>
          <a:schemeClr val="accent1">
            <a:lumMod val="5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kern="1200" smtClean="0"/>
            <a:t>Unidad de Desarrollo Social</a:t>
          </a:r>
          <a:endParaRPr lang="es-MX" sz="1400" kern="1200" dirty="0"/>
        </a:p>
      </dsp:txBody>
      <dsp:txXfrm>
        <a:off x="5238012" y="4514952"/>
        <a:ext cx="1669252" cy="834626"/>
      </dsp:txXfrm>
    </dsp:sp>
    <dsp:sp modelId="{52D55D4E-369A-44C4-9995-F9F0EF7772C8}">
      <dsp:nvSpPr>
        <dsp:cNvPr id="0" name=""/>
        <dsp:cNvSpPr/>
      </dsp:nvSpPr>
      <dsp:spPr>
        <a:xfrm>
          <a:off x="9025881" y="2196418"/>
          <a:ext cx="1822773" cy="858780"/>
        </a:xfrm>
        <a:prstGeom prst="rect">
          <a:avLst/>
        </a:prstGeom>
        <a:solidFill>
          <a:schemeClr val="accent1">
            <a:lumMod val="5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kern="1200" dirty="0" smtClean="0"/>
            <a:t>Coordinación de Atención a Comunidades Indígenas</a:t>
          </a:r>
          <a:endParaRPr lang="es-MX" sz="1400" kern="1200" dirty="0"/>
        </a:p>
      </dsp:txBody>
      <dsp:txXfrm>
        <a:off x="9025881" y="2196418"/>
        <a:ext cx="1822773" cy="858780"/>
      </dsp:txXfrm>
    </dsp:sp>
    <dsp:sp modelId="{53DCB91B-A753-4848-B180-EAD715BE5A95}">
      <dsp:nvSpPr>
        <dsp:cNvPr id="0" name=""/>
        <dsp:cNvSpPr/>
      </dsp:nvSpPr>
      <dsp:spPr>
        <a:xfrm>
          <a:off x="9566022" y="3438567"/>
          <a:ext cx="1669252" cy="834626"/>
        </a:xfrm>
        <a:prstGeom prst="rect">
          <a:avLst/>
        </a:prstGeom>
        <a:solidFill>
          <a:schemeClr val="accent1">
            <a:lumMod val="5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kern="1200" dirty="0" smtClean="0"/>
            <a:t>Unidad de Integración Metodológica</a:t>
          </a:r>
          <a:endParaRPr lang="es-MX" sz="1400" kern="1200" dirty="0"/>
        </a:p>
      </dsp:txBody>
      <dsp:txXfrm>
        <a:off x="9566022" y="3438567"/>
        <a:ext cx="1669252" cy="834626"/>
      </dsp:txXfrm>
    </dsp:sp>
    <dsp:sp modelId="{690FA726-C083-4F86-B9EA-D9DB18581348}">
      <dsp:nvSpPr>
        <dsp:cNvPr id="0" name=""/>
        <dsp:cNvSpPr/>
      </dsp:nvSpPr>
      <dsp:spPr>
        <a:xfrm>
          <a:off x="9585886" y="4491624"/>
          <a:ext cx="1669252" cy="834626"/>
        </a:xfrm>
        <a:prstGeom prst="rect">
          <a:avLst/>
        </a:prstGeom>
        <a:solidFill>
          <a:schemeClr val="accent1">
            <a:lumMod val="5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kern="1200" dirty="0" smtClean="0"/>
            <a:t>Unidad de Gestión y Enlace</a:t>
          </a:r>
          <a:endParaRPr lang="es-MX" sz="1400" kern="1200" dirty="0"/>
        </a:p>
      </dsp:txBody>
      <dsp:txXfrm>
        <a:off x="9585886" y="4491624"/>
        <a:ext cx="1669252" cy="834626"/>
      </dsp:txXfrm>
    </dsp:sp>
    <dsp:sp modelId="{A3505C6B-EB2A-4CFA-9304-D05183F3A62F}">
      <dsp:nvSpPr>
        <dsp:cNvPr id="0" name=""/>
        <dsp:cNvSpPr/>
      </dsp:nvSpPr>
      <dsp:spPr>
        <a:xfrm>
          <a:off x="3427582" y="875033"/>
          <a:ext cx="1216818" cy="619568"/>
        </a:xfrm>
        <a:prstGeom prst="rect">
          <a:avLst/>
        </a:prstGeom>
        <a:solidFill>
          <a:schemeClr val="accent1">
            <a:lumMod val="5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kern="1200" dirty="0" smtClean="0"/>
            <a:t>Secretaría</a:t>
          </a:r>
          <a:endParaRPr lang="es-MX" sz="1400" kern="1200" dirty="0"/>
        </a:p>
      </dsp:txBody>
      <dsp:txXfrm>
        <a:off x="3427582" y="875033"/>
        <a:ext cx="1216818" cy="619568"/>
      </dsp:txXfrm>
    </dsp:sp>
    <dsp:sp modelId="{78966FBC-AF0A-45D8-BB9D-1BA9340B6E6B}">
      <dsp:nvSpPr>
        <dsp:cNvPr id="0" name=""/>
        <dsp:cNvSpPr/>
      </dsp:nvSpPr>
      <dsp:spPr>
        <a:xfrm>
          <a:off x="6118468" y="1438656"/>
          <a:ext cx="1028092" cy="532015"/>
        </a:xfrm>
        <a:prstGeom prst="rect">
          <a:avLst/>
        </a:prstGeom>
        <a:solidFill>
          <a:schemeClr val="accent1">
            <a:lumMod val="5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kern="1200" dirty="0" smtClean="0"/>
            <a:t>Secretaría Técnica</a:t>
          </a:r>
          <a:endParaRPr lang="es-MX" sz="1400" kern="1200" dirty="0"/>
        </a:p>
      </dsp:txBody>
      <dsp:txXfrm>
        <a:off x="6118468" y="1438656"/>
        <a:ext cx="1028092" cy="53201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B5E3B3-E40A-4254-A395-8747FE44D61F}" type="datetimeFigureOut">
              <a:rPr lang="es-MX" smtClean="0"/>
              <a:t>04/02/2016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47A297-9FC1-40AB-9C0A-E49D5915D2C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839013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372CE-23C7-4ADF-BCAC-FFA62AD4E572}" type="datetimeFigureOut">
              <a:rPr lang="es-MX" smtClean="0"/>
              <a:t>04/02/2016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94BEB-D9E4-4DE8-961E-6B52E34B5BD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168282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372CE-23C7-4ADF-BCAC-FFA62AD4E572}" type="datetimeFigureOut">
              <a:rPr lang="es-MX" smtClean="0"/>
              <a:t>04/02/2016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94BEB-D9E4-4DE8-961E-6B52E34B5BD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320503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372CE-23C7-4ADF-BCAC-FFA62AD4E572}" type="datetimeFigureOut">
              <a:rPr lang="es-MX" smtClean="0"/>
              <a:t>04/02/2016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94BEB-D9E4-4DE8-961E-6B52E34B5BD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889322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372CE-23C7-4ADF-BCAC-FFA62AD4E572}" type="datetimeFigureOut">
              <a:rPr lang="es-MX" smtClean="0"/>
              <a:t>04/02/2016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94BEB-D9E4-4DE8-961E-6B52E34B5BD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360558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372CE-23C7-4ADF-BCAC-FFA62AD4E572}" type="datetimeFigureOut">
              <a:rPr lang="es-MX" smtClean="0"/>
              <a:t>04/02/2016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94BEB-D9E4-4DE8-961E-6B52E34B5BD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139460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372CE-23C7-4ADF-BCAC-FFA62AD4E572}" type="datetimeFigureOut">
              <a:rPr lang="es-MX" smtClean="0"/>
              <a:t>04/02/2016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94BEB-D9E4-4DE8-961E-6B52E34B5BD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213018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372CE-23C7-4ADF-BCAC-FFA62AD4E572}" type="datetimeFigureOut">
              <a:rPr lang="es-MX" smtClean="0"/>
              <a:t>04/02/2016</a:t>
            </a:fld>
            <a:endParaRPr lang="es-MX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94BEB-D9E4-4DE8-961E-6B52E34B5BD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510708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372CE-23C7-4ADF-BCAC-FFA62AD4E572}" type="datetimeFigureOut">
              <a:rPr lang="es-MX" smtClean="0"/>
              <a:t>04/02/2016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94BEB-D9E4-4DE8-961E-6B52E34B5BD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870806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372CE-23C7-4ADF-BCAC-FFA62AD4E572}" type="datetimeFigureOut">
              <a:rPr lang="es-MX" smtClean="0"/>
              <a:t>04/02/2016</a:t>
            </a:fld>
            <a:endParaRPr lang="es-MX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94BEB-D9E4-4DE8-961E-6B52E34B5BD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712412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372CE-23C7-4ADF-BCAC-FFA62AD4E572}" type="datetimeFigureOut">
              <a:rPr lang="es-MX" smtClean="0"/>
              <a:t>04/02/2016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94BEB-D9E4-4DE8-961E-6B52E34B5BD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94642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372CE-23C7-4ADF-BCAC-FFA62AD4E572}" type="datetimeFigureOut">
              <a:rPr lang="es-MX" smtClean="0"/>
              <a:t>04/02/2016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94BEB-D9E4-4DE8-961E-6B52E34B5BD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173350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9372CE-23C7-4ADF-BCAC-FFA62AD4E572}" type="datetimeFigureOut">
              <a:rPr lang="es-MX" smtClean="0"/>
              <a:t>04/02/2016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394BEB-D9E4-4DE8-961E-6B52E34B5BD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9960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7" Type="http://schemas.openxmlformats.org/officeDocument/2006/relationships/image" Target="../media/image10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06"/>
            <a:ext cx="12191999" cy="6857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782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561285141"/>
              </p:ext>
            </p:extLst>
          </p:nvPr>
        </p:nvGraphicFramePr>
        <p:xfrm>
          <a:off x="288175" y="1255222"/>
          <a:ext cx="11903825" cy="56027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1635374" y="344302"/>
            <a:ext cx="92094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 smtClean="0">
                <a:solidFill>
                  <a:srgbClr val="002060"/>
                </a:solidFill>
                <a:latin typeface="+mj-lt"/>
                <a:ea typeface="Blogger Sans" panose="02000506030000020004" pitchFamily="2" charset="0"/>
              </a:rPr>
              <a:t>Propuesta organigrama Coordinación General de Vinculación y Extensión</a:t>
            </a:r>
            <a:endParaRPr lang="es-MX" sz="2400" b="1" dirty="0">
              <a:solidFill>
                <a:srgbClr val="002060"/>
              </a:solidFill>
              <a:latin typeface="+mj-lt"/>
              <a:ea typeface="Blogger Sans" panose="0200050603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8794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" y="0"/>
            <a:ext cx="12192952" cy="6858000"/>
          </a:xfr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670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s-ES" altLang="es-ES" sz="2800" dirty="0" smtClean="0">
                <a:solidFill>
                  <a:srgbClr val="002060"/>
                </a:solidFill>
                <a:latin typeface="Calibri" panose="020F0502020204030204" pitchFamily="34" charset="0"/>
                <a:ea typeface="Blogger Sans" panose="02000506030000020004" pitchFamily="2" charset="0"/>
                <a:cs typeface="Arial" panose="020B0604020202020204" pitchFamily="34" charset="0"/>
              </a:rPr>
              <a:t>Resultados cuantitativos alcanzados en 2015</a:t>
            </a:r>
            <a:r>
              <a:rPr lang="es-MX" altLang="es-MX" sz="2800" dirty="0" smtClean="0">
                <a:latin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es-MX" altLang="es-MX" sz="2800" dirty="0" smtClean="0">
                <a:latin typeface="Calibri" panose="020F0502020204030204" pitchFamily="34" charset="0"/>
                <a:cs typeface="Arial" panose="020B0604020202020204" pitchFamily="34" charset="0"/>
              </a:rPr>
            </a:br>
            <a:endParaRPr lang="es-MX" sz="2800" dirty="0">
              <a:latin typeface="Calibri" panose="020F0502020204030204" pitchFamily="34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306" y="956930"/>
            <a:ext cx="11015472" cy="4870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8265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952" cy="6858000"/>
          </a:xfr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56485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s-ES" altLang="es-ES" sz="2600" b="1" dirty="0" smtClean="0">
                <a:solidFill>
                  <a:srgbClr val="002060"/>
                </a:solidFill>
                <a:ea typeface="Blogger Sans" panose="02000506030000020004" pitchFamily="2" charset="0"/>
                <a:cs typeface="Arial" panose="020B0604020202020204" pitchFamily="34" charset="0"/>
              </a:rPr>
              <a:t>Resultados cuantitativos alcanzados en 2015</a:t>
            </a:r>
            <a:r>
              <a:rPr lang="es-MX" altLang="es-MX" sz="2600" b="1" dirty="0" smtClean="0">
                <a:cs typeface="Arial" panose="020B0604020202020204" pitchFamily="34" charset="0"/>
              </a:rPr>
              <a:t/>
            </a:r>
            <a:br>
              <a:rPr lang="es-MX" altLang="es-MX" sz="2600" b="1" dirty="0" smtClean="0">
                <a:cs typeface="Arial" panose="020B0604020202020204" pitchFamily="34" charset="0"/>
              </a:rPr>
            </a:br>
            <a:endParaRPr lang="es-MX" sz="2600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085" y="988829"/>
            <a:ext cx="10058400" cy="4505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21442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5060" y="0"/>
            <a:ext cx="12192478" cy="6857732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46814" y="78046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s-MX" altLang="es-MX" sz="2800" b="1" dirty="0" smtClean="0">
                <a:solidFill>
                  <a:srgbClr val="002060"/>
                </a:solidFill>
                <a:ea typeface="Blogger Sans" panose="02000506030000020004" pitchFamily="2" charset="0"/>
                <a:cs typeface="Arial" panose="020B0604020202020204" pitchFamily="34" charset="0"/>
              </a:rPr>
              <a:t>Resultados cualitativos alcanzados</a:t>
            </a:r>
            <a:br>
              <a:rPr lang="es-MX" altLang="es-MX" sz="2800" b="1" dirty="0" smtClean="0">
                <a:solidFill>
                  <a:srgbClr val="002060"/>
                </a:solidFill>
                <a:ea typeface="Blogger Sans" panose="02000506030000020004" pitchFamily="2" charset="0"/>
                <a:cs typeface="Arial" panose="020B0604020202020204" pitchFamily="34" charset="0"/>
              </a:rPr>
            </a:br>
            <a:endParaRPr lang="es-MX" sz="2800" dirty="0">
              <a:solidFill>
                <a:srgbClr val="002060"/>
              </a:solidFill>
              <a:ea typeface="Blogger Sans" panose="02000506030000020004" pitchFamily="2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04579" y="1317714"/>
            <a:ext cx="11213199" cy="5146881"/>
          </a:xfrm>
        </p:spPr>
        <p:txBody>
          <a:bodyPr>
            <a:noAutofit/>
          </a:bodyPr>
          <a:lstStyle/>
          <a:p>
            <a:pPr marL="648000" lvl="1" algn="just" fontAlgn="base">
              <a:lnSpc>
                <a:spcPct val="100000"/>
              </a:lnSpc>
              <a:spcBef>
                <a:spcPts val="0"/>
              </a:spcBef>
            </a:pPr>
            <a:r>
              <a:rPr lang="es-ES" sz="2000" dirty="0" smtClean="0">
                <a:ea typeface="Blogger Sans" panose="02000506030000020004" pitchFamily="2" charset="0"/>
              </a:rPr>
              <a:t>Vinculación con </a:t>
            </a:r>
            <a:r>
              <a:rPr lang="es-ES" sz="2000" dirty="0">
                <a:ea typeface="Blogger Sans" panose="02000506030000020004" pitchFamily="2" charset="0"/>
              </a:rPr>
              <a:t>ISIS ENTERPRISES de la Universidad de Oxford para capacitar, en el próximo mes de abril, a académicos de la Universidad de Guadalajara en materia de trasferencia de conocimiento</a:t>
            </a:r>
            <a:r>
              <a:rPr lang="es-ES" sz="2000" dirty="0" smtClean="0">
                <a:ea typeface="Blogger Sans" panose="02000506030000020004" pitchFamily="2" charset="0"/>
              </a:rPr>
              <a:t>.</a:t>
            </a:r>
            <a:endParaRPr lang="es-ES" altLang="es-ES" sz="2000" dirty="0" smtClean="0">
              <a:ea typeface="Blogger Sans" panose="02000506030000020004" pitchFamily="2" charset="0"/>
              <a:cs typeface="Arial" panose="020B0604020202020204" pitchFamily="34" charset="0"/>
            </a:endParaRPr>
          </a:p>
          <a:p>
            <a:pPr marL="648000" lvl="1" algn="just" fontAlgn="base">
              <a:lnSpc>
                <a:spcPct val="100000"/>
              </a:lnSpc>
              <a:spcBef>
                <a:spcPts val="0"/>
              </a:spcBef>
            </a:pPr>
            <a:endParaRPr lang="es-ES" altLang="es-ES" sz="2000" dirty="0" smtClean="0">
              <a:ea typeface="Blogger Sans" panose="02000506030000020004" pitchFamily="2" charset="0"/>
              <a:cs typeface="Arial" panose="020B0604020202020204" pitchFamily="34" charset="0"/>
            </a:endParaRPr>
          </a:p>
          <a:p>
            <a:pPr marL="648000" lvl="1" algn="just" fontAlgn="base">
              <a:lnSpc>
                <a:spcPct val="100000"/>
              </a:lnSpc>
              <a:spcBef>
                <a:spcPts val="0"/>
              </a:spcBef>
            </a:pPr>
            <a:r>
              <a:rPr lang="es-ES" altLang="es-ES" sz="2000" dirty="0" smtClean="0">
                <a:ea typeface="Blogger Sans" panose="02000506030000020004" pitchFamily="2" charset="0"/>
                <a:cs typeface="Arial" panose="020B0604020202020204" pitchFamily="34" charset="0"/>
              </a:rPr>
              <a:t>Fortalecimiento </a:t>
            </a:r>
            <a:r>
              <a:rPr lang="es-ES" altLang="es-ES" sz="2000" dirty="0">
                <a:ea typeface="Blogger Sans" panose="02000506030000020004" pitchFamily="2" charset="0"/>
                <a:cs typeface="Arial" panose="020B0604020202020204" pitchFamily="34" charset="0"/>
              </a:rPr>
              <a:t>del interés de la comunidad académica por la protección de las investigaciones. </a:t>
            </a:r>
          </a:p>
          <a:p>
            <a:pPr marL="648000" lvl="1" algn="just" fontAlgn="base">
              <a:lnSpc>
                <a:spcPct val="100000"/>
              </a:lnSpc>
              <a:spcBef>
                <a:spcPts val="0"/>
              </a:spcBef>
            </a:pPr>
            <a:endParaRPr lang="es-ES" sz="2000" dirty="0" smtClean="0">
              <a:ea typeface="Blogger Sans" panose="02000506030000020004" pitchFamily="2" charset="0"/>
            </a:endParaRPr>
          </a:p>
          <a:p>
            <a:pPr marL="648000" lvl="1" algn="just" fontAlgn="base">
              <a:lnSpc>
                <a:spcPct val="100000"/>
              </a:lnSpc>
              <a:spcBef>
                <a:spcPts val="0"/>
              </a:spcBef>
            </a:pPr>
            <a:r>
              <a:rPr lang="es-ES" sz="2000" dirty="0" smtClean="0">
                <a:ea typeface="Blogger Sans" panose="02000506030000020004" pitchFamily="2" charset="0"/>
              </a:rPr>
              <a:t>Se </a:t>
            </a:r>
            <a:r>
              <a:rPr lang="es-ES" sz="2000" dirty="0">
                <a:ea typeface="Blogger Sans" panose="02000506030000020004" pitchFamily="2" charset="0"/>
              </a:rPr>
              <a:t>asesoró a la </a:t>
            </a:r>
            <a:r>
              <a:rPr lang="es-ES" sz="2000" dirty="0" smtClean="0">
                <a:ea typeface="Blogger Sans" panose="02000506030000020004" pitchFamily="2" charset="0"/>
              </a:rPr>
              <a:t>Universidad </a:t>
            </a:r>
            <a:r>
              <a:rPr lang="es-ES" sz="2000" dirty="0">
                <a:ea typeface="Blogger Sans" panose="02000506030000020004" pitchFamily="2" charset="0"/>
              </a:rPr>
              <a:t>Autónoma de Chiapas para la  creación de su Oficina de Transferencia de Tecnología</a:t>
            </a:r>
            <a:r>
              <a:rPr lang="es-ES" sz="2000" dirty="0" smtClean="0">
                <a:ea typeface="Blogger Sans" panose="02000506030000020004" pitchFamily="2" charset="0"/>
              </a:rPr>
              <a:t>.</a:t>
            </a:r>
          </a:p>
          <a:p>
            <a:pPr marL="419400" lvl="1" indent="0" algn="just" fontAlgn="base">
              <a:lnSpc>
                <a:spcPct val="100000"/>
              </a:lnSpc>
              <a:spcBef>
                <a:spcPts val="0"/>
              </a:spcBef>
              <a:buNone/>
            </a:pPr>
            <a:endParaRPr lang="es-ES" altLang="es-ES" sz="2000" dirty="0" smtClean="0">
              <a:ea typeface="Blogger Sans" panose="02000506030000020004" pitchFamily="2" charset="0"/>
              <a:cs typeface="Arial" panose="020B0604020202020204" pitchFamily="34" charset="0"/>
            </a:endParaRPr>
          </a:p>
          <a:p>
            <a:pPr marL="648000" lvl="1" algn="just" fontAlgn="base">
              <a:lnSpc>
                <a:spcPct val="100000"/>
              </a:lnSpc>
              <a:spcBef>
                <a:spcPts val="0"/>
              </a:spcBef>
            </a:pPr>
            <a:r>
              <a:rPr lang="es-ES" altLang="es-ES" sz="2000" dirty="0" smtClean="0">
                <a:ea typeface="Blogger Sans" panose="02000506030000020004" pitchFamily="2" charset="0"/>
                <a:cs typeface="Arial" panose="020B0604020202020204" pitchFamily="34" charset="0"/>
              </a:rPr>
              <a:t>Vinculación </a:t>
            </a:r>
            <a:r>
              <a:rPr lang="es-ES" altLang="es-ES" sz="2000" dirty="0">
                <a:ea typeface="Blogger Sans" panose="02000506030000020004" pitchFamily="2" charset="0"/>
                <a:cs typeface="Arial" panose="020B0604020202020204" pitchFamily="34" charset="0"/>
              </a:rPr>
              <a:t>entre las empresas VALSI S.A de C.V y PIMSA para participar con investigadores de CUCEI en la Convocatoria del Programa de Estímulos a la Innovación emitida por CONACYT.</a:t>
            </a:r>
          </a:p>
          <a:p>
            <a:pPr marL="64800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MX" sz="2000" dirty="0">
              <a:latin typeface="Calibri" panose="020F0502020204030204" pitchFamily="34" charset="0"/>
            </a:endParaRPr>
          </a:p>
        </p:txBody>
      </p:sp>
      <p:cxnSp>
        <p:nvCxnSpPr>
          <p:cNvPr id="5" name="Conector recto 4"/>
          <p:cNvCxnSpPr/>
          <p:nvPr/>
        </p:nvCxnSpPr>
        <p:spPr>
          <a:xfrm>
            <a:off x="898212" y="2101754"/>
            <a:ext cx="10692232" cy="71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cto 9"/>
          <p:cNvCxnSpPr/>
          <p:nvPr/>
        </p:nvCxnSpPr>
        <p:spPr>
          <a:xfrm flipV="1">
            <a:off x="898212" y="2699178"/>
            <a:ext cx="10692232" cy="84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cto 8"/>
          <p:cNvCxnSpPr/>
          <p:nvPr/>
        </p:nvCxnSpPr>
        <p:spPr>
          <a:xfrm flipV="1">
            <a:off x="898212" y="3576028"/>
            <a:ext cx="10692232" cy="84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cto 11"/>
          <p:cNvCxnSpPr/>
          <p:nvPr/>
        </p:nvCxnSpPr>
        <p:spPr>
          <a:xfrm flipV="1">
            <a:off x="898212" y="4589666"/>
            <a:ext cx="10692232" cy="84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00384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8"/>
            <a:ext cx="12192478" cy="6857732"/>
          </a:xfrm>
          <a:prstGeom prst="rect">
            <a:avLst/>
          </a:prstGeom>
        </p:spPr>
      </p:pic>
      <p:sp>
        <p:nvSpPr>
          <p:cNvPr id="3" name="3 CuadroTexto"/>
          <p:cNvSpPr txBox="1"/>
          <p:nvPr/>
        </p:nvSpPr>
        <p:spPr>
          <a:xfrm>
            <a:off x="425752" y="760370"/>
            <a:ext cx="11053198" cy="7386638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lvl="1" algn="just" fontAlgn="base"/>
            <a:endParaRPr lang="es-ES" altLang="es-ES" sz="2000" dirty="0">
              <a:cs typeface="Arial" panose="020B0604020202020204" pitchFamily="34" charset="0"/>
            </a:endParaRPr>
          </a:p>
          <a:p>
            <a:pPr lvl="1" algn="just" fontAlgn="base"/>
            <a:endParaRPr lang="es-ES" altLang="es-ES" sz="2000" dirty="0" smtClean="0">
              <a:cs typeface="Arial" panose="020B0604020202020204" pitchFamily="34" charset="0"/>
            </a:endParaRPr>
          </a:p>
          <a:p>
            <a:pPr marL="800100" lvl="1" indent="-342900" fontAlgn="base">
              <a:buFont typeface="Arial" panose="020B0604020202020204" pitchFamily="34" charset="0"/>
              <a:buChar char="•"/>
            </a:pPr>
            <a:r>
              <a:rPr lang="es-ES" altLang="es-ES" sz="2000" dirty="0" smtClean="0">
                <a:cs typeface="Arial" panose="020B0604020202020204" pitchFamily="34" charset="0"/>
              </a:rPr>
              <a:t>Convenio </a:t>
            </a:r>
            <a:r>
              <a:rPr lang="es-ES" altLang="es-ES" sz="2000" dirty="0">
                <a:cs typeface="Arial" panose="020B0604020202020204" pitchFamily="34" charset="0"/>
              </a:rPr>
              <a:t>con el Hospital Civil Fray Antonio Alcalde para atención a Comunidades Indígenas.</a:t>
            </a:r>
          </a:p>
          <a:p>
            <a:pPr lvl="1" algn="just" fontAlgn="base"/>
            <a:endParaRPr lang="es-ES" altLang="es-ES" sz="2000" dirty="0" smtClean="0">
              <a:cs typeface="Arial" panose="020B0604020202020204" pitchFamily="34" charset="0"/>
            </a:endParaRPr>
          </a:p>
          <a:p>
            <a:pPr marL="800100" lvl="1" indent="-342900" algn="just" fontAlgn="base">
              <a:buFont typeface="Arial" panose="020B0604020202020204" pitchFamily="34" charset="0"/>
              <a:buChar char="•"/>
            </a:pPr>
            <a:r>
              <a:rPr lang="es-ES" altLang="es-ES" sz="2000" dirty="0" smtClean="0">
                <a:cs typeface="Arial" panose="020B0604020202020204" pitchFamily="34" charset="0"/>
              </a:rPr>
              <a:t>Diseño </a:t>
            </a:r>
            <a:r>
              <a:rPr lang="es-ES" altLang="es-ES" sz="2000" dirty="0">
                <a:cs typeface="Arial" panose="020B0604020202020204" pitchFamily="34" charset="0"/>
              </a:rPr>
              <a:t>e impresión de la Primer Guía de Ingreso a Estudiantes Indígenas a la Universidad de Guadalajara</a:t>
            </a:r>
            <a:r>
              <a:rPr lang="es-ES" altLang="es-ES" sz="2000" dirty="0" smtClean="0">
                <a:cs typeface="Arial" panose="020B0604020202020204" pitchFamily="34" charset="0"/>
              </a:rPr>
              <a:t>.</a:t>
            </a:r>
          </a:p>
          <a:p>
            <a:pPr lvl="1" algn="just" fontAlgn="base"/>
            <a:endParaRPr lang="es-ES" altLang="es-ES" sz="2000" dirty="0" smtClean="0">
              <a:cs typeface="Arial" panose="020B0604020202020204" pitchFamily="34" charset="0"/>
            </a:endParaRPr>
          </a:p>
          <a:p>
            <a:pPr marL="800100" lvl="1" indent="-342900" algn="just" fontAlgn="base">
              <a:buFont typeface="Arial" panose="020B0604020202020204" pitchFamily="34" charset="0"/>
              <a:buChar char="•"/>
            </a:pPr>
            <a:r>
              <a:rPr lang="es-ES" altLang="es-ES" sz="2000" dirty="0" smtClean="0">
                <a:cs typeface="Arial" panose="020B0604020202020204" pitchFamily="34" charset="0"/>
              </a:rPr>
              <a:t>Traducción y publicación de la Ley General de Derechos Lingüísticos de los Pueblos Indígenas al </a:t>
            </a:r>
            <a:r>
              <a:rPr lang="es-ES" altLang="es-ES" sz="2000" dirty="0" err="1" smtClean="0">
                <a:cs typeface="Arial" panose="020B0604020202020204" pitchFamily="34" charset="0"/>
              </a:rPr>
              <a:t>Wixárika</a:t>
            </a:r>
            <a:r>
              <a:rPr lang="es-ES" altLang="es-ES" sz="2000" dirty="0" smtClean="0">
                <a:cs typeface="Arial" panose="020B0604020202020204" pitchFamily="34" charset="0"/>
              </a:rPr>
              <a:t>. </a:t>
            </a:r>
          </a:p>
          <a:p>
            <a:pPr lvl="1" algn="just" fontAlgn="base"/>
            <a:endParaRPr lang="es-ES" altLang="es-ES" sz="2000" dirty="0" smtClean="0">
              <a:cs typeface="Arial" panose="020B0604020202020204" pitchFamily="34" charset="0"/>
            </a:endParaRPr>
          </a:p>
          <a:p>
            <a:pPr lvl="1" algn="just" fontAlgn="base"/>
            <a:endParaRPr lang="es-ES" altLang="es-ES" sz="2000" dirty="0">
              <a:cs typeface="Arial" panose="020B0604020202020204" pitchFamily="34" charset="0"/>
            </a:endParaRPr>
          </a:p>
          <a:p>
            <a:pPr marL="800100" lvl="1" indent="-342900" algn="just" fontAlgn="base">
              <a:buFont typeface="Arial" panose="020B0604020202020204" pitchFamily="34" charset="0"/>
              <a:buChar char="•"/>
            </a:pPr>
            <a:r>
              <a:rPr lang="es-MX" sz="2000" dirty="0"/>
              <a:t>Formación de profesores como tutores </a:t>
            </a:r>
            <a:r>
              <a:rPr lang="es-MX" sz="2000" dirty="0" smtClean="0"/>
              <a:t>interculturales (CUNORTE, CUSUR, SUV).</a:t>
            </a:r>
            <a:endParaRPr lang="es-ES" altLang="es-ES" sz="2000" dirty="0" smtClean="0">
              <a:cs typeface="Arial" panose="020B0604020202020204" pitchFamily="34" charset="0"/>
            </a:endParaRPr>
          </a:p>
          <a:p>
            <a:pPr marL="800100" lvl="1" indent="-342900" algn="just" fontAlgn="base">
              <a:buFont typeface="Arial" panose="020B0604020202020204" pitchFamily="34" charset="0"/>
              <a:buChar char="•"/>
            </a:pPr>
            <a:endParaRPr lang="es-ES" altLang="es-ES" sz="2000" dirty="0">
              <a:cs typeface="Arial" panose="020B0604020202020204" pitchFamily="34" charset="0"/>
            </a:endParaRPr>
          </a:p>
          <a:p>
            <a:pPr lvl="1" algn="just" fontAlgn="base"/>
            <a:endParaRPr lang="es-ES" altLang="es-ES" sz="2000" dirty="0">
              <a:cs typeface="Arial" panose="020B0604020202020204" pitchFamily="34" charset="0"/>
            </a:endParaRPr>
          </a:p>
          <a:p>
            <a:pPr marL="800100" lvl="1" indent="-342900" algn="just" fontAlgn="base">
              <a:buFont typeface="Arial" panose="020B0604020202020204" pitchFamily="34" charset="0"/>
              <a:buChar char="•"/>
            </a:pPr>
            <a:r>
              <a:rPr lang="es-ES" altLang="es-ES" sz="2000" dirty="0" smtClean="0">
                <a:cs typeface="Arial" panose="020B0604020202020204" pitchFamily="34" charset="0"/>
              </a:rPr>
              <a:t>Renovación de equipos de cómputo y parque vehicular de todas las dependencias de la Coordinación.</a:t>
            </a:r>
            <a:endParaRPr lang="es-ES" altLang="es-ES" sz="2000" dirty="0">
              <a:cs typeface="Arial" panose="020B0604020202020204" pitchFamily="34" charset="0"/>
            </a:endParaRPr>
          </a:p>
          <a:p>
            <a:pPr marL="800100" lvl="1" indent="-342900" algn="just" fontAlgn="base">
              <a:buFont typeface="Arial" panose="020B0604020202020204" pitchFamily="34" charset="0"/>
              <a:buChar char="•"/>
            </a:pPr>
            <a:endParaRPr lang="es-ES" altLang="es-ES" sz="2400" dirty="0" smtClean="0">
              <a:cs typeface="Arial" panose="020B0604020202020204" pitchFamily="34" charset="0"/>
            </a:endParaRPr>
          </a:p>
          <a:p>
            <a:pPr marL="800100" lvl="1" indent="-342900" algn="just" fontAlgn="base">
              <a:buFont typeface="Arial" panose="020B0604020202020204" pitchFamily="34" charset="0"/>
              <a:buChar char="•"/>
            </a:pPr>
            <a:endParaRPr lang="es-ES" altLang="es-ES" dirty="0">
              <a:cs typeface="Arial" panose="020B0604020202020204" pitchFamily="34" charset="0"/>
            </a:endParaRPr>
          </a:p>
          <a:p>
            <a:pPr marL="800100" lvl="1" indent="-342900" algn="just" fontAlgn="base">
              <a:buFont typeface="Arial" panose="020B0604020202020204" pitchFamily="34" charset="0"/>
              <a:buChar char="•"/>
            </a:pPr>
            <a:endParaRPr lang="es-ES" altLang="es-ES" dirty="0" smtClean="0">
              <a:cs typeface="Arial" panose="020B0604020202020204" pitchFamily="34" charset="0"/>
            </a:endParaRPr>
          </a:p>
          <a:p>
            <a:pPr marL="800100" lvl="1" indent="-342900" fontAlgn="base">
              <a:buFont typeface="Arial" panose="020B0604020202020204" pitchFamily="34" charset="0"/>
              <a:buChar char="•"/>
            </a:pPr>
            <a:endParaRPr lang="es-ES" altLang="es-E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 fontAlgn="base">
              <a:buFont typeface="Arial" panose="020B0604020202020204" pitchFamily="34" charset="0"/>
              <a:buChar char="•"/>
            </a:pPr>
            <a:endParaRPr lang="es-ES" altLang="es-E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fontAlgn="base"/>
            <a:endParaRPr lang="es-ES" altLang="es-E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MX" altLang="es-MX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Conector recto 4"/>
          <p:cNvCxnSpPr/>
          <p:nvPr/>
        </p:nvCxnSpPr>
        <p:spPr>
          <a:xfrm flipV="1">
            <a:off x="605767" y="2738949"/>
            <a:ext cx="10980941" cy="183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ector recto 5"/>
          <p:cNvCxnSpPr/>
          <p:nvPr/>
        </p:nvCxnSpPr>
        <p:spPr>
          <a:xfrm>
            <a:off x="581640" y="3852931"/>
            <a:ext cx="11029193" cy="679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cto 10"/>
          <p:cNvCxnSpPr/>
          <p:nvPr/>
        </p:nvCxnSpPr>
        <p:spPr>
          <a:xfrm>
            <a:off x="684860" y="4898044"/>
            <a:ext cx="10901848" cy="2818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cto 8"/>
          <p:cNvCxnSpPr/>
          <p:nvPr/>
        </p:nvCxnSpPr>
        <p:spPr>
          <a:xfrm flipV="1">
            <a:off x="673285" y="1856048"/>
            <a:ext cx="10980941" cy="183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ítulo 1"/>
          <p:cNvSpPr txBox="1">
            <a:spLocks/>
          </p:cNvSpPr>
          <p:nvPr/>
        </p:nvSpPr>
        <p:spPr>
          <a:xfrm>
            <a:off x="694551" y="331006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MX" altLang="es-MX" sz="2800" b="1" dirty="0" smtClean="0">
                <a:solidFill>
                  <a:srgbClr val="002060"/>
                </a:solidFill>
                <a:ea typeface="Blogger Sans" panose="02000506030000020004" pitchFamily="2" charset="0"/>
                <a:cs typeface="Arial" panose="020B0604020202020204" pitchFamily="34" charset="0"/>
              </a:rPr>
              <a:t>Resultados cualitativos alcanzados</a:t>
            </a:r>
            <a:br>
              <a:rPr lang="es-MX" altLang="es-MX" sz="2800" b="1" dirty="0" smtClean="0">
                <a:solidFill>
                  <a:srgbClr val="002060"/>
                </a:solidFill>
                <a:ea typeface="Blogger Sans" panose="02000506030000020004" pitchFamily="2" charset="0"/>
                <a:cs typeface="Arial" panose="020B0604020202020204" pitchFamily="34" charset="0"/>
              </a:rPr>
            </a:br>
            <a:endParaRPr lang="es-MX" sz="2800" dirty="0">
              <a:solidFill>
                <a:srgbClr val="002060"/>
              </a:solidFill>
              <a:ea typeface="Blogger Sans" panose="0200050603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4216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06"/>
            <a:ext cx="12192478" cy="6857732"/>
          </a:xfrm>
          <a:prstGeom prst="rect">
            <a:avLst/>
          </a:prstGeom>
        </p:spPr>
      </p:pic>
      <p:graphicFrame>
        <p:nvGraphicFramePr>
          <p:cNvPr id="4" name="Gráfic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45755931"/>
              </p:ext>
            </p:extLst>
          </p:nvPr>
        </p:nvGraphicFramePr>
        <p:xfrm>
          <a:off x="522183" y="1025441"/>
          <a:ext cx="10592400" cy="48073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Rectángulo 4"/>
          <p:cNvSpPr/>
          <p:nvPr/>
        </p:nvSpPr>
        <p:spPr>
          <a:xfrm>
            <a:off x="3124060" y="141947"/>
            <a:ext cx="6184831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ctr"/>
            <a:r>
              <a:rPr lang="es-MX" sz="2600" b="1" dirty="0">
                <a:solidFill>
                  <a:srgbClr val="002060"/>
                </a:solidFill>
                <a:latin typeface="+mj-lt"/>
                <a:ea typeface="Blogger Sans" panose="02000506030000020004" pitchFamily="2" charset="0"/>
              </a:rPr>
              <a:t>Renovación equipo de </a:t>
            </a:r>
            <a:r>
              <a:rPr lang="es-MX" sz="2600" b="1" dirty="0" smtClean="0">
                <a:solidFill>
                  <a:srgbClr val="002060"/>
                </a:solidFill>
                <a:latin typeface="+mj-lt"/>
                <a:ea typeface="Blogger Sans" panose="02000506030000020004" pitchFamily="2" charset="0"/>
              </a:rPr>
              <a:t>cómputo y </a:t>
            </a:r>
            <a:r>
              <a:rPr lang="es-MX" sz="2600" b="1" dirty="0">
                <a:solidFill>
                  <a:srgbClr val="002060"/>
                </a:solidFill>
                <a:latin typeface="+mj-lt"/>
                <a:ea typeface="Blogger Sans" panose="02000506030000020004" pitchFamily="2" charset="0"/>
              </a:rPr>
              <a:t>mobiliario</a:t>
            </a:r>
          </a:p>
        </p:txBody>
      </p:sp>
    </p:spTree>
    <p:extLst>
      <p:ext uri="{BB962C8B-B14F-4D97-AF65-F5344CB8AC3E}">
        <p14:creationId xmlns:p14="http://schemas.microsoft.com/office/powerpoint/2010/main" val="42653028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8"/>
            <a:ext cx="12192478" cy="6857732"/>
          </a:xfrm>
          <a:prstGeom prst="rect">
            <a:avLst/>
          </a:prstGeom>
        </p:spPr>
      </p:pic>
      <p:graphicFrame>
        <p:nvGraphicFramePr>
          <p:cNvPr id="4" name="Gráfic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68702250"/>
              </p:ext>
            </p:extLst>
          </p:nvPr>
        </p:nvGraphicFramePr>
        <p:xfrm>
          <a:off x="1036559" y="1219990"/>
          <a:ext cx="10119360" cy="4418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Rectángulo 4"/>
          <p:cNvSpPr/>
          <p:nvPr/>
        </p:nvSpPr>
        <p:spPr>
          <a:xfrm>
            <a:off x="2997576" y="297009"/>
            <a:ext cx="570751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ctr"/>
            <a:r>
              <a:rPr lang="es-MX" sz="2800" b="1" dirty="0">
                <a:solidFill>
                  <a:srgbClr val="002060"/>
                </a:solidFill>
                <a:latin typeface="+mj-lt"/>
                <a:ea typeface="Blogger Sans" panose="02000506030000020004" pitchFamily="2" charset="0"/>
              </a:rPr>
              <a:t>Renovación </a:t>
            </a:r>
            <a:r>
              <a:rPr lang="es-MX" sz="2800" b="1" dirty="0" smtClean="0">
                <a:solidFill>
                  <a:srgbClr val="002060"/>
                </a:solidFill>
                <a:latin typeface="+mj-lt"/>
                <a:ea typeface="Blogger Sans" panose="02000506030000020004" pitchFamily="2" charset="0"/>
              </a:rPr>
              <a:t>de parque vehicular</a:t>
            </a:r>
            <a:endParaRPr lang="es-MX" sz="2800" b="1" dirty="0">
              <a:solidFill>
                <a:srgbClr val="002060"/>
              </a:solidFill>
              <a:latin typeface="+mj-lt"/>
              <a:ea typeface="Blogger Sans" panose="0200050603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45453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8"/>
            <a:ext cx="12192478" cy="6857732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226901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s-ES" altLang="es-ES" sz="3100" b="1" dirty="0" smtClean="0">
                <a:solidFill>
                  <a:srgbClr val="002060"/>
                </a:solidFill>
                <a:ea typeface="Blogger Sans" panose="02000506030000020004" pitchFamily="2" charset="0"/>
                <a:cs typeface="Arial" panose="020B0604020202020204" pitchFamily="34" charset="0"/>
              </a:rPr>
              <a:t>Principales obstáculos y problemas para el desempeño de la </a:t>
            </a:r>
            <a:br>
              <a:rPr lang="es-ES" altLang="es-ES" sz="3100" b="1" dirty="0" smtClean="0">
                <a:solidFill>
                  <a:srgbClr val="002060"/>
                </a:solidFill>
                <a:ea typeface="Blogger Sans" panose="02000506030000020004" pitchFamily="2" charset="0"/>
                <a:cs typeface="Arial" panose="020B0604020202020204" pitchFamily="34" charset="0"/>
              </a:rPr>
            </a:br>
            <a:r>
              <a:rPr lang="es-ES" altLang="es-ES" sz="3100" b="1" dirty="0" smtClean="0">
                <a:solidFill>
                  <a:srgbClr val="002060"/>
                </a:solidFill>
                <a:ea typeface="Blogger Sans" panose="02000506030000020004" pitchFamily="2" charset="0"/>
                <a:cs typeface="Arial" panose="020B0604020202020204" pitchFamily="34" charset="0"/>
              </a:rPr>
              <a:t>dependencia en 2015</a:t>
            </a:r>
            <a:r>
              <a:rPr lang="es-MX" altLang="es-MX" b="1" dirty="0" smtClean="0">
                <a:cs typeface="Arial" panose="020B0604020202020204" pitchFamily="34" charset="0"/>
              </a:rPr>
              <a:t/>
            </a:r>
            <a:br>
              <a:rPr lang="es-MX" altLang="es-MX" b="1" dirty="0" smtClean="0">
                <a:cs typeface="Arial" panose="020B0604020202020204" pitchFamily="34" charset="0"/>
              </a:rPr>
            </a:br>
            <a:endParaRPr lang="es-MX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234" y="1127207"/>
            <a:ext cx="9682664" cy="5216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15836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n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06"/>
            <a:ext cx="12192478" cy="6857732"/>
          </a:xfrm>
          <a:prstGeom prst="rect">
            <a:avLst/>
          </a:prstGeom>
        </p:spPr>
      </p:pic>
      <p:sp>
        <p:nvSpPr>
          <p:cNvPr id="4" name="1 CuadroTexto"/>
          <p:cNvSpPr txBox="1"/>
          <p:nvPr/>
        </p:nvSpPr>
        <p:spPr>
          <a:xfrm>
            <a:off x="1906665" y="129594"/>
            <a:ext cx="8307859" cy="830997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algn="ctr"/>
            <a:r>
              <a:rPr lang="es-ES" altLang="es-ES" sz="2400" b="1" dirty="0">
                <a:solidFill>
                  <a:srgbClr val="002060"/>
                </a:solidFill>
                <a:latin typeface="+mj-lt"/>
                <a:ea typeface="Blogger Sans" panose="02000506030000020004" pitchFamily="2" charset="0"/>
                <a:cs typeface="Arial" panose="020B0604020202020204" pitchFamily="34" charset="0"/>
              </a:rPr>
              <a:t>Resultados importantes que puedan ser presentados en el informe </a:t>
            </a:r>
            <a:endParaRPr lang="es-ES" altLang="es-ES" sz="2400" b="1" dirty="0" smtClean="0">
              <a:solidFill>
                <a:srgbClr val="002060"/>
              </a:solidFill>
              <a:latin typeface="+mj-lt"/>
              <a:ea typeface="Blogger Sans" panose="02000506030000020004" pitchFamily="2" charset="0"/>
              <a:cs typeface="Arial" panose="020B0604020202020204" pitchFamily="34" charset="0"/>
            </a:endParaRPr>
          </a:p>
          <a:p>
            <a:pPr algn="ctr"/>
            <a:r>
              <a:rPr lang="es-ES" altLang="es-ES" sz="2400" b="1" dirty="0" smtClean="0">
                <a:solidFill>
                  <a:srgbClr val="002060"/>
                </a:solidFill>
                <a:latin typeface="+mj-lt"/>
                <a:ea typeface="Blogger Sans" panose="02000506030000020004" pitchFamily="2" charset="0"/>
                <a:cs typeface="Arial" panose="020B0604020202020204" pitchFamily="34" charset="0"/>
              </a:rPr>
              <a:t>del </a:t>
            </a:r>
            <a:r>
              <a:rPr lang="es-ES" altLang="es-ES" sz="2400" b="1" dirty="0">
                <a:solidFill>
                  <a:srgbClr val="002060"/>
                </a:solidFill>
                <a:latin typeface="+mj-lt"/>
                <a:ea typeface="Blogger Sans" panose="02000506030000020004" pitchFamily="2" charset="0"/>
                <a:cs typeface="Arial" panose="020B0604020202020204" pitchFamily="34" charset="0"/>
              </a:rPr>
              <a:t>Rector General</a:t>
            </a:r>
            <a:endParaRPr lang="es-MX" altLang="es-MX" sz="2400" b="1" dirty="0">
              <a:solidFill>
                <a:srgbClr val="002060"/>
              </a:solidFill>
              <a:latin typeface="+mj-lt"/>
              <a:ea typeface="Blogger Sans" panose="02000506030000020004" pitchFamily="2" charset="0"/>
              <a:cs typeface="Arial" panose="020B0604020202020204" pitchFamily="34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573024" y="1267132"/>
            <a:ext cx="107899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MX" sz="2000" dirty="0">
                <a:latin typeface="Calibri" panose="020F0502020204030204" pitchFamily="34" charset="0"/>
                <a:ea typeface="Blogger Sans" panose="02000506030000020004" pitchFamily="2" charset="0"/>
              </a:rPr>
              <a:t>Convenio con CONACYT para financiamiento por </a:t>
            </a:r>
            <a:r>
              <a:rPr lang="es-MX" sz="2000" dirty="0" smtClean="0">
                <a:latin typeface="Calibri" panose="020F0502020204030204" pitchFamily="34" charset="0"/>
                <a:ea typeface="Blogger Sans" panose="02000506030000020004" pitchFamily="2" charset="0"/>
              </a:rPr>
              <a:t>tres millones de pesos</a:t>
            </a:r>
            <a:r>
              <a:rPr lang="es-MX" sz="2000" dirty="0" smtClean="0">
                <a:latin typeface="Calibri" panose="020F0502020204030204" pitchFamily="34" charset="0"/>
              </a:rPr>
              <a:t>.</a:t>
            </a:r>
            <a:endParaRPr lang="es-MX" sz="2000" dirty="0">
              <a:latin typeface="Calibri" panose="020F0502020204030204" pitchFamily="34" charset="0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573023" y="2838905"/>
            <a:ext cx="1088129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altLang="es-ES" sz="2000" dirty="0">
                <a:latin typeface="Calibri" panose="020F0502020204030204" pitchFamily="34" charset="0"/>
                <a:ea typeface="Blogger Sans" panose="02000506030000020004" pitchFamily="2" charset="0"/>
                <a:cs typeface="Arial" panose="020B0604020202020204" pitchFamily="34" charset="0"/>
              </a:rPr>
              <a:t>Establecimiento de la oficina de enlace con el sector </a:t>
            </a:r>
            <a:r>
              <a:rPr lang="es-ES" altLang="es-ES" sz="2000" dirty="0" smtClean="0">
                <a:latin typeface="Calibri" panose="020F0502020204030204" pitchFamily="34" charset="0"/>
                <a:ea typeface="Blogger Sans" panose="02000506030000020004" pitchFamily="2" charset="0"/>
                <a:cs typeface="Arial" panose="020B0604020202020204" pitchFamily="34" charset="0"/>
              </a:rPr>
              <a:t>productivo </a:t>
            </a:r>
            <a:r>
              <a:rPr lang="es-ES" altLang="es-ES" sz="2000" dirty="0">
                <a:latin typeface="Calibri" panose="020F0502020204030204" pitchFamily="34" charset="0"/>
                <a:ea typeface="Blogger Sans" panose="02000506030000020004" pitchFamily="2" charset="0"/>
                <a:cs typeface="Arial" panose="020B0604020202020204" pitchFamily="34" charset="0"/>
              </a:rPr>
              <a:t>en el </a:t>
            </a:r>
            <a:r>
              <a:rPr lang="es-ES" altLang="es-ES" sz="2000" dirty="0" smtClean="0">
                <a:latin typeface="Calibri" panose="020F0502020204030204" pitchFamily="34" charset="0"/>
                <a:ea typeface="Blogger Sans" panose="02000506030000020004" pitchFamily="2" charset="0"/>
                <a:cs typeface="Arial" panose="020B0604020202020204" pitchFamily="34" charset="0"/>
              </a:rPr>
              <a:t>edificio </a:t>
            </a:r>
            <a:r>
              <a:rPr lang="es-ES" altLang="es-ES" sz="2000" dirty="0">
                <a:latin typeface="Calibri" panose="020F0502020204030204" pitchFamily="34" charset="0"/>
                <a:ea typeface="Blogger Sans" panose="02000506030000020004" pitchFamily="2" charset="0"/>
                <a:cs typeface="Arial" panose="020B0604020202020204" pitchFamily="34" charset="0"/>
              </a:rPr>
              <a:t>de la asociación México Innovación y Diseño (MIND).</a:t>
            </a:r>
            <a:endParaRPr lang="es-MX" sz="2000" dirty="0">
              <a:latin typeface="Calibri" panose="020F0502020204030204" pitchFamily="34" charset="0"/>
              <a:ea typeface="Blogger Sans" panose="02000506030000020004" pitchFamily="2" charset="0"/>
            </a:endParaRPr>
          </a:p>
          <a:p>
            <a:pPr lvl="0"/>
            <a:endParaRPr lang="es-MX" sz="2000" dirty="0"/>
          </a:p>
        </p:txBody>
      </p:sp>
      <p:sp>
        <p:nvSpPr>
          <p:cNvPr id="7" name="CuadroTexto 6"/>
          <p:cNvSpPr txBox="1"/>
          <p:nvPr/>
        </p:nvSpPr>
        <p:spPr>
          <a:xfrm>
            <a:off x="90618" y="3678212"/>
            <a:ext cx="112532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just" fontAlgn="base"/>
            <a:r>
              <a:rPr lang="es-ES" altLang="es-ES" sz="2000" dirty="0">
                <a:latin typeface="Calibri" panose="020F0502020204030204" pitchFamily="34" charset="0"/>
                <a:ea typeface="Blogger Sans" panose="02000506030000020004" pitchFamily="2" charset="0"/>
                <a:cs typeface="Arial" panose="020B0604020202020204" pitchFamily="34" charset="0"/>
              </a:rPr>
              <a:t>Incremento del 38% de estudiantes participantes en los Veranos de Investigación Científica. </a:t>
            </a:r>
          </a:p>
        </p:txBody>
      </p:sp>
      <p:cxnSp>
        <p:nvCxnSpPr>
          <p:cNvPr id="8" name="Conector recto 7"/>
          <p:cNvCxnSpPr/>
          <p:nvPr/>
        </p:nvCxnSpPr>
        <p:spPr>
          <a:xfrm>
            <a:off x="401139" y="1797092"/>
            <a:ext cx="11318910" cy="450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cto 8"/>
          <p:cNvCxnSpPr/>
          <p:nvPr/>
        </p:nvCxnSpPr>
        <p:spPr>
          <a:xfrm>
            <a:off x="401139" y="2824475"/>
            <a:ext cx="11318910" cy="450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cto 9"/>
          <p:cNvCxnSpPr/>
          <p:nvPr/>
        </p:nvCxnSpPr>
        <p:spPr>
          <a:xfrm>
            <a:off x="401139" y="3611219"/>
            <a:ext cx="11318910" cy="450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ángulo 10"/>
          <p:cNvSpPr/>
          <p:nvPr/>
        </p:nvSpPr>
        <p:spPr>
          <a:xfrm>
            <a:off x="573024" y="1839637"/>
            <a:ext cx="1068019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s-ES" altLang="es-ES" sz="2000" dirty="0">
                <a:latin typeface="Calibri" panose="020F0502020204030204" pitchFamily="34" charset="0"/>
                <a:ea typeface="Blogger Sans" panose="02000506030000020004" pitchFamily="2" charset="0"/>
                <a:cs typeface="Arial" panose="020B0604020202020204" pitchFamily="34" charset="0"/>
              </a:rPr>
              <a:t>Fortalecimiento en el registro de patentes, teniendo 11 patentes y 2 modelos de utilidad del 2013 al 2015, lo que significa el 86.6% de avance en la meta planteada en el PDI al 2019 de 15 patentes registradas.</a:t>
            </a:r>
            <a:endParaRPr lang="es-MX" sz="2000" dirty="0">
              <a:latin typeface="Calibri" panose="020F0502020204030204" pitchFamily="34" charset="0"/>
              <a:ea typeface="Blogger Sans" panose="02000506030000020004" pitchFamily="2" charset="0"/>
            </a:endParaRPr>
          </a:p>
        </p:txBody>
      </p:sp>
      <p:cxnSp>
        <p:nvCxnSpPr>
          <p:cNvPr id="12" name="Conector recto 11"/>
          <p:cNvCxnSpPr/>
          <p:nvPr/>
        </p:nvCxnSpPr>
        <p:spPr>
          <a:xfrm>
            <a:off x="401139" y="5268623"/>
            <a:ext cx="11318910" cy="450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ángulo 12"/>
          <p:cNvSpPr/>
          <p:nvPr/>
        </p:nvSpPr>
        <p:spPr>
          <a:xfrm>
            <a:off x="49428" y="4428308"/>
            <a:ext cx="1153297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fontAlgn="base"/>
            <a:r>
              <a:rPr lang="es-ES" altLang="es-ES" sz="2000" dirty="0" smtClean="0">
                <a:cs typeface="Arial" panose="020B0604020202020204" pitchFamily="34" charset="0"/>
              </a:rPr>
              <a:t> </a:t>
            </a:r>
            <a:r>
              <a:rPr lang="es-ES" altLang="es-ES" sz="2000" dirty="0" smtClean="0">
                <a:latin typeface="Calibri" panose="020F0502020204030204" pitchFamily="34" charset="0"/>
                <a:ea typeface="Blogger Sans" panose="02000506030000020004" pitchFamily="2" charset="0"/>
                <a:cs typeface="Arial" panose="020B0604020202020204" pitchFamily="34" charset="0"/>
              </a:rPr>
              <a:t>Aumento </a:t>
            </a:r>
            <a:r>
              <a:rPr lang="es-ES" altLang="es-ES" sz="2000" dirty="0">
                <a:latin typeface="Calibri" panose="020F0502020204030204" pitchFamily="34" charset="0"/>
                <a:ea typeface="Blogger Sans" panose="02000506030000020004" pitchFamily="2" charset="0"/>
                <a:cs typeface="Arial" panose="020B0604020202020204" pitchFamily="34" charset="0"/>
              </a:rPr>
              <a:t>en la atención médica a indígenas en el Módulo Intercultural del Hospital Civil Juan I. </a:t>
            </a:r>
            <a:r>
              <a:rPr lang="es-ES" altLang="es-ES" sz="2000" dirty="0" smtClean="0">
                <a:latin typeface="Calibri" panose="020F0502020204030204" pitchFamily="34" charset="0"/>
                <a:ea typeface="Blogger Sans" panose="02000506030000020004" pitchFamily="2" charset="0"/>
                <a:cs typeface="Arial" panose="020B0604020202020204" pitchFamily="34" charset="0"/>
              </a:rPr>
              <a:t>  </a:t>
            </a:r>
            <a:r>
              <a:rPr lang="es-ES" altLang="es-ES" sz="2000" dirty="0" smtClean="0">
                <a:latin typeface="Calibri" panose="020F0502020204030204" pitchFamily="34" charset="0"/>
                <a:ea typeface="Blogger Sans" panose="02000506030000020004" pitchFamily="2" charset="0"/>
                <a:cs typeface="Arial" panose="020B0604020202020204" pitchFamily="34" charset="0"/>
              </a:rPr>
              <a:t> Menchaca </a:t>
            </a:r>
            <a:r>
              <a:rPr lang="es-ES" altLang="es-ES" sz="2000" dirty="0">
                <a:latin typeface="Calibri" panose="020F0502020204030204" pitchFamily="34" charset="0"/>
                <a:ea typeface="Blogger Sans" panose="02000506030000020004" pitchFamily="2" charset="0"/>
                <a:cs typeface="Arial" panose="020B0604020202020204" pitchFamily="34" charset="0"/>
              </a:rPr>
              <a:t>del 15%.</a:t>
            </a:r>
          </a:p>
        </p:txBody>
      </p:sp>
      <p:cxnSp>
        <p:nvCxnSpPr>
          <p:cNvPr id="15" name="Conector recto 14"/>
          <p:cNvCxnSpPr/>
          <p:nvPr/>
        </p:nvCxnSpPr>
        <p:spPr>
          <a:xfrm>
            <a:off x="436784" y="4189874"/>
            <a:ext cx="11318910" cy="450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2933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7404"/>
            <a:ext cx="12192478" cy="6857732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439" y="247404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s-ES" altLang="es-ES" sz="2700" b="1" dirty="0" smtClean="0">
                <a:solidFill>
                  <a:srgbClr val="002060"/>
                </a:solidFill>
                <a:ea typeface="Blogger Sans" panose="02000506030000020004" pitchFamily="2" charset="0"/>
                <a:cs typeface="Arial" panose="020B0604020202020204" pitchFamily="34" charset="0"/>
              </a:rPr>
              <a:t>Resultados importantes que puedan ser presentados en el informe </a:t>
            </a:r>
            <a:br>
              <a:rPr lang="es-ES" altLang="es-ES" sz="2700" b="1" dirty="0" smtClean="0">
                <a:solidFill>
                  <a:srgbClr val="002060"/>
                </a:solidFill>
                <a:ea typeface="Blogger Sans" panose="02000506030000020004" pitchFamily="2" charset="0"/>
                <a:cs typeface="Arial" panose="020B0604020202020204" pitchFamily="34" charset="0"/>
              </a:rPr>
            </a:br>
            <a:r>
              <a:rPr lang="es-ES" altLang="es-ES" sz="2700" b="1" dirty="0" smtClean="0">
                <a:solidFill>
                  <a:srgbClr val="002060"/>
                </a:solidFill>
                <a:ea typeface="Blogger Sans" panose="02000506030000020004" pitchFamily="2" charset="0"/>
                <a:cs typeface="Arial" panose="020B0604020202020204" pitchFamily="34" charset="0"/>
              </a:rPr>
              <a:t>del Rector General</a:t>
            </a:r>
            <a:r>
              <a:rPr lang="es-MX" altLang="es-MX" b="1" dirty="0" smtClean="0">
                <a:cs typeface="Arial" panose="020B0604020202020204" pitchFamily="34" charset="0"/>
              </a:rPr>
              <a:t/>
            </a:r>
            <a:br>
              <a:rPr lang="es-MX" altLang="es-MX" b="1" dirty="0" smtClean="0">
                <a:cs typeface="Arial" panose="020B0604020202020204" pitchFamily="34" charset="0"/>
              </a:rPr>
            </a:br>
            <a:endParaRPr lang="es-MX" dirty="0"/>
          </a:p>
        </p:txBody>
      </p:sp>
      <p:sp>
        <p:nvSpPr>
          <p:cNvPr id="7" name="Rectángulo 6"/>
          <p:cNvSpPr/>
          <p:nvPr/>
        </p:nvSpPr>
        <p:spPr>
          <a:xfrm>
            <a:off x="243858" y="1572967"/>
            <a:ext cx="11404517" cy="13150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 algn="just" fontAlgn="base">
              <a:buFont typeface="Arial" panose="020B0604020202020204" pitchFamily="34" charset="0"/>
              <a:buChar char="•"/>
            </a:pPr>
            <a:endParaRPr lang="es-ES" altLang="es-ES" sz="2400" dirty="0">
              <a:cs typeface="Arial" panose="020B0604020202020204" pitchFamily="34" charset="0"/>
            </a:endParaRPr>
          </a:p>
          <a:p>
            <a:pPr marL="800100" lvl="1" indent="-342900" algn="just" fontAlgn="base">
              <a:buFont typeface="Arial" panose="020B0604020202020204" pitchFamily="34" charset="0"/>
              <a:buChar char="•"/>
            </a:pPr>
            <a:r>
              <a:rPr lang="es-ES" altLang="es-ES" sz="2000" dirty="0" smtClean="0">
                <a:cs typeface="Arial" panose="020B0604020202020204" pitchFamily="34" charset="0"/>
              </a:rPr>
              <a:t>Impresión de la Primer Guía de Ingreso a Estudiantes Indígenas a la Universidad de Guadalajara.</a:t>
            </a:r>
          </a:p>
          <a:p>
            <a:pPr lvl="1" algn="just" fontAlgn="base"/>
            <a:endParaRPr lang="es-ES" altLang="es-ES" sz="2400" dirty="0">
              <a:cs typeface="Arial" panose="020B0604020202020204" pitchFamily="34" charset="0"/>
            </a:endParaRPr>
          </a:p>
          <a:p>
            <a:pPr marL="800100" lvl="1" indent="-342900" algn="just" fontAlgn="base">
              <a:buFont typeface="Arial" panose="020B0604020202020204" pitchFamily="34" charset="0"/>
              <a:buChar char="•"/>
            </a:pPr>
            <a:r>
              <a:rPr lang="es-ES" altLang="es-ES" sz="2000" dirty="0">
                <a:cs typeface="Arial" panose="020B0604020202020204" pitchFamily="34" charset="0"/>
              </a:rPr>
              <a:t>Puesta en marcha del Programa Universitario </a:t>
            </a:r>
            <a:r>
              <a:rPr lang="es-ES" sz="2000" dirty="0"/>
              <a:t>de Promoción y Atención para la Salud Integral. </a:t>
            </a:r>
            <a:endParaRPr lang="es-ES" altLang="es-ES" sz="2000" dirty="0">
              <a:cs typeface="Arial" panose="020B0604020202020204" pitchFamily="34" charset="0"/>
            </a:endParaRPr>
          </a:p>
        </p:txBody>
      </p:sp>
      <p:cxnSp>
        <p:nvCxnSpPr>
          <p:cNvPr id="8" name="Conector recto 7"/>
          <p:cNvCxnSpPr/>
          <p:nvPr/>
        </p:nvCxnSpPr>
        <p:spPr>
          <a:xfrm>
            <a:off x="487444" y="2401973"/>
            <a:ext cx="11318910" cy="4094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44170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660383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8"/>
            <a:ext cx="12192478" cy="6857732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ES" altLang="es-ES" sz="2700" b="1" dirty="0" smtClean="0">
                <a:solidFill>
                  <a:srgbClr val="002060"/>
                </a:solidFill>
                <a:ea typeface="Blogger Sans" panose="02000506030000020004" pitchFamily="2" charset="0"/>
                <a:cs typeface="Arial" panose="020B0604020202020204" pitchFamily="34" charset="0"/>
              </a:rPr>
              <a:t>Propósito general del plan de </a:t>
            </a:r>
            <a:r>
              <a:rPr lang="es-ES" altLang="es-ES" sz="2700" b="1" dirty="0" smtClean="0">
                <a:solidFill>
                  <a:srgbClr val="002060"/>
                </a:solidFill>
                <a:ea typeface="Blogger Sans" panose="02000506030000020004" pitchFamily="2" charset="0"/>
                <a:cs typeface="Arial" panose="020B0604020202020204" pitchFamily="34" charset="0"/>
              </a:rPr>
              <a:t>trabajo 2016: </a:t>
            </a:r>
            <a:r>
              <a:rPr lang="es-ES" altLang="es-ES" sz="2700" b="1" dirty="0" smtClean="0">
                <a:solidFill>
                  <a:srgbClr val="002060"/>
                </a:solidFill>
                <a:ea typeface="Blogger Sans" panose="02000506030000020004" pitchFamily="2" charset="0"/>
                <a:cs typeface="Arial" panose="020B0604020202020204" pitchFamily="34" charset="0"/>
              </a:rPr>
              <a:t>el objetivo amplio al que contribuye </a:t>
            </a:r>
            <a:br>
              <a:rPr lang="es-ES" altLang="es-ES" sz="2700" b="1" dirty="0" smtClean="0">
                <a:solidFill>
                  <a:srgbClr val="002060"/>
                </a:solidFill>
                <a:ea typeface="Blogger Sans" panose="02000506030000020004" pitchFamily="2" charset="0"/>
                <a:cs typeface="Arial" panose="020B0604020202020204" pitchFamily="34" charset="0"/>
              </a:rPr>
            </a:br>
            <a:r>
              <a:rPr lang="es-ES" altLang="es-ES" sz="2700" b="1" dirty="0" smtClean="0">
                <a:solidFill>
                  <a:srgbClr val="002060"/>
                </a:solidFill>
                <a:ea typeface="Blogger Sans" panose="02000506030000020004" pitchFamily="2" charset="0"/>
                <a:cs typeface="Arial" panose="020B0604020202020204" pitchFamily="34" charset="0"/>
              </a:rPr>
              <a:t>el plan de trabajo</a:t>
            </a:r>
            <a:r>
              <a:rPr lang="es-MX" altLang="es-MX" b="1" dirty="0" smtClean="0">
                <a:cs typeface="Arial" panose="020B0604020202020204" pitchFamily="34" charset="0"/>
              </a:rPr>
              <a:t/>
            </a:r>
            <a:br>
              <a:rPr lang="es-MX" altLang="es-MX" b="1" dirty="0" smtClean="0">
                <a:cs typeface="Arial" panose="020B0604020202020204" pitchFamily="34" charset="0"/>
              </a:rPr>
            </a:b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50000"/>
              </a:lnSpc>
            </a:pPr>
            <a:r>
              <a:rPr lang="es-ES" sz="2400" dirty="0" smtClean="0">
                <a:ea typeface="Blogger Sans" panose="02000506030000020004" pitchFamily="2" charset="0"/>
                <a:cs typeface="Arial"/>
              </a:rPr>
              <a:t>Contribuir al fortalecimiento y desarrollo de la vinculación </a:t>
            </a:r>
            <a:r>
              <a:rPr lang="es-ES" sz="2400" dirty="0" smtClean="0">
                <a:ea typeface="Blogger Sans" panose="02000506030000020004" pitchFamily="2" charset="0"/>
                <a:cs typeface="Arial"/>
              </a:rPr>
              <a:t>Universidad </a:t>
            </a:r>
            <a:r>
              <a:rPr lang="es-ES" sz="2400" dirty="0" smtClean="0">
                <a:ea typeface="Blogger Sans" panose="02000506030000020004" pitchFamily="2" charset="0"/>
                <a:cs typeface="Arial"/>
              </a:rPr>
              <a:t>– </a:t>
            </a:r>
            <a:r>
              <a:rPr lang="es-ES" sz="2400" dirty="0" smtClean="0">
                <a:ea typeface="Blogger Sans" panose="02000506030000020004" pitchFamily="2" charset="0"/>
                <a:cs typeface="Arial"/>
              </a:rPr>
              <a:t>Empresa </a:t>
            </a:r>
            <a:r>
              <a:rPr lang="es-ES" sz="2400" dirty="0" smtClean="0">
                <a:ea typeface="Blogger Sans" panose="02000506030000020004" pitchFamily="2" charset="0"/>
                <a:cs typeface="Arial"/>
              </a:rPr>
              <a:t>-  </a:t>
            </a:r>
            <a:r>
              <a:rPr lang="es-ES" sz="2400" dirty="0" smtClean="0">
                <a:ea typeface="Blogger Sans" panose="02000506030000020004" pitchFamily="2" charset="0"/>
                <a:cs typeface="Arial"/>
              </a:rPr>
              <a:t>Sociedad </a:t>
            </a:r>
            <a:r>
              <a:rPr lang="es-ES" sz="2400" dirty="0" smtClean="0">
                <a:ea typeface="Blogger Sans" panose="02000506030000020004" pitchFamily="2" charset="0"/>
                <a:cs typeface="Arial"/>
              </a:rPr>
              <a:t>y </a:t>
            </a:r>
            <a:r>
              <a:rPr lang="es-ES" sz="2400" dirty="0" smtClean="0">
                <a:ea typeface="Blogger Sans" panose="02000506030000020004" pitchFamily="2" charset="0"/>
                <a:cs typeface="Arial"/>
              </a:rPr>
              <a:t>Gobierno </a:t>
            </a:r>
            <a:r>
              <a:rPr lang="es-ES" sz="2400" dirty="0" smtClean="0">
                <a:ea typeface="Blogger Sans" panose="02000506030000020004" pitchFamily="2" charset="0"/>
                <a:cs typeface="Arial"/>
              </a:rPr>
              <a:t>para incidir en el desarrollo sustentable de la sociedad, la promoción de valores humanistas en los estudiantes y la generación de conocimiento socialmente pertinente.  </a:t>
            </a:r>
          </a:p>
          <a:p>
            <a:pPr algn="just"/>
            <a:endParaRPr lang="es-ES" dirty="0" smtClean="0">
              <a:latin typeface="Arial"/>
              <a:cs typeface="Arial"/>
            </a:endParaRP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2392102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78" y="0"/>
            <a:ext cx="12192478" cy="6857732"/>
          </a:xfrm>
          <a:prstGeom prst="rect">
            <a:avLst/>
          </a:prstGeom>
        </p:spPr>
      </p:pic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1927205"/>
              </p:ext>
            </p:extLst>
          </p:nvPr>
        </p:nvGraphicFramePr>
        <p:xfrm>
          <a:off x="200720" y="1443551"/>
          <a:ext cx="11686479" cy="3467666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1214498"/>
                <a:gridCol w="3676973"/>
                <a:gridCol w="3707171"/>
                <a:gridCol w="3087837"/>
              </a:tblGrid>
              <a:tr h="109733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altLang="es-MX" sz="1400" dirty="0" smtClean="0">
                          <a:solidFill>
                            <a:schemeClr val="bg1"/>
                          </a:solidFill>
                          <a:effectLst/>
                        </a:rPr>
                        <a:t>Eje temático del </a:t>
                      </a:r>
                      <a:r>
                        <a:rPr lang="es-MX" altLang="es-MX" sz="1400" dirty="0">
                          <a:solidFill>
                            <a:schemeClr val="bg1"/>
                          </a:solidFill>
                          <a:effectLst/>
                        </a:rPr>
                        <a:t>PDI</a:t>
                      </a:r>
                      <a:endParaRPr lang="es-MX" altLang="es-MX" sz="18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3500" marR="63500" marT="63500" marB="6350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altLang="es-MX" sz="1400" dirty="0">
                          <a:solidFill>
                            <a:schemeClr val="bg1"/>
                          </a:solidFill>
                          <a:effectLst/>
                        </a:rPr>
                        <a:t>Acciones estratégicas o proyectos del plan de trabajo de la dependencia</a:t>
                      </a:r>
                      <a:endParaRPr lang="es-MX" altLang="es-MX" sz="18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3500" marR="63500" marT="63500" marB="6350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altLang="es-MX" sz="1400" dirty="0">
                          <a:solidFill>
                            <a:schemeClr val="bg1"/>
                          </a:solidFill>
                          <a:effectLst/>
                        </a:rPr>
                        <a:t>¿Cómo se vinculan los objetivos y estrategias del PDI?</a:t>
                      </a:r>
                      <a:endParaRPr lang="es-MX" altLang="es-MX" sz="18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3500" marR="63500" marT="63500" marB="6350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altLang="es-MX" sz="1400" dirty="0">
                          <a:solidFill>
                            <a:schemeClr val="bg1"/>
                          </a:solidFill>
                          <a:effectLst/>
                        </a:rPr>
                        <a:t>¿Cómo contribuyen al logro de las metas de los indicadores del PDI</a:t>
                      </a:r>
                      <a:endParaRPr lang="es-MX" altLang="es-MX" sz="18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3500" marR="63500" marT="63500" marB="6350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14393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altLang="es-MX" sz="1600" dirty="0">
                          <a:effectLst/>
                        </a:rPr>
                        <a:t> </a:t>
                      </a:r>
                      <a:endParaRPr lang="es-MX" altLang="es-MX" sz="16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MX" altLang="es-MX" sz="16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altLang="es-MX" sz="1600" dirty="0" smtClean="0">
                          <a:effectLst/>
                          <a:latin typeface="Calibri" panose="020F0502020204030204" pitchFamily="34" charset="0"/>
                          <a:ea typeface="Blogger Sans" panose="02000506030000020004" pitchFamily="2" charset="0"/>
                        </a:rPr>
                        <a:t>Vinculación</a:t>
                      </a:r>
                      <a:endParaRPr lang="es-MX" altLang="es-MX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Blogger Sans" panose="02000506030000020004" pitchFamily="2" charset="0"/>
                        <a:cs typeface="Calibri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altLang="es-MX" sz="1600" dirty="0">
                          <a:effectLst/>
                        </a:rPr>
                        <a:t> </a:t>
                      </a:r>
                      <a:endParaRPr lang="es-MX" altLang="es-MX" sz="16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altLang="es-MX" sz="1600" dirty="0">
                          <a:effectLst/>
                        </a:rPr>
                        <a:t> </a:t>
                      </a:r>
                      <a:endParaRPr lang="es-MX" altLang="es-MX" sz="16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altLang="es-MX" sz="1600" dirty="0">
                          <a:effectLst/>
                        </a:rPr>
                        <a:t> </a:t>
                      </a:r>
                      <a:endParaRPr lang="es-MX" altLang="es-MX" sz="16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altLang="es-MX" sz="1600" dirty="0">
                          <a:effectLst/>
                        </a:rPr>
                        <a:t> </a:t>
                      </a:r>
                      <a:endParaRPr lang="es-MX" altLang="es-MX" sz="16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Blogger Sans" panose="02000506030000020004" pitchFamily="2" charset="0"/>
                          <a:cs typeface="Arial" panose="020B0604020202020204" pitchFamily="34" charset="0"/>
                        </a:rPr>
                        <a:t>Crear una SAPI (Sociedad Anónima</a:t>
                      </a:r>
                      <a:r>
                        <a:rPr lang="es-MX" sz="16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Blogger Sans" panose="02000506030000020004" pitchFamily="2" charset="0"/>
                          <a:cs typeface="Arial" panose="020B0604020202020204" pitchFamily="34" charset="0"/>
                        </a:rPr>
                        <a:t> Promotora de Inversión)</a:t>
                      </a:r>
                      <a:r>
                        <a:rPr lang="es-MX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Blogger Sans" panose="02000506030000020004" pitchFamily="2" charset="0"/>
                          <a:cs typeface="Arial" panose="020B0604020202020204" pitchFamily="34" charset="0"/>
                        </a:rPr>
                        <a:t> que facilite los procesos de transferencia de conocimiento de la Institución,</a:t>
                      </a:r>
                      <a:r>
                        <a:rPr lang="es-MX" sz="16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Blogger Sans" panose="02000506030000020004" pitchFamily="2" charset="0"/>
                          <a:cs typeface="Arial" panose="020B0604020202020204" pitchFamily="34" charset="0"/>
                        </a:rPr>
                        <a:t> así como elaborar </a:t>
                      </a:r>
                      <a:r>
                        <a:rPr lang="es-MX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Blogger Sans" panose="02000506030000020004" pitchFamily="2" charset="0"/>
                          <a:cs typeface="Arial" panose="020B0604020202020204" pitchFamily="34" charset="0"/>
                        </a:rPr>
                        <a:t>portafolio de productos protegidos a efecto de transferirlos en las etapas de investigación en las que se encuentren.</a:t>
                      </a:r>
                      <a:endParaRPr lang="es-ES" sz="1600" dirty="0" smtClean="0">
                        <a:latin typeface="+mn-lt"/>
                        <a:ea typeface="Blogger Sans" panose="02000506030000020004" pitchFamily="2" charset="0"/>
                        <a:cs typeface="Arial" panose="020B0604020202020204" pitchFamily="34" charset="0"/>
                      </a:endParaRP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altLang="es-MX" sz="16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Blogger Sans" panose="02000506030000020004" pitchFamily="2" charset="0"/>
                          <a:cs typeface="Arial" panose="020B0604020202020204" pitchFamily="34" charset="0"/>
                        </a:rPr>
                        <a:t>Se vincula</a:t>
                      </a:r>
                      <a:r>
                        <a:rPr lang="es-MX" altLang="es-MX" sz="1600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Blogger Sans" panose="02000506030000020004" pitchFamily="2" charset="0"/>
                          <a:cs typeface="Arial" panose="020B0604020202020204" pitchFamily="34" charset="0"/>
                        </a:rPr>
                        <a:t> al establecer la vinculación como función estratégica que promueve la transferencia de conocimientos y tecnología.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altLang="es-MX" sz="1600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Blogger Sans" panose="02000506030000020004" pitchFamily="2" charset="0"/>
                          <a:cs typeface="Arial" panose="020B0604020202020204" pitchFamily="34" charset="0"/>
                        </a:rPr>
                        <a:t>Así como impulsar la Triple Hélice y ayudar al desarrollo de un plan integral de vinculación de la Red Universitaria pertinente a las necesidades del entorno. </a:t>
                      </a:r>
                      <a:endParaRPr lang="es-MX" altLang="es-MX" sz="1600" dirty="0">
                        <a:solidFill>
                          <a:srgbClr val="000000"/>
                        </a:solidFill>
                        <a:effectLst/>
                        <a:latin typeface="+mn-lt"/>
                        <a:ea typeface="Blogger Sans" panose="02000506030000020004" pitchFamily="2" charset="0"/>
                        <a:cs typeface="Arial" panose="020B0604020202020204" pitchFamily="34" charset="0"/>
                      </a:endParaRP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altLang="es-MX" sz="1600" dirty="0" smtClean="0">
                          <a:effectLst/>
                          <a:latin typeface="+mn-lt"/>
                          <a:ea typeface="Blogger Sans" panose="02000506030000020004" pitchFamily="2" charset="0"/>
                        </a:rPr>
                        <a:t>Al poner</a:t>
                      </a:r>
                      <a:r>
                        <a:rPr lang="es-MX" altLang="es-MX" sz="1600" baseline="0" dirty="0" smtClean="0">
                          <a:effectLst/>
                          <a:latin typeface="+mn-lt"/>
                          <a:ea typeface="Blogger Sans" panose="02000506030000020004" pitchFamily="2" charset="0"/>
                        </a:rPr>
                        <a:t> en marcha la SAPI se podrá recibir inversiones para la generación de trabajo académico e investigación para resolver necesidades especificas. Así como la vinculación del alumno con el sector productivo.</a:t>
                      </a:r>
                      <a:endParaRPr lang="es-MX" altLang="es-MX" sz="1600" dirty="0">
                        <a:solidFill>
                          <a:srgbClr val="000000"/>
                        </a:solidFill>
                        <a:effectLst/>
                        <a:latin typeface="+mn-lt"/>
                        <a:ea typeface="Blogger Sans" panose="02000506030000020004" pitchFamily="2" charset="0"/>
                        <a:cs typeface="Calibri"/>
                      </a:endParaRPr>
                    </a:p>
                  </a:txBody>
                  <a:tcPr marL="63500" marR="63500" marT="63500" marB="63500" anchor="ctr"/>
                </a:tc>
              </a:tr>
            </a:tbl>
          </a:graphicData>
        </a:graphic>
      </p:graphicFrame>
      <p:sp>
        <p:nvSpPr>
          <p:cNvPr id="7" name="1 CuadroTexto"/>
          <p:cNvSpPr txBox="1"/>
          <p:nvPr/>
        </p:nvSpPr>
        <p:spPr>
          <a:xfrm>
            <a:off x="712381" y="370960"/>
            <a:ext cx="11174818" cy="461665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algn="ctr"/>
            <a:r>
              <a:rPr lang="es-ES" altLang="es-ES" sz="2400" b="1" dirty="0" smtClean="0">
                <a:solidFill>
                  <a:srgbClr val="002060"/>
                </a:solidFill>
                <a:latin typeface="+mj-lt"/>
                <a:ea typeface="Blogger Sans" panose="02000506030000020004" pitchFamily="2" charset="0"/>
                <a:cs typeface="Arial" panose="020B0604020202020204" pitchFamily="34" charset="0"/>
              </a:rPr>
              <a:t>Matriz </a:t>
            </a:r>
            <a:r>
              <a:rPr lang="es-ES" altLang="es-ES" sz="2400" b="1" dirty="0">
                <a:solidFill>
                  <a:srgbClr val="002060"/>
                </a:solidFill>
                <a:latin typeface="+mj-lt"/>
                <a:ea typeface="Blogger Sans" panose="02000506030000020004" pitchFamily="2" charset="0"/>
                <a:cs typeface="Arial" panose="020B0604020202020204" pitchFamily="34" charset="0"/>
              </a:rPr>
              <a:t>de vinculación con el Plan de Desarrollo Institucional 2014-2030</a:t>
            </a:r>
            <a:endParaRPr lang="es-MX" altLang="es-MX" sz="2400" b="1" dirty="0">
              <a:solidFill>
                <a:srgbClr val="002060"/>
              </a:solidFill>
              <a:latin typeface="+mj-lt"/>
              <a:ea typeface="Blogger Sans" panose="02000506030000020004" pitchFamily="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21168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8"/>
            <a:ext cx="12192478" cy="6857732"/>
          </a:xfrm>
          <a:prstGeom prst="rect">
            <a:avLst/>
          </a:prstGeom>
        </p:spPr>
      </p:pic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91769553"/>
              </p:ext>
            </p:extLst>
          </p:nvPr>
        </p:nvGraphicFramePr>
        <p:xfrm>
          <a:off x="114248" y="1069886"/>
          <a:ext cx="11734314" cy="4497930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1349038"/>
                <a:gridCol w="3984477"/>
                <a:gridCol w="3300323"/>
                <a:gridCol w="3100476"/>
              </a:tblGrid>
              <a:tr h="87893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altLang="es-MX" sz="1400" dirty="0" smtClean="0">
                          <a:solidFill>
                            <a:schemeClr val="bg1"/>
                          </a:solidFill>
                          <a:effectLst/>
                        </a:rPr>
                        <a:t>Eje temático del </a:t>
                      </a:r>
                      <a:r>
                        <a:rPr lang="es-MX" altLang="es-MX" sz="1400" dirty="0">
                          <a:solidFill>
                            <a:schemeClr val="bg1"/>
                          </a:solidFill>
                          <a:effectLst/>
                        </a:rPr>
                        <a:t>PDI</a:t>
                      </a:r>
                      <a:endParaRPr lang="es-MX" altLang="es-MX" sz="18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3500" marR="63500" marT="63500" marB="6350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altLang="es-MX" sz="1400" dirty="0">
                          <a:solidFill>
                            <a:schemeClr val="bg1"/>
                          </a:solidFill>
                          <a:effectLst/>
                        </a:rPr>
                        <a:t>Acciones estratégicas o proyectos del plan de trabajo de la dependencia</a:t>
                      </a:r>
                      <a:endParaRPr lang="es-MX" altLang="es-MX" sz="18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3500" marR="63500" marT="63500" marB="6350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altLang="es-MX" sz="1400" dirty="0">
                          <a:solidFill>
                            <a:schemeClr val="bg1"/>
                          </a:solidFill>
                          <a:effectLst/>
                        </a:rPr>
                        <a:t>¿Cómo se vinculan los objetivos y estrategias del PDI?</a:t>
                      </a:r>
                      <a:endParaRPr lang="es-MX" altLang="es-MX" sz="18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3500" marR="63500" marT="63500" marB="6350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altLang="es-MX" sz="1400" dirty="0">
                          <a:solidFill>
                            <a:schemeClr val="bg1"/>
                          </a:solidFill>
                          <a:effectLst/>
                        </a:rPr>
                        <a:t>¿Cómo contribuyen al logro de las metas de los indicadores del PDI</a:t>
                      </a:r>
                      <a:endParaRPr lang="es-MX" altLang="es-MX" sz="18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3500" marR="63500" marT="63500" marB="6350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99765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altLang="es-MX" sz="16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Vinculación</a:t>
                      </a:r>
                      <a:endParaRPr lang="es-MX" altLang="es-MX" sz="16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Fortalecer el trabajo</a:t>
                      </a:r>
                      <a:r>
                        <a:rPr lang="es-MX" sz="16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con diversos organismos y empresas como la Red Regional de Vinculación ANUIES, las Oficinas de Transferencia de Conocimiento, la Comisión Vinculación Empresa, entre otros. </a:t>
                      </a:r>
                      <a:endParaRPr lang="es-MX" altLang="es-MX" sz="160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altLang="es-MX" sz="1600" dirty="0" smtClean="0">
                          <a:effectLst/>
                          <a:latin typeface="+mn-lt"/>
                        </a:rPr>
                        <a:t>En</a:t>
                      </a:r>
                      <a:r>
                        <a:rPr lang="es-MX" altLang="es-MX" sz="1600" baseline="0" dirty="0" smtClean="0">
                          <a:effectLst/>
                          <a:latin typeface="+mn-lt"/>
                        </a:rPr>
                        <a:t> el diseño de mejores esquemas de vinculación con otras universidades y centros de investigación de la ciudad y de la región.</a:t>
                      </a:r>
                      <a:endParaRPr lang="es-MX" altLang="es-MX" sz="1600" dirty="0" smtClean="0">
                        <a:solidFill>
                          <a:srgbClr val="000000"/>
                        </a:solidFill>
                        <a:effectLst/>
                        <a:latin typeface="+mn-lt"/>
                        <a:ea typeface="Calibri"/>
                        <a:cs typeface="Calibri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MX" altLang="es-MX" sz="160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altLang="es-MX" sz="16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  <a:t>Se promoverá</a:t>
                      </a:r>
                      <a:r>
                        <a:rPr lang="es-MX" altLang="es-MX" sz="1600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  <a:t> el liderazgo de la </a:t>
                      </a:r>
                      <a:r>
                        <a:rPr lang="es-MX" altLang="es-MX" sz="1600" baseline="0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  <a:t>UdeG</a:t>
                      </a:r>
                      <a:r>
                        <a:rPr lang="es-MX" altLang="es-MX" sz="1600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  <a:t> en materia de investigación, transferencia de conocimiento para la captura de inversiones a nivel nacional.</a:t>
                      </a:r>
                      <a:endParaRPr lang="es-MX" altLang="es-MX" sz="160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63500" marR="63500" marT="63500" marB="63500" anchor="ctr"/>
                </a:tc>
              </a:tr>
              <a:tr h="99765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altLang="es-MX" sz="160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 </a:t>
                      </a:r>
                      <a:r>
                        <a:rPr lang="es-MX" altLang="es-MX" sz="1600" dirty="0" smtClean="0">
                          <a:effectLst/>
                          <a:latin typeface="+mn-lt"/>
                          <a:cs typeface="Arial" panose="020B0604020202020204" pitchFamily="34" charset="0"/>
                        </a:rPr>
                        <a:t>Extensión y Difusión</a:t>
                      </a:r>
                      <a:endParaRPr lang="es-MX" altLang="es-MX" sz="160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MX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Vincular los esfuerzos institucionales de apoyo a los pueblos indígenas y</a:t>
                      </a:r>
                      <a:r>
                        <a:rPr lang="es-MX" sz="16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grupos vulnerables</a:t>
                      </a:r>
                      <a:r>
                        <a:rPr lang="es-MX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en acciones concurrentes y fortalecer la participación del servicio social en proyectos de impacto comunitario. </a:t>
                      </a: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altLang="es-MX" sz="16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Dicha</a:t>
                      </a:r>
                      <a:r>
                        <a:rPr lang="es-MX" altLang="es-MX" sz="16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estrategia fortalecerá el servicio social como una actividad formativa, redistributiva y compensatoria, además de la promoción de valores universitarios e inclusión social. </a:t>
                      </a:r>
                      <a:endParaRPr lang="es-MX" altLang="es-MX" sz="16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altLang="es-MX" sz="1600" baseline="0" dirty="0" smtClean="0">
                          <a:effectLst/>
                        </a:rPr>
                        <a:t>Contribuyen al aumento de prestadores de servicio social que realicen </a:t>
                      </a:r>
                      <a:r>
                        <a:rPr lang="es-MX" altLang="es-MX" sz="1600" baseline="0" smtClean="0">
                          <a:effectLst/>
                        </a:rPr>
                        <a:t>esta labor en </a:t>
                      </a:r>
                      <a:r>
                        <a:rPr lang="es-MX" altLang="es-MX" sz="1600" baseline="0" dirty="0" smtClean="0">
                          <a:effectLst/>
                        </a:rPr>
                        <a:t>comunidades marginadas y adquieran un compromiso social, además de mejorarlas condiciones de vida de comunidades vulnerables. </a:t>
                      </a:r>
                      <a:endParaRPr lang="es-MX" altLang="es-MX" sz="16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3500" marR="63500" marT="63500" marB="63500" anchor="ctr"/>
                </a:tc>
              </a:tr>
            </a:tbl>
          </a:graphicData>
        </a:graphic>
      </p:graphicFrame>
      <p:sp>
        <p:nvSpPr>
          <p:cNvPr id="7" name="1 CuadroTexto"/>
          <p:cNvSpPr txBox="1"/>
          <p:nvPr/>
        </p:nvSpPr>
        <p:spPr>
          <a:xfrm>
            <a:off x="265813" y="304245"/>
            <a:ext cx="11174818" cy="461665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algn="ctr"/>
            <a:r>
              <a:rPr lang="es-ES" altLang="es-ES" sz="2400" b="1" dirty="0" smtClean="0">
                <a:solidFill>
                  <a:srgbClr val="002060"/>
                </a:solidFill>
                <a:latin typeface="+mj-lt"/>
                <a:ea typeface="Blogger Sans" panose="02000506030000020004" pitchFamily="2" charset="0"/>
                <a:cs typeface="Arial" panose="020B0604020202020204" pitchFamily="34" charset="0"/>
              </a:rPr>
              <a:t>Matriz </a:t>
            </a:r>
            <a:r>
              <a:rPr lang="es-ES" altLang="es-ES" sz="2400" b="1" dirty="0">
                <a:solidFill>
                  <a:srgbClr val="002060"/>
                </a:solidFill>
                <a:latin typeface="+mj-lt"/>
                <a:ea typeface="Blogger Sans" panose="02000506030000020004" pitchFamily="2" charset="0"/>
                <a:cs typeface="Arial" panose="020B0604020202020204" pitchFamily="34" charset="0"/>
              </a:rPr>
              <a:t>de vinculación con el Plan de Desarrollo Institucional 2014-2030</a:t>
            </a:r>
            <a:endParaRPr lang="es-MX" altLang="es-MX" sz="2400" b="1" dirty="0">
              <a:solidFill>
                <a:srgbClr val="002060"/>
              </a:solidFill>
              <a:latin typeface="+mj-lt"/>
              <a:ea typeface="Blogger Sans" panose="02000506030000020004" pitchFamily="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680031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06"/>
            <a:ext cx="12191999" cy="6857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9226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8"/>
            <a:ext cx="12192478" cy="6857732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523" y="1201479"/>
            <a:ext cx="6422133" cy="4571980"/>
          </a:xfrm>
          <a:prstGeom prst="rect">
            <a:avLst/>
          </a:prstGeom>
        </p:spPr>
      </p:pic>
      <p:graphicFrame>
        <p:nvGraphicFramePr>
          <p:cNvPr id="6" name="Grá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39803872"/>
              </p:ext>
            </p:extLst>
          </p:nvPr>
        </p:nvGraphicFramePr>
        <p:xfrm>
          <a:off x="6640945" y="960583"/>
          <a:ext cx="4982783" cy="4605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1 CuadroTexto"/>
          <p:cNvSpPr txBox="1"/>
          <p:nvPr/>
        </p:nvSpPr>
        <p:spPr>
          <a:xfrm>
            <a:off x="1980493" y="223306"/>
            <a:ext cx="7151843" cy="892552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algn="ctr"/>
            <a:r>
              <a:rPr lang="es-ES" altLang="es-ES" sz="2400" b="1" dirty="0">
                <a:solidFill>
                  <a:srgbClr val="002060"/>
                </a:solidFill>
                <a:latin typeface="+mj-lt"/>
                <a:ea typeface="Blogger Sans" panose="02000506030000020004" pitchFamily="2" charset="0"/>
                <a:cs typeface="Arial" panose="020B0604020202020204" pitchFamily="34" charset="0"/>
              </a:rPr>
              <a:t>Organigrama </a:t>
            </a:r>
            <a:r>
              <a:rPr lang="es-ES" altLang="es-ES" sz="2400" b="1" dirty="0" smtClean="0">
                <a:solidFill>
                  <a:srgbClr val="002060"/>
                </a:solidFill>
                <a:latin typeface="+mj-lt"/>
                <a:ea typeface="Blogger Sans" panose="02000506030000020004" pitchFamily="2" charset="0"/>
                <a:cs typeface="Arial" panose="020B0604020202020204" pitchFamily="34" charset="0"/>
              </a:rPr>
              <a:t>funcional y plantilla</a:t>
            </a:r>
          </a:p>
          <a:p>
            <a:pPr algn="ctr"/>
            <a:endParaRPr lang="es-MX" altLang="es-MX" sz="2800" b="1" dirty="0"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7651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58"/>
            <a:ext cx="12192478" cy="6857732"/>
          </a:xfrm>
          <a:prstGeom prst="rect">
            <a:avLst/>
          </a:prstGeom>
        </p:spPr>
      </p:pic>
      <p:graphicFrame>
        <p:nvGraphicFramePr>
          <p:cNvPr id="5" name="Marcador de contenid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96997068"/>
              </p:ext>
            </p:extLst>
          </p:nvPr>
        </p:nvGraphicFramePr>
        <p:xfrm>
          <a:off x="7680759" y="1181760"/>
          <a:ext cx="3415593" cy="406203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99739"/>
                <a:gridCol w="1148606"/>
                <a:gridCol w="967248"/>
              </a:tblGrid>
              <a:tr h="30152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>
                          <a:effectLst/>
                          <a:latin typeface="Calibri" panose="020F0502020204030204" pitchFamily="34" charset="0"/>
                        </a:rPr>
                        <a:t>Sede</a:t>
                      </a:r>
                      <a:endParaRPr lang="es-MX" sz="14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>
                          <a:effectLst/>
                          <a:latin typeface="Calibri" panose="020F0502020204030204" pitchFamily="34" charset="0"/>
                        </a:rPr>
                        <a:t>No.</a:t>
                      </a:r>
                      <a:endParaRPr lang="es-MX" sz="14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>
                          <a:effectLst/>
                          <a:latin typeface="Calibri" panose="020F0502020204030204" pitchFamily="34" charset="0"/>
                        </a:rPr>
                        <a:t>Porcentaje</a:t>
                      </a:r>
                      <a:endParaRPr lang="es-MX" sz="14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62336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  <a:latin typeface="Calibri" panose="020F0502020204030204" pitchFamily="34" charset="0"/>
                        </a:rPr>
                        <a:t>Oficina de la CVSS</a:t>
                      </a:r>
                      <a:endParaRPr lang="es-MX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  <a:latin typeface="Calibri" panose="020F0502020204030204" pitchFamily="34" charset="0"/>
                        </a:rPr>
                        <a:t>31</a:t>
                      </a:r>
                      <a:endParaRPr lang="es-MX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latin typeface="Calibri" panose="020F0502020204030204" pitchFamily="34" charset="0"/>
                        </a:rPr>
                        <a:t>24%</a:t>
                      </a:r>
                      <a:endParaRPr lang="es-MX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12670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  <a:latin typeface="Calibri" panose="020F0502020204030204" pitchFamily="34" charset="0"/>
                        </a:rPr>
                        <a:t>Unidad de Apoyo a las Comunidades Indígenas</a:t>
                      </a:r>
                      <a:endParaRPr lang="es-MX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  <a:latin typeface="Calibri" panose="020F0502020204030204" pitchFamily="34" charset="0"/>
                        </a:rPr>
                        <a:t>33</a:t>
                      </a:r>
                      <a:endParaRPr lang="es-MX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  <a:latin typeface="Calibri" panose="020F0502020204030204" pitchFamily="34" charset="0"/>
                        </a:rPr>
                        <a:t>25%</a:t>
                      </a:r>
                      <a:endParaRPr lang="es-MX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62336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latin typeface="Calibri" panose="020F0502020204030204" pitchFamily="34" charset="0"/>
                        </a:rPr>
                        <a:t>Unidad de Servicio Social</a:t>
                      </a:r>
                      <a:endParaRPr lang="es-MX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latin typeface="Calibri" panose="020F0502020204030204" pitchFamily="34" charset="0"/>
                        </a:rPr>
                        <a:t>40</a:t>
                      </a:r>
                      <a:endParaRPr lang="es-MX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  <a:latin typeface="Calibri" panose="020F0502020204030204" pitchFamily="34" charset="0"/>
                        </a:rPr>
                        <a:t>31%</a:t>
                      </a:r>
                      <a:endParaRPr lang="es-MX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9452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latin typeface="Calibri" panose="020F0502020204030204" pitchFamily="34" charset="0"/>
                        </a:rPr>
                        <a:t>Unidad de Vinculación y Difusión</a:t>
                      </a:r>
                      <a:endParaRPr lang="es-MX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latin typeface="Calibri" panose="020F0502020204030204" pitchFamily="34" charset="0"/>
                        </a:rPr>
                        <a:t>26</a:t>
                      </a:r>
                      <a:endParaRPr lang="es-MX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  <a:latin typeface="Calibri" panose="020F0502020204030204" pitchFamily="34" charset="0"/>
                        </a:rPr>
                        <a:t>20%</a:t>
                      </a:r>
                      <a:endParaRPr lang="es-MX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30152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  <a:endParaRPr lang="es-MX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latin typeface="Calibri" panose="020F0502020204030204" pitchFamily="34" charset="0"/>
                        </a:rPr>
                        <a:t>130</a:t>
                      </a:r>
                      <a:endParaRPr lang="es-MX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  <a:endParaRPr lang="es-MX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</a:tbl>
          </a:graphicData>
        </a:graphic>
      </p:graphicFrame>
      <p:graphicFrame>
        <p:nvGraphicFramePr>
          <p:cNvPr id="4" name="Gráfico 3"/>
          <p:cNvGraphicFramePr/>
          <p:nvPr>
            <p:extLst>
              <p:ext uri="{D42A27DB-BD31-4B8C-83A1-F6EECF244321}">
                <p14:modId xmlns:p14="http://schemas.microsoft.com/office/powerpoint/2010/main" val="3560942575"/>
              </p:ext>
            </p:extLst>
          </p:nvPr>
        </p:nvGraphicFramePr>
        <p:xfrm>
          <a:off x="724427" y="1181762"/>
          <a:ext cx="6127564" cy="40620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1 CuadroTexto"/>
          <p:cNvSpPr txBox="1"/>
          <p:nvPr/>
        </p:nvSpPr>
        <p:spPr>
          <a:xfrm>
            <a:off x="2370391" y="289210"/>
            <a:ext cx="7151843" cy="892552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algn="ctr"/>
            <a:r>
              <a:rPr lang="es-ES" altLang="es-ES" sz="2400" b="1" dirty="0" smtClean="0">
                <a:solidFill>
                  <a:srgbClr val="002060"/>
                </a:solidFill>
                <a:latin typeface="+mj-lt"/>
                <a:ea typeface="Blogger Sans" panose="02000506030000020004" pitchFamily="2" charset="0"/>
                <a:cs typeface="Arial" panose="020B0604020202020204" pitchFamily="34" charset="0"/>
              </a:rPr>
              <a:t>Plantilla por dependencia</a:t>
            </a:r>
          </a:p>
          <a:p>
            <a:pPr algn="ctr"/>
            <a:endParaRPr lang="es-MX" altLang="es-MX" sz="2800" b="1" dirty="0"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6450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32192" y="106191"/>
            <a:ext cx="9598178" cy="818842"/>
          </a:xfrm>
        </p:spPr>
        <p:txBody>
          <a:bodyPr>
            <a:normAutofit/>
          </a:bodyPr>
          <a:lstStyle/>
          <a:p>
            <a:pPr algn="ctr"/>
            <a:r>
              <a:rPr lang="es-MX" sz="2600" b="1" dirty="0" smtClean="0">
                <a:solidFill>
                  <a:srgbClr val="002060"/>
                </a:solidFill>
              </a:rPr>
              <a:t>Síntesis Plan de Trabajo 2015</a:t>
            </a:r>
            <a:endParaRPr lang="es-MX" sz="2600" b="1" dirty="0">
              <a:solidFill>
                <a:srgbClr val="002060"/>
              </a:solidFill>
            </a:endParaRPr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6688"/>
            <a:ext cx="12192000" cy="6241311"/>
          </a:xfrm>
        </p:spPr>
      </p:pic>
    </p:spTree>
    <p:extLst>
      <p:ext uri="{BB962C8B-B14F-4D97-AF65-F5344CB8AC3E}">
        <p14:creationId xmlns:p14="http://schemas.microsoft.com/office/powerpoint/2010/main" val="2938446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n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8"/>
            <a:ext cx="12192478" cy="6857732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944" y="964315"/>
            <a:ext cx="1152350" cy="645316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251" y="2102588"/>
            <a:ext cx="1142326" cy="394102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118" y="2823997"/>
            <a:ext cx="1084600" cy="813450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486" y="4004642"/>
            <a:ext cx="1096675" cy="350936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778" y="4804257"/>
            <a:ext cx="1350092" cy="895561"/>
          </a:xfrm>
          <a:prstGeom prst="rect">
            <a:avLst/>
          </a:prstGeom>
        </p:spPr>
      </p:pic>
      <p:sp>
        <p:nvSpPr>
          <p:cNvPr id="9" name="1 CuadroTexto"/>
          <p:cNvSpPr txBox="1"/>
          <p:nvPr/>
        </p:nvSpPr>
        <p:spPr>
          <a:xfrm>
            <a:off x="1809718" y="203046"/>
            <a:ext cx="8307859" cy="492443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algn="ctr"/>
            <a:r>
              <a:rPr lang="es-ES" altLang="es-MX" sz="2600" b="1" dirty="0" smtClean="0">
                <a:solidFill>
                  <a:srgbClr val="002060"/>
                </a:solidFill>
                <a:latin typeface="+mj-lt"/>
                <a:ea typeface="Blogger Sans" panose="02000506030000020004" pitchFamily="2" charset="0"/>
                <a:cs typeface="Arial" panose="020B0604020202020204" pitchFamily="34" charset="0"/>
              </a:rPr>
              <a:t>Representaciones Institucionales</a:t>
            </a:r>
            <a:endParaRPr lang="es-MX" altLang="es-MX" sz="2600" b="1" dirty="0">
              <a:solidFill>
                <a:srgbClr val="002060"/>
              </a:solidFill>
              <a:latin typeface="+mj-lt"/>
              <a:ea typeface="Blogger Sans" panose="02000506030000020004" pitchFamily="2" charset="0"/>
              <a:cs typeface="Arial" panose="020B0604020202020204" pitchFamily="34" charset="0"/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2572511" y="901372"/>
            <a:ext cx="88960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s-MX" sz="2000" dirty="0" smtClean="0">
                <a:latin typeface="Calibri" panose="020F0502020204030204" pitchFamily="34" charset="0"/>
                <a:ea typeface="Blogger Sans" panose="02000506030000020004" pitchFamily="2" charset="0"/>
              </a:rPr>
              <a:t>Miembros directivos de la Red OTT y adquirimos la coordinación con las instituciones sedes para desarrollar el 4to Congreso Internacional de esta Red.</a:t>
            </a:r>
            <a:endParaRPr lang="es-MX" sz="2000" dirty="0">
              <a:latin typeface="Calibri" panose="020F0502020204030204" pitchFamily="34" charset="0"/>
              <a:ea typeface="Blogger Sans" panose="02000506030000020004" pitchFamily="2" charset="0"/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2572512" y="1975824"/>
            <a:ext cx="88960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000" dirty="0" smtClean="0">
                <a:latin typeface="Calibri" panose="020F0502020204030204" pitchFamily="34" charset="0"/>
                <a:ea typeface="Blogger Sans" panose="02000506030000020004" pitchFamily="2" charset="0"/>
              </a:rPr>
              <a:t>Vicepresidencia </a:t>
            </a:r>
            <a:r>
              <a:rPr lang="es-MX" sz="2000" dirty="0">
                <a:latin typeface="Calibri" panose="020F0502020204030204" pitchFamily="34" charset="0"/>
                <a:ea typeface="Blogger Sans" panose="02000506030000020004" pitchFamily="2" charset="0"/>
              </a:rPr>
              <a:t>Ejecutiva de la Comisión de Vinculación Educación – Empresa del Consejo Estatal para el  Diálogo con los Sectores Productivos (CEDISP).           </a:t>
            </a:r>
          </a:p>
        </p:txBody>
      </p:sp>
      <p:sp>
        <p:nvSpPr>
          <p:cNvPr id="12" name="CuadroTexto 11"/>
          <p:cNvSpPr txBox="1"/>
          <p:nvPr/>
        </p:nvSpPr>
        <p:spPr>
          <a:xfrm>
            <a:off x="2572513" y="2947169"/>
            <a:ext cx="88960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s-MX" sz="2000" dirty="0">
                <a:latin typeface="Calibri" panose="020F0502020204030204" pitchFamily="34" charset="0"/>
                <a:ea typeface="Blogger Sans" panose="02000506030000020004" pitchFamily="2" charset="0"/>
              </a:rPr>
              <a:t>Participación en el Consejo Directivo de la </a:t>
            </a:r>
            <a:r>
              <a:rPr lang="es-ES" sz="2000" dirty="0">
                <a:latin typeface="Calibri" panose="020F0502020204030204" pitchFamily="34" charset="0"/>
                <a:ea typeface="Blogger Sans" panose="02000506030000020004" pitchFamily="2" charset="0"/>
              </a:rPr>
              <a:t>Asociación Mexicana de Directivos de la </a:t>
            </a:r>
            <a:r>
              <a:rPr lang="es-ES" sz="2000" dirty="0" smtClean="0">
                <a:latin typeface="Calibri" panose="020F0502020204030204" pitchFamily="34" charset="0"/>
                <a:ea typeface="Blogger Sans" panose="02000506030000020004" pitchFamily="2" charset="0"/>
              </a:rPr>
              <a:t>Investigación Aplicada </a:t>
            </a:r>
            <a:r>
              <a:rPr lang="es-ES" sz="2000" dirty="0">
                <a:latin typeface="Calibri" panose="020F0502020204030204" pitchFamily="34" charset="0"/>
                <a:ea typeface="Blogger Sans" panose="02000506030000020004" pitchFamily="2" charset="0"/>
              </a:rPr>
              <a:t>y el Desarrollo Tecnológico </a:t>
            </a:r>
            <a:r>
              <a:rPr lang="es-MX" sz="2000" dirty="0">
                <a:latin typeface="Calibri" panose="020F0502020204030204" pitchFamily="34" charset="0"/>
                <a:ea typeface="Blogger Sans" panose="02000506030000020004" pitchFamily="2" charset="0"/>
              </a:rPr>
              <a:t>(ADIAT</a:t>
            </a:r>
            <a:r>
              <a:rPr lang="es-MX" sz="2000" dirty="0" smtClean="0">
                <a:latin typeface="Calibri" panose="020F0502020204030204" pitchFamily="34" charset="0"/>
                <a:ea typeface="Blogger Sans" panose="02000506030000020004" pitchFamily="2" charset="0"/>
              </a:rPr>
              <a:t>).</a:t>
            </a:r>
            <a:endParaRPr lang="es-MX" sz="2000" dirty="0">
              <a:latin typeface="Calibri" panose="020F0502020204030204" pitchFamily="34" charset="0"/>
              <a:ea typeface="Blogger Sans" panose="02000506030000020004" pitchFamily="2" charset="0"/>
            </a:endParaRPr>
          </a:p>
        </p:txBody>
      </p:sp>
      <p:sp>
        <p:nvSpPr>
          <p:cNvPr id="13" name="CuadroTexto 12"/>
          <p:cNvSpPr txBox="1"/>
          <p:nvPr/>
        </p:nvSpPr>
        <p:spPr>
          <a:xfrm>
            <a:off x="2572513" y="3872288"/>
            <a:ext cx="88960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000" dirty="0" smtClean="0">
                <a:latin typeface="Calibri" panose="020F0502020204030204" pitchFamily="34" charset="0"/>
                <a:ea typeface="Blogger Sans" panose="02000506030000020004" pitchFamily="2" charset="0"/>
              </a:rPr>
              <a:t>Redes </a:t>
            </a:r>
            <a:r>
              <a:rPr lang="es-MX" sz="2000" dirty="0">
                <a:latin typeface="Calibri" panose="020F0502020204030204" pitchFamily="34" charset="0"/>
                <a:ea typeface="Blogger Sans" panose="02000506030000020004" pitchFamily="2" charset="0"/>
              </a:rPr>
              <a:t>Regionales de ANUIES:  Vinculación, Servicio Social, </a:t>
            </a:r>
            <a:r>
              <a:rPr lang="es-MX" sz="2000" dirty="0" smtClean="0">
                <a:latin typeface="Calibri" panose="020F0502020204030204" pitchFamily="34" charset="0"/>
                <a:ea typeface="Blogger Sans" panose="02000506030000020004" pitchFamily="2" charset="0"/>
              </a:rPr>
              <a:t>Coordinación de la Red de Extensión Académica, Estudios </a:t>
            </a:r>
            <a:r>
              <a:rPr lang="es-MX" sz="2000" dirty="0">
                <a:latin typeface="Calibri" panose="020F0502020204030204" pitchFamily="34" charset="0"/>
                <a:ea typeface="Blogger Sans" panose="02000506030000020004" pitchFamily="2" charset="0"/>
              </a:rPr>
              <a:t>Interculturales. </a:t>
            </a:r>
          </a:p>
        </p:txBody>
      </p:sp>
      <p:sp>
        <p:nvSpPr>
          <p:cNvPr id="14" name="CuadroTexto 13"/>
          <p:cNvSpPr txBox="1"/>
          <p:nvPr/>
        </p:nvSpPr>
        <p:spPr>
          <a:xfrm>
            <a:off x="2572512" y="4971346"/>
            <a:ext cx="91763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s-MX" sz="2000" dirty="0">
                <a:latin typeface="Calibri" panose="020F0502020204030204" pitchFamily="34" charset="0"/>
                <a:ea typeface="Blogger Sans" panose="02000506030000020004" pitchFamily="2" charset="0"/>
              </a:rPr>
              <a:t>American </a:t>
            </a:r>
            <a:r>
              <a:rPr lang="es-MX" sz="2000" dirty="0" err="1">
                <a:latin typeface="Calibri" panose="020F0502020204030204" pitchFamily="34" charset="0"/>
                <a:ea typeface="Blogger Sans" panose="02000506030000020004" pitchFamily="2" charset="0"/>
              </a:rPr>
              <a:t>Chamber</a:t>
            </a:r>
            <a:r>
              <a:rPr lang="es-MX" sz="2000" dirty="0">
                <a:latin typeface="Calibri" panose="020F0502020204030204" pitchFamily="34" charset="0"/>
                <a:ea typeface="Blogger Sans" panose="02000506030000020004" pitchFamily="2" charset="0"/>
              </a:rPr>
              <a:t> of Commerce of México</a:t>
            </a:r>
            <a:r>
              <a:rPr lang="es-MX" sz="2000" dirty="0" smtClean="0">
                <a:latin typeface="Calibri" panose="020F0502020204030204" pitchFamily="34" charset="0"/>
                <a:ea typeface="Blogger Sans" panose="02000506030000020004" pitchFamily="2" charset="0"/>
              </a:rPr>
              <a:t>.</a:t>
            </a:r>
            <a:endParaRPr lang="es-MX" sz="2000" dirty="0">
              <a:latin typeface="Calibri" panose="020F0502020204030204" pitchFamily="34" charset="0"/>
              <a:ea typeface="Blogger Sans" panose="02000506030000020004" pitchFamily="2" charset="0"/>
            </a:endParaRPr>
          </a:p>
        </p:txBody>
      </p:sp>
      <p:cxnSp>
        <p:nvCxnSpPr>
          <p:cNvPr id="15" name="Conector recto 14"/>
          <p:cNvCxnSpPr/>
          <p:nvPr/>
        </p:nvCxnSpPr>
        <p:spPr>
          <a:xfrm>
            <a:off x="434178" y="828365"/>
            <a:ext cx="11318910" cy="450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recto 15"/>
          <p:cNvCxnSpPr/>
          <p:nvPr/>
        </p:nvCxnSpPr>
        <p:spPr>
          <a:xfrm>
            <a:off x="434178" y="1860370"/>
            <a:ext cx="11318910" cy="450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cto 16"/>
          <p:cNvCxnSpPr/>
          <p:nvPr/>
        </p:nvCxnSpPr>
        <p:spPr>
          <a:xfrm>
            <a:off x="434178" y="2860273"/>
            <a:ext cx="11318910" cy="450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cto 17"/>
          <p:cNvCxnSpPr/>
          <p:nvPr/>
        </p:nvCxnSpPr>
        <p:spPr>
          <a:xfrm>
            <a:off x="434178" y="3724964"/>
            <a:ext cx="11318910" cy="450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recto 18"/>
          <p:cNvCxnSpPr/>
          <p:nvPr/>
        </p:nvCxnSpPr>
        <p:spPr>
          <a:xfrm>
            <a:off x="434178" y="4711440"/>
            <a:ext cx="11318910" cy="450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68364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n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8"/>
            <a:ext cx="12192478" cy="6857732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2792108" y="3822216"/>
            <a:ext cx="87904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MX" sz="2000" dirty="0" smtClean="0">
                <a:latin typeface="Calibri" panose="020F0502020204030204" pitchFamily="34" charset="0"/>
                <a:ea typeface="Blogger Sans" panose="02000506030000020004" pitchFamily="2" charset="0"/>
              </a:rPr>
              <a:t>Consejo </a:t>
            </a:r>
            <a:r>
              <a:rPr lang="es-MX" sz="2000" dirty="0">
                <a:latin typeface="Calibri" panose="020F0502020204030204" pitchFamily="34" charset="0"/>
                <a:ea typeface="Blogger Sans" panose="02000506030000020004" pitchFamily="2" charset="0"/>
              </a:rPr>
              <a:t>Consultivo de la Comisión Estatal </a:t>
            </a:r>
            <a:r>
              <a:rPr lang="es-MX" sz="2000" dirty="0" smtClean="0">
                <a:latin typeface="Calibri" panose="020F0502020204030204" pitchFamily="34" charset="0"/>
                <a:ea typeface="Blogger Sans" panose="02000506030000020004" pitchFamily="2" charset="0"/>
              </a:rPr>
              <a:t>Indígenas.</a:t>
            </a:r>
          </a:p>
          <a:p>
            <a:pPr lvl="0"/>
            <a:endParaRPr lang="es-MX" sz="2000" dirty="0">
              <a:latin typeface="Calibri" panose="020F0502020204030204" pitchFamily="34" charset="0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2881449" y="1189126"/>
            <a:ext cx="87904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dirty="0">
                <a:latin typeface="Calibri" panose="020F0502020204030204" pitchFamily="34" charset="0"/>
                <a:ea typeface="Blogger Sans" panose="02000506030000020004" pitchFamily="2" charset="0"/>
              </a:rPr>
              <a:t>Instituto Mexicano de la Propiedad Intelectual.</a:t>
            </a:r>
          </a:p>
          <a:p>
            <a:pPr lvl="0"/>
            <a:endParaRPr lang="es-MX" sz="2000" dirty="0">
              <a:latin typeface="Calibri" panose="020F0502020204030204" pitchFamily="34" charset="0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2924850" y="2061551"/>
            <a:ext cx="87904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dirty="0">
                <a:latin typeface="Calibri" panose="020F0502020204030204" pitchFamily="34" charset="0"/>
                <a:ea typeface="Blogger Sans" panose="02000506030000020004" pitchFamily="2" charset="0"/>
              </a:rPr>
              <a:t>Consejo Promotor de Innovación y </a:t>
            </a:r>
            <a:r>
              <a:rPr lang="es-MX" sz="2000" dirty="0" smtClean="0">
                <a:latin typeface="Calibri" panose="020F0502020204030204" pitchFamily="34" charset="0"/>
                <a:ea typeface="Blogger Sans" panose="02000506030000020004" pitchFamily="2" charset="0"/>
              </a:rPr>
              <a:t>Diseño</a:t>
            </a:r>
            <a:r>
              <a:rPr lang="es-MX" sz="2000" dirty="0" smtClean="0">
                <a:latin typeface="Calibri" panose="020F0502020204030204" pitchFamily="34" charset="0"/>
              </a:rPr>
              <a:t>.</a:t>
            </a:r>
            <a:endParaRPr lang="es-MX" sz="2000" dirty="0">
              <a:latin typeface="Calibri" panose="020F0502020204030204" pitchFamily="34" charset="0"/>
            </a:endParaRPr>
          </a:p>
          <a:p>
            <a:endParaRPr lang="es-MX" sz="2000" dirty="0">
              <a:latin typeface="Calibri" panose="020F0502020204030204" pitchFamily="34" charset="0"/>
            </a:endParaRPr>
          </a:p>
          <a:p>
            <a:pPr lvl="0"/>
            <a:endParaRPr lang="es-MX" sz="2000" dirty="0">
              <a:latin typeface="Calibri" panose="020F0502020204030204" pitchFamily="34" charset="0"/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577" y="3744811"/>
            <a:ext cx="1616592" cy="780422"/>
          </a:xfrm>
          <a:prstGeom prst="rect">
            <a:avLst/>
          </a:prstGeom>
        </p:spPr>
      </p:pic>
      <p:cxnSp>
        <p:nvCxnSpPr>
          <p:cNvPr id="9" name="Conector recto 8"/>
          <p:cNvCxnSpPr/>
          <p:nvPr/>
        </p:nvCxnSpPr>
        <p:spPr>
          <a:xfrm>
            <a:off x="363793" y="1033337"/>
            <a:ext cx="11318910" cy="398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cto 9"/>
          <p:cNvCxnSpPr/>
          <p:nvPr/>
        </p:nvCxnSpPr>
        <p:spPr>
          <a:xfrm>
            <a:off x="396372" y="2714377"/>
            <a:ext cx="11318910" cy="53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cto 10"/>
          <p:cNvCxnSpPr/>
          <p:nvPr/>
        </p:nvCxnSpPr>
        <p:spPr>
          <a:xfrm flipV="1">
            <a:off x="477580" y="1952125"/>
            <a:ext cx="11318910" cy="48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cto 11"/>
          <p:cNvCxnSpPr/>
          <p:nvPr/>
        </p:nvCxnSpPr>
        <p:spPr>
          <a:xfrm>
            <a:off x="385550" y="3643396"/>
            <a:ext cx="11318910" cy="53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Imagen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577" y="1156789"/>
            <a:ext cx="1842973" cy="713409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372" y="4800436"/>
            <a:ext cx="2252861" cy="727945"/>
          </a:xfrm>
          <a:prstGeom prst="rect">
            <a:avLst/>
          </a:prstGeom>
        </p:spPr>
      </p:pic>
      <p:cxnSp>
        <p:nvCxnSpPr>
          <p:cNvPr id="15" name="Conector recto 14"/>
          <p:cNvCxnSpPr/>
          <p:nvPr/>
        </p:nvCxnSpPr>
        <p:spPr>
          <a:xfrm>
            <a:off x="436577" y="4651848"/>
            <a:ext cx="11318910" cy="53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uadroTexto 15"/>
          <p:cNvSpPr txBox="1"/>
          <p:nvPr/>
        </p:nvSpPr>
        <p:spPr>
          <a:xfrm>
            <a:off x="2856475" y="2894063"/>
            <a:ext cx="87904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MX" sz="2000" dirty="0" smtClean="0">
                <a:latin typeface="Calibri" panose="020F0502020204030204" pitchFamily="34" charset="0"/>
                <a:ea typeface="Blogger Sans" panose="02000506030000020004" pitchFamily="2" charset="0"/>
              </a:rPr>
              <a:t>Asociación </a:t>
            </a:r>
            <a:r>
              <a:rPr lang="es-MX" sz="2000" dirty="0">
                <a:latin typeface="Calibri" panose="020F0502020204030204" pitchFamily="34" charset="0"/>
                <a:ea typeface="Blogger Sans" panose="02000506030000020004" pitchFamily="2" charset="0"/>
              </a:rPr>
              <a:t>Mexicana para la Protección de la Propiedad Intelectual (AMPPI)</a:t>
            </a:r>
          </a:p>
        </p:txBody>
      </p:sp>
      <p:pic>
        <p:nvPicPr>
          <p:cNvPr id="17" name="Imagen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990" y="2797290"/>
            <a:ext cx="1099146" cy="835756"/>
          </a:xfrm>
          <a:prstGeom prst="rect">
            <a:avLst/>
          </a:prstGeom>
        </p:spPr>
      </p:pic>
      <p:sp>
        <p:nvSpPr>
          <p:cNvPr id="18" name="CuadroTexto 17"/>
          <p:cNvSpPr txBox="1"/>
          <p:nvPr/>
        </p:nvSpPr>
        <p:spPr>
          <a:xfrm>
            <a:off x="2792108" y="4935824"/>
            <a:ext cx="87904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MX" sz="2000" dirty="0" smtClean="0">
                <a:latin typeface="Calibri" panose="020F0502020204030204" pitchFamily="34" charset="0"/>
                <a:ea typeface="Blogger Sans" panose="02000506030000020004" pitchFamily="2" charset="0"/>
              </a:rPr>
              <a:t>Comisión </a:t>
            </a:r>
            <a:r>
              <a:rPr lang="es-MX" sz="2000" dirty="0">
                <a:latin typeface="Calibri" panose="020F0502020204030204" pitchFamily="34" charset="0"/>
                <a:ea typeface="Blogger Sans" panose="02000506030000020004" pitchFamily="2" charset="0"/>
              </a:rPr>
              <a:t>Nacional para el Desarrollo de los Pueblos </a:t>
            </a:r>
            <a:r>
              <a:rPr lang="es-MX" sz="2000" dirty="0" smtClean="0">
                <a:latin typeface="Calibri" panose="020F0502020204030204" pitchFamily="34" charset="0"/>
                <a:ea typeface="Blogger Sans" panose="02000506030000020004" pitchFamily="2" charset="0"/>
              </a:rPr>
              <a:t>Indígenas.</a:t>
            </a:r>
            <a:endParaRPr lang="es-MX" sz="2000" dirty="0">
              <a:latin typeface="Calibri" panose="020F0502020204030204" pitchFamily="34" charset="0"/>
              <a:ea typeface="Blogger Sans" panose="02000506030000020004" pitchFamily="2" charset="0"/>
            </a:endParaRPr>
          </a:p>
        </p:txBody>
      </p:sp>
      <p:pic>
        <p:nvPicPr>
          <p:cNvPr id="21" name="Imagen 2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148" y="2053084"/>
            <a:ext cx="2241207" cy="593261"/>
          </a:xfrm>
          <a:prstGeom prst="rect">
            <a:avLst/>
          </a:prstGeom>
        </p:spPr>
      </p:pic>
      <p:sp>
        <p:nvSpPr>
          <p:cNvPr id="20" name="1 CuadroTexto"/>
          <p:cNvSpPr txBox="1"/>
          <p:nvPr/>
        </p:nvSpPr>
        <p:spPr>
          <a:xfrm>
            <a:off x="1809718" y="203046"/>
            <a:ext cx="8307859" cy="492443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algn="ctr"/>
            <a:r>
              <a:rPr lang="es-ES" altLang="es-MX" sz="2600" b="1" dirty="0" smtClean="0">
                <a:solidFill>
                  <a:srgbClr val="002060"/>
                </a:solidFill>
                <a:latin typeface="+mj-lt"/>
                <a:ea typeface="Blogger Sans" panose="02000506030000020004" pitchFamily="2" charset="0"/>
                <a:cs typeface="Arial" panose="020B0604020202020204" pitchFamily="34" charset="0"/>
              </a:rPr>
              <a:t>Representaciones Institucionales</a:t>
            </a:r>
            <a:endParaRPr lang="es-MX" altLang="es-MX" sz="2600" b="1" dirty="0">
              <a:solidFill>
                <a:srgbClr val="002060"/>
              </a:solidFill>
              <a:latin typeface="+mj-lt"/>
              <a:ea typeface="Blogger Sans" panose="02000506030000020004" pitchFamily="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71263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952" cy="6858000"/>
          </a:xfr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53139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s-ES" altLang="es-ES" sz="2400" b="1" dirty="0" smtClean="0">
                <a:solidFill>
                  <a:srgbClr val="002060"/>
                </a:solidFill>
                <a:ea typeface="Blogger Sans" panose="02000506030000020004" pitchFamily="2" charset="0"/>
                <a:cs typeface="Arial" panose="020B0604020202020204" pitchFamily="34" charset="0"/>
              </a:rPr>
              <a:t>Proyectos en avance 2015 y estatus de dichos proyectos</a:t>
            </a:r>
            <a:endParaRPr lang="es-MX" sz="2400" dirty="0">
              <a:solidFill>
                <a:srgbClr val="002060"/>
              </a:solidFill>
              <a:ea typeface="Blogger Sans" panose="02000506030000020004" pitchFamily="2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60" y="1371600"/>
            <a:ext cx="10419298" cy="3850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54746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952" cy="6858000"/>
          </a:xfr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/>
              <a:buChar char="•"/>
            </a:pPr>
            <a:r>
              <a:rPr lang="es-MX" sz="2000" dirty="0" smtClean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ea typeface="Blogger Sans" panose="02000506030000020004" pitchFamily="2" charset="0"/>
                <a:cs typeface="Arial" panose="020B0604020202020204" pitchFamily="34" charset="0"/>
              </a:rPr>
              <a:t>Remodelación de la segunda etapa de la oficina de la Coordinación de Vinculación y Servicio Social.</a:t>
            </a:r>
            <a:r>
              <a:rPr lang="es-MX" sz="2000" dirty="0" smtClean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es-MX" sz="2000" dirty="0" smtClean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</a:br>
            <a:endParaRPr lang="es-MX" sz="2000" dirty="0">
              <a:solidFill>
                <a:schemeClr val="bg2">
                  <a:lumMod val="10000"/>
                </a:scheme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583584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420</TotalTime>
  <Words>1096</Words>
  <Application>Microsoft Office PowerPoint</Application>
  <PresentationFormat>Panorámica</PresentationFormat>
  <Paragraphs>126</Paragraphs>
  <Slides>23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23</vt:i4>
      </vt:variant>
    </vt:vector>
  </HeadingPairs>
  <TitlesOfParts>
    <vt:vector size="29" baseType="lpstr">
      <vt:lpstr>Arial</vt:lpstr>
      <vt:lpstr>Blogger Sans</vt:lpstr>
      <vt:lpstr>Calibri</vt:lpstr>
      <vt:lpstr>Calibri Light</vt:lpstr>
      <vt:lpstr>Times New Roman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Síntesis Plan de Trabajo 2015</vt:lpstr>
      <vt:lpstr>Presentación de PowerPoint</vt:lpstr>
      <vt:lpstr>Presentación de PowerPoint</vt:lpstr>
      <vt:lpstr>Proyectos en avance 2015 y estatus de dichos proyectos</vt:lpstr>
      <vt:lpstr>Remodelación de la segunda etapa de la oficina de la Coordinación de Vinculación y Servicio Social. </vt:lpstr>
      <vt:lpstr>Presentación de PowerPoint</vt:lpstr>
      <vt:lpstr>Resultados cuantitativos alcanzados en 2015 </vt:lpstr>
      <vt:lpstr>Resultados cuantitativos alcanzados en 2015 </vt:lpstr>
      <vt:lpstr>Resultados cualitativos alcanzados </vt:lpstr>
      <vt:lpstr>Presentación de PowerPoint</vt:lpstr>
      <vt:lpstr>Presentación de PowerPoint</vt:lpstr>
      <vt:lpstr>Presentación de PowerPoint</vt:lpstr>
      <vt:lpstr>Principales obstáculos y problemas para el desempeño de la  dependencia en 2015 </vt:lpstr>
      <vt:lpstr>Presentación de PowerPoint</vt:lpstr>
      <vt:lpstr>Resultados importantes que puedan ser presentados en el informe  del Rector General </vt:lpstr>
      <vt:lpstr>Propósito general del plan de trabajo 2016: el objetivo amplio al que contribuye  el plan de trabajo 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Diseño</dc:creator>
  <cp:lastModifiedBy>CVSS</cp:lastModifiedBy>
  <cp:revision>72</cp:revision>
  <cp:lastPrinted>2016-02-03T22:59:12Z</cp:lastPrinted>
  <dcterms:created xsi:type="dcterms:W3CDTF">2016-02-02T18:24:31Z</dcterms:created>
  <dcterms:modified xsi:type="dcterms:W3CDTF">2016-02-04T22:09:42Z</dcterms:modified>
</cp:coreProperties>
</file>