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05"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04"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306" r:id="rId57"/>
    <p:sldId id="307" r:id="rId58"/>
    <p:sldId id="300" r:id="rId59"/>
    <p:sldId id="302" r:id="rId60"/>
    <p:sldId id="301" r:id="rId61"/>
    <p:sldId id="303" r:id="rId62"/>
    <p:sldId id="296" r:id="rId63"/>
    <p:sldId id="298" r:id="rId64"/>
    <p:sldId id="299" r:id="rId65"/>
    <p:sldId id="257" r:id="rId66"/>
    <p:sldId id="259" r:id="rId67"/>
    <p:sldId id="260" r:id="rId68"/>
    <p:sldId id="261" r:id="rId69"/>
    <p:sldId id="258" r:id="rId7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751"/>
    <a:srgbClr val="C74A3D"/>
    <a:srgbClr val="C44E2E"/>
    <a:srgbClr val="6B3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3" d="100"/>
          <a:sy n="83" d="100"/>
        </p:scale>
        <p:origin x="96" y="13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FC240-6687-4549-A4FD-EF98D12AF122}" type="datetimeFigureOut">
              <a:rPr lang="es-MX" smtClean="0"/>
              <a:t>13/06/2018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6D166-F5D4-43EB-9290-09C9489FB646}" type="slidenum">
              <a:rPr lang="es-MX" smtClean="0"/>
              <a:t>‹Nº›</a:t>
            </a:fld>
            <a:endParaRPr lang="es-MX"/>
          </a:p>
        </p:txBody>
      </p:sp>
    </p:spTree>
    <p:extLst>
      <p:ext uri="{BB962C8B-B14F-4D97-AF65-F5344CB8AC3E}">
        <p14:creationId xmlns:p14="http://schemas.microsoft.com/office/powerpoint/2010/main" val="209261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colores amarillos.  REVISAR CON</a:t>
            </a:r>
            <a:r>
              <a:rPr lang="es-MX" baseline="0" dirty="0"/>
              <a:t> LALO</a:t>
            </a:r>
            <a:endParaRPr lang="es-MX" dirty="0"/>
          </a:p>
        </p:txBody>
      </p:sp>
      <p:sp>
        <p:nvSpPr>
          <p:cNvPr id="4" name="Marcador de número de diapositiva 3"/>
          <p:cNvSpPr>
            <a:spLocks noGrp="1"/>
          </p:cNvSpPr>
          <p:nvPr>
            <p:ph type="sldNum" sz="quarter" idx="10"/>
          </p:nvPr>
        </p:nvSpPr>
        <p:spPr/>
        <p:txBody>
          <a:bodyPr/>
          <a:lstStyle/>
          <a:p>
            <a:fld id="{71E5B8CB-AB55-4EDF-8981-56BF3F6CCE08}" type="slidenum">
              <a:rPr lang="es-MX" smtClean="0"/>
              <a:t>3</a:t>
            </a:fld>
            <a:endParaRPr lang="es-MX"/>
          </a:p>
        </p:txBody>
      </p:sp>
    </p:spTree>
    <p:extLst>
      <p:ext uri="{BB962C8B-B14F-4D97-AF65-F5344CB8AC3E}">
        <p14:creationId xmlns:p14="http://schemas.microsoft.com/office/powerpoint/2010/main" val="200115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REVISAR CON LALO LOS COLORES AMARILLOS</a:t>
            </a:r>
          </a:p>
        </p:txBody>
      </p:sp>
      <p:sp>
        <p:nvSpPr>
          <p:cNvPr id="4" name="Marcador de número de diapositiva 3"/>
          <p:cNvSpPr>
            <a:spLocks noGrp="1"/>
          </p:cNvSpPr>
          <p:nvPr>
            <p:ph type="sldNum" sz="quarter" idx="10"/>
          </p:nvPr>
        </p:nvSpPr>
        <p:spPr/>
        <p:txBody>
          <a:bodyPr/>
          <a:lstStyle/>
          <a:p>
            <a:fld id="{71E5B8CB-AB55-4EDF-8981-56BF3F6CCE08}" type="slidenum">
              <a:rPr lang="es-MX" smtClean="0"/>
              <a:t>4</a:t>
            </a:fld>
            <a:endParaRPr lang="es-MX"/>
          </a:p>
        </p:txBody>
      </p:sp>
    </p:spTree>
    <p:extLst>
      <p:ext uri="{BB962C8B-B14F-4D97-AF65-F5344CB8AC3E}">
        <p14:creationId xmlns:p14="http://schemas.microsoft.com/office/powerpoint/2010/main" val="3425603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REVISAR CON LALO LOS COLORES AMARILLOS</a:t>
            </a:r>
          </a:p>
        </p:txBody>
      </p:sp>
      <p:sp>
        <p:nvSpPr>
          <p:cNvPr id="4" name="Marcador de número de diapositiva 3"/>
          <p:cNvSpPr>
            <a:spLocks noGrp="1"/>
          </p:cNvSpPr>
          <p:nvPr>
            <p:ph type="sldNum" sz="quarter" idx="10"/>
          </p:nvPr>
        </p:nvSpPr>
        <p:spPr/>
        <p:txBody>
          <a:bodyPr/>
          <a:lstStyle/>
          <a:p>
            <a:fld id="{71E5B8CB-AB55-4EDF-8981-56BF3F6CCE08}" type="slidenum">
              <a:rPr lang="es-MX" smtClean="0"/>
              <a:t>5</a:t>
            </a:fld>
            <a:endParaRPr lang="es-MX"/>
          </a:p>
        </p:txBody>
      </p:sp>
    </p:spTree>
    <p:extLst>
      <p:ext uri="{BB962C8B-B14F-4D97-AF65-F5344CB8AC3E}">
        <p14:creationId xmlns:p14="http://schemas.microsoft.com/office/powerpoint/2010/main" val="117786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Mejorar el diseño</a:t>
            </a:r>
          </a:p>
        </p:txBody>
      </p:sp>
      <p:sp>
        <p:nvSpPr>
          <p:cNvPr id="4" name="Marcador de número de diapositiva 3"/>
          <p:cNvSpPr>
            <a:spLocks noGrp="1"/>
          </p:cNvSpPr>
          <p:nvPr>
            <p:ph type="sldNum" sz="quarter" idx="10"/>
          </p:nvPr>
        </p:nvSpPr>
        <p:spPr/>
        <p:txBody>
          <a:bodyPr/>
          <a:lstStyle/>
          <a:p>
            <a:fld id="{9B9F8021-A3C2-4764-BD0A-546EF8BC92D5}" type="slidenum">
              <a:rPr lang="es-MX" smtClean="0"/>
              <a:t>7</a:t>
            </a:fld>
            <a:endParaRPr lang="es-MX"/>
          </a:p>
        </p:txBody>
      </p:sp>
    </p:spTree>
    <p:extLst>
      <p:ext uri="{BB962C8B-B14F-4D97-AF65-F5344CB8AC3E}">
        <p14:creationId xmlns:p14="http://schemas.microsoft.com/office/powerpoint/2010/main" val="2487132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Mejorar el diseño</a:t>
            </a:r>
          </a:p>
        </p:txBody>
      </p:sp>
      <p:sp>
        <p:nvSpPr>
          <p:cNvPr id="4" name="Marcador de número de diapositiva 3"/>
          <p:cNvSpPr>
            <a:spLocks noGrp="1"/>
          </p:cNvSpPr>
          <p:nvPr>
            <p:ph type="sldNum" sz="quarter" idx="10"/>
          </p:nvPr>
        </p:nvSpPr>
        <p:spPr/>
        <p:txBody>
          <a:bodyPr/>
          <a:lstStyle/>
          <a:p>
            <a:fld id="{9B9F8021-A3C2-4764-BD0A-546EF8BC92D5}" type="slidenum">
              <a:rPr lang="es-MX" smtClean="0"/>
              <a:t>11</a:t>
            </a:fld>
            <a:endParaRPr lang="es-MX"/>
          </a:p>
        </p:txBody>
      </p:sp>
    </p:spTree>
    <p:extLst>
      <p:ext uri="{BB962C8B-B14F-4D97-AF65-F5344CB8AC3E}">
        <p14:creationId xmlns:p14="http://schemas.microsoft.com/office/powerpoint/2010/main" val="352276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1C383280-5938-4B40-ACD5-57D4AFA5128D}" type="datetimeFigureOut">
              <a:rPr lang="es-MX" smtClean="0"/>
              <a:t>13/06/2018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272122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1C383280-5938-4B40-ACD5-57D4AFA5128D}" type="datetimeFigureOut">
              <a:rPr lang="es-MX" smtClean="0"/>
              <a:t>13/06/2018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136066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1C383280-5938-4B40-ACD5-57D4AFA5128D}" type="datetimeFigureOut">
              <a:rPr lang="es-MX" smtClean="0"/>
              <a:t>13/06/2018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257114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1C383280-5938-4B40-ACD5-57D4AFA5128D}" type="datetimeFigureOut">
              <a:rPr lang="es-MX" smtClean="0"/>
              <a:t>13/06/2018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428251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C383280-5938-4B40-ACD5-57D4AFA5128D}" type="datetimeFigureOut">
              <a:rPr lang="es-MX" smtClean="0"/>
              <a:t>13/06/2018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399950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1C383280-5938-4B40-ACD5-57D4AFA5128D}" type="datetimeFigureOut">
              <a:rPr lang="es-MX" smtClean="0"/>
              <a:t>13/06/2018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381284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1C383280-5938-4B40-ACD5-57D4AFA5128D}" type="datetimeFigureOut">
              <a:rPr lang="es-MX" smtClean="0"/>
              <a:t>13/06/2018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44154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1C383280-5938-4B40-ACD5-57D4AFA5128D}" type="datetimeFigureOut">
              <a:rPr lang="es-MX" smtClean="0"/>
              <a:t>13/06/2018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21559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C383280-5938-4B40-ACD5-57D4AFA5128D}" type="datetimeFigureOut">
              <a:rPr lang="es-MX" smtClean="0"/>
              <a:t>13/06/2018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2117520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C383280-5938-4B40-ACD5-57D4AFA5128D}" type="datetimeFigureOut">
              <a:rPr lang="es-MX" smtClean="0"/>
              <a:t>13/06/2018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413408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C383280-5938-4B40-ACD5-57D4AFA5128D}" type="datetimeFigureOut">
              <a:rPr lang="es-MX" smtClean="0"/>
              <a:t>13/06/2018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600BD24-5E09-4049-A2C0-399A778503B3}" type="slidenum">
              <a:rPr lang="es-MX" smtClean="0"/>
              <a:t>‹Nº›</a:t>
            </a:fld>
            <a:endParaRPr lang="es-MX"/>
          </a:p>
        </p:txBody>
      </p:sp>
    </p:spTree>
    <p:extLst>
      <p:ext uri="{BB962C8B-B14F-4D97-AF65-F5344CB8AC3E}">
        <p14:creationId xmlns:p14="http://schemas.microsoft.com/office/powerpoint/2010/main" val="383090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280-5938-4B40-ACD5-57D4AFA5128D}" type="datetimeFigureOut">
              <a:rPr lang="es-MX" smtClean="0"/>
              <a:t>13/06/2018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0BD24-5E09-4049-A2C0-399A778503B3}" type="slidenum">
              <a:rPr lang="es-MX" smtClean="0"/>
              <a:t>‹Nº›</a:t>
            </a:fld>
            <a:endParaRPr lang="es-MX"/>
          </a:p>
        </p:txBody>
      </p:sp>
    </p:spTree>
    <p:extLst>
      <p:ext uri="{BB962C8B-B14F-4D97-AF65-F5344CB8AC3E}">
        <p14:creationId xmlns:p14="http://schemas.microsoft.com/office/powerpoint/2010/main" val="1968410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18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10</a:t>
            </a:fld>
            <a:endParaRPr lang="en-GB" dirty="0"/>
          </a:p>
        </p:txBody>
      </p:sp>
      <p:sp>
        <p:nvSpPr>
          <p:cNvPr id="11" name="Título 6"/>
          <p:cNvSpPr>
            <a:spLocks noGrp="1"/>
          </p:cNvSpPr>
          <p:nvPr>
            <p:ph type="title"/>
          </p:nvPr>
        </p:nvSpPr>
        <p:spPr>
          <a:xfrm>
            <a:off x="746464" y="31988"/>
            <a:ext cx="11233247" cy="1311128"/>
          </a:xfrm>
          <a:noFill/>
        </p:spPr>
        <p:txBody>
          <a:bodyPr wrap="square" rtlCol="0">
            <a:spAutoFit/>
          </a:bodyPr>
          <a:lstStyle/>
          <a:p>
            <a:r>
              <a:rPr lang="es-MX" sz="2600" b="1" cap="small" dirty="0"/>
              <a:t>Avance en el Ejercicio de Recursos Federales para </a:t>
            </a:r>
            <a:br>
              <a:rPr lang="es-MX" sz="2600" b="1" cap="small" dirty="0"/>
            </a:br>
            <a:r>
              <a:rPr lang="es-MX" sz="2600" b="1" cap="small" dirty="0"/>
              <a:t>Infraestructura Física de la Red Universitaria </a:t>
            </a:r>
            <a:r>
              <a:rPr lang="es-MX" sz="1867" b="1" cap="small" dirty="0"/>
              <a:t/>
            </a:r>
            <a:br>
              <a:rPr lang="es-MX" sz="1867" b="1" cap="small" dirty="0"/>
            </a:br>
            <a:r>
              <a:rPr lang="es-MX" sz="1600" b="1" cap="small" dirty="0">
                <a:solidFill>
                  <a:srgbClr val="0070C0"/>
                </a:solidFill>
              </a:rPr>
              <a:t>Financiamiento: </a:t>
            </a:r>
            <a:r>
              <a:rPr lang="es-MX" sz="2000" b="1" cap="small" dirty="0">
                <a:solidFill>
                  <a:srgbClr val="0070C0"/>
                </a:solidFill>
                <a:latin typeface="+mn-lt"/>
              </a:rPr>
              <a:t>Recursos del ejercicio 2016</a:t>
            </a:r>
            <a:r>
              <a:rPr lang="es-MX" sz="2000" b="1" cap="small" dirty="0">
                <a:latin typeface="+mn-lt"/>
              </a:rPr>
              <a:t> </a:t>
            </a:r>
            <a:r>
              <a:rPr lang="es-MX" sz="1867" b="1" cap="small" dirty="0"/>
              <a:t/>
            </a:r>
            <a:br>
              <a:rPr lang="es-MX" sz="1867" b="1" cap="small" dirty="0"/>
            </a:br>
            <a:r>
              <a:rPr lang="es-MX" sz="1600" b="1" cap="small" dirty="0">
                <a:solidFill>
                  <a:srgbClr val="0070C0"/>
                </a:solidFill>
              </a:rPr>
              <a:t>(Saldos al 31 de diciembre 2016 autorizados para continuar se ejercicio conforme a la Norma 2.7 del PIE 2016)</a:t>
            </a:r>
            <a:endParaRPr lang="es-MX" sz="1467" b="1" cap="small" dirty="0"/>
          </a:p>
        </p:txBody>
      </p:sp>
      <p:sp>
        <p:nvSpPr>
          <p:cNvPr id="8" name="CuadroTexto 7"/>
          <p:cNvSpPr txBox="1"/>
          <p:nvPr/>
        </p:nvSpPr>
        <p:spPr>
          <a:xfrm>
            <a:off x="1028342" y="5663685"/>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r>
              <a:rPr lang="es-ES_tradnl" sz="1333" dirty="0">
                <a:solidFill>
                  <a:schemeClr val="accent1">
                    <a:lumMod val="75000"/>
                  </a:schemeClr>
                </a:solidFill>
              </a:rPr>
              <a:t>.</a:t>
            </a:r>
            <a:endParaRPr lang="es-MX" sz="1333" dirty="0">
              <a:solidFill>
                <a:schemeClr val="accent1">
                  <a:lumMod val="75000"/>
                </a:schemeClr>
              </a:solidFill>
            </a:endParaRPr>
          </a:p>
        </p:txBody>
      </p:sp>
      <p:graphicFrame>
        <p:nvGraphicFramePr>
          <p:cNvPr id="9" name="Marcador de contenido 2"/>
          <p:cNvGraphicFramePr>
            <a:graphicFrameLocks noGrp="1"/>
          </p:cNvGraphicFramePr>
          <p:nvPr>
            <p:ph idx="1"/>
            <p:extLst/>
          </p:nvPr>
        </p:nvGraphicFramePr>
        <p:xfrm>
          <a:off x="553514" y="1556606"/>
          <a:ext cx="11048459" cy="4009322"/>
        </p:xfrm>
        <a:graphic>
          <a:graphicData uri="http://schemas.openxmlformats.org/drawingml/2006/table">
            <a:tbl>
              <a:tblPr/>
              <a:tblGrid>
                <a:gridCol w="1269843">
                  <a:extLst>
                    <a:ext uri="{9D8B030D-6E8A-4147-A177-3AD203B41FA5}">
                      <a16:colId xmlns="" xmlns:a16="http://schemas.microsoft.com/office/drawing/2014/main" val="20000"/>
                    </a:ext>
                  </a:extLst>
                </a:gridCol>
                <a:gridCol w="1269843">
                  <a:extLst>
                    <a:ext uri="{9D8B030D-6E8A-4147-A177-3AD203B41FA5}">
                      <a16:colId xmlns="" xmlns:a16="http://schemas.microsoft.com/office/drawing/2014/main" val="20005"/>
                    </a:ext>
                  </a:extLst>
                </a:gridCol>
                <a:gridCol w="1398207">
                  <a:extLst>
                    <a:ext uri="{9D8B030D-6E8A-4147-A177-3AD203B41FA5}">
                      <a16:colId xmlns="" xmlns:a16="http://schemas.microsoft.com/office/drawing/2014/main" val="20001"/>
                    </a:ext>
                  </a:extLst>
                </a:gridCol>
                <a:gridCol w="2031200">
                  <a:extLst>
                    <a:ext uri="{9D8B030D-6E8A-4147-A177-3AD203B41FA5}">
                      <a16:colId xmlns="" xmlns:a16="http://schemas.microsoft.com/office/drawing/2014/main" val="20002"/>
                    </a:ext>
                  </a:extLst>
                </a:gridCol>
                <a:gridCol w="1637428">
                  <a:extLst>
                    <a:ext uri="{9D8B030D-6E8A-4147-A177-3AD203B41FA5}">
                      <a16:colId xmlns="" xmlns:a16="http://schemas.microsoft.com/office/drawing/2014/main" val="20003"/>
                    </a:ext>
                  </a:extLst>
                </a:gridCol>
                <a:gridCol w="1720969">
                  <a:extLst>
                    <a:ext uri="{9D8B030D-6E8A-4147-A177-3AD203B41FA5}">
                      <a16:colId xmlns="" xmlns:a16="http://schemas.microsoft.com/office/drawing/2014/main" val="20004"/>
                    </a:ext>
                  </a:extLst>
                </a:gridCol>
                <a:gridCol w="1720969">
                  <a:extLst>
                    <a:ext uri="{9D8B030D-6E8A-4147-A177-3AD203B41FA5}">
                      <a16:colId xmlns="" xmlns:a16="http://schemas.microsoft.com/office/drawing/2014/main" val="20006"/>
                    </a:ext>
                  </a:extLst>
                </a:gridCol>
              </a:tblGrid>
              <a:tr h="639383">
                <a:tc>
                  <a:txBody>
                    <a:bodyPr/>
                    <a:lstStyle/>
                    <a:p>
                      <a:pPr algn="ctr" fontAlgn="ctr"/>
                      <a:r>
                        <a:rPr lang="es-MX" sz="1600" b="1" i="0" u="none" strike="noStrike" dirty="0">
                          <a:solidFill>
                            <a:schemeClr val="bg1"/>
                          </a:solidFill>
                          <a:effectLst/>
                          <a:latin typeface="Calibri" panose="020F0502020204030204" pitchFamily="34" charset="0"/>
                        </a:rPr>
                        <a:t>Dependencia</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chemeClr val="accent1"/>
                    </a:solidFill>
                  </a:tcPr>
                </a:tc>
                <a:tc>
                  <a:txBody>
                    <a:bodyPr/>
                    <a:lstStyle/>
                    <a:p>
                      <a:pPr algn="ctr" fontAlgn="ctr"/>
                      <a:endParaRPr lang="es-MX" sz="16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600" b="1" i="0" u="none" strike="noStrike" dirty="0">
                          <a:solidFill>
                            <a:srgbClr val="000000"/>
                          </a:solidFill>
                          <a:effectLst/>
                          <a:latin typeface="Calibri" panose="020F0502020204030204" pitchFamily="34" charset="0"/>
                        </a:rPr>
                        <a:t>Asignado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600" b="1" i="0" u="none" strike="noStrike" dirty="0">
                          <a:solidFill>
                            <a:srgbClr val="000000"/>
                          </a:solidFill>
                          <a:effectLst/>
                          <a:latin typeface="Calibri" panose="020F0502020204030204" pitchFamily="34" charset="0"/>
                        </a:rPr>
                        <a:t>Devengado, ejercido o pagado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92D050"/>
                    </a:solidFill>
                  </a:tcPr>
                </a:tc>
                <a:tc>
                  <a:txBody>
                    <a:bodyPr/>
                    <a:lstStyle/>
                    <a:p>
                      <a:pPr algn="ctr" fontAlgn="ctr"/>
                      <a:r>
                        <a:rPr lang="es-MX" sz="1600" b="1" i="0" u="none" strike="noStrike" dirty="0">
                          <a:solidFill>
                            <a:srgbClr val="000000"/>
                          </a:solidFill>
                          <a:effectLst/>
                          <a:latin typeface="Calibri" panose="020F0502020204030204" pitchFamily="34" charset="0"/>
                        </a:rPr>
                        <a:t>Comprometido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600" b="1" i="0" u="none" strike="noStrike" dirty="0">
                          <a:solidFill>
                            <a:srgbClr val="000000"/>
                          </a:solidFill>
                          <a:effectLst/>
                          <a:latin typeface="Calibri" panose="020F0502020204030204" pitchFamily="34" charset="0"/>
                        </a:rPr>
                        <a:t>Disponible</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C000"/>
                    </a:solidFill>
                  </a:tcPr>
                </a:tc>
                <a:tc>
                  <a:txBody>
                    <a:bodyPr/>
                    <a:lstStyle/>
                    <a:p>
                      <a:pPr algn="ctr" fontAlgn="ctr"/>
                      <a:r>
                        <a:rPr lang="es-ES_tradnl" sz="1600" b="1" i="0" u="none" strike="noStrike" dirty="0">
                          <a:solidFill>
                            <a:srgbClr val="000000"/>
                          </a:solidFill>
                          <a:effectLst/>
                          <a:latin typeface="Calibri" panose="020F0502020204030204" pitchFamily="34" charset="0"/>
                        </a:rPr>
                        <a:t>Sin P3e</a:t>
                      </a:r>
                      <a:endParaRPr lang="es-MX" sz="16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0000"/>
                    </a:solidFill>
                  </a:tcPr>
                </a:tc>
                <a:extLst>
                  <a:ext uri="{0D108BD9-81ED-4DB2-BD59-A6C34878D82A}">
                    <a16:rowId xmlns="" xmlns:a16="http://schemas.microsoft.com/office/drawing/2014/main" val="10000"/>
                  </a:ext>
                </a:extLst>
              </a:tr>
              <a:tr h="409308">
                <a:tc>
                  <a:txBody>
                    <a:bodyPr/>
                    <a:lstStyle/>
                    <a:p>
                      <a:pPr algn="l" fontAlgn="b"/>
                      <a:r>
                        <a:rPr lang="es-MX" sz="1600" b="0" i="0" u="none" strike="noStrike" dirty="0" err="1">
                          <a:solidFill>
                            <a:srgbClr val="000000"/>
                          </a:solidFill>
                          <a:effectLst/>
                          <a:latin typeface="Calibri" panose="020F0502020204030204" pitchFamily="34" charset="0"/>
                        </a:rPr>
                        <a:t>CUALTOS</a:t>
                      </a:r>
                      <a:endParaRPr lang="es-MX" sz="16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rowSpan="6">
                  <a:txBody>
                    <a:bodyPr/>
                    <a:lstStyle/>
                    <a:p>
                      <a:pPr algn="ctr" fontAlgn="b"/>
                      <a:r>
                        <a:rPr lang="es-MX" sz="1400" b="0" i="0" u="none" strike="noStrike" dirty="0">
                          <a:solidFill>
                            <a:srgbClr val="000000"/>
                          </a:solidFill>
                          <a:effectLst/>
                          <a:latin typeface="Calibri" panose="020F0502020204030204" pitchFamily="34" charset="0"/>
                        </a:rPr>
                        <a:t>1.3.18.1</a:t>
                      </a:r>
                      <a:r>
                        <a:rPr lang="es-MX" sz="1400" b="0" i="0" u="none" strike="noStrike" baseline="0" dirty="0">
                          <a:solidFill>
                            <a:srgbClr val="000000"/>
                          </a:solidFill>
                          <a:effectLst/>
                          <a:latin typeface="Calibri" panose="020F0502020204030204" pitchFamily="34" charset="0"/>
                        </a:rPr>
                        <a:t> </a:t>
                      </a:r>
                      <a:r>
                        <a:rPr lang="es-MX" sz="1400" b="0" i="0" u="none" strike="noStrike" dirty="0">
                          <a:solidFill>
                            <a:srgbClr val="000000"/>
                          </a:solidFill>
                          <a:effectLst/>
                          <a:latin typeface="Calibri" panose="020F0502020204030204" pitchFamily="34" charset="0"/>
                        </a:rPr>
                        <a:t>PROGRAMA DE EQUIPAMIENTO DE CENTROS UNIVERS DERIVADO  INCREMENTO DE LA MATRICULA EJER ANT</a:t>
                      </a:r>
                    </a:p>
                  </a:txBody>
                  <a:tcPr marL="0" marR="0" marT="0" marB="0" anchor="ctr">
                    <a:lnL>
                      <a:noFill/>
                    </a:lnL>
                    <a:lnR>
                      <a:noFill/>
                    </a:lnR>
                    <a:lnT w="6350" cap="flat" cmpd="sng" algn="ctr">
                      <a:solidFill>
                        <a:srgbClr val="9BC2E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600" b="0" i="0" u="none" strike="noStrike">
                          <a:solidFill>
                            <a:srgbClr val="000000"/>
                          </a:solidFill>
                          <a:effectLst/>
                          <a:latin typeface="Calibri" panose="020F0502020204030204" pitchFamily="34" charset="0"/>
                        </a:rPr>
                        <a:t>17,733.18</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17,724.80</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8.38</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1"/>
                  </a:ext>
                </a:extLst>
              </a:tr>
              <a:tr h="409308">
                <a:tc>
                  <a:txBody>
                    <a:bodyPr/>
                    <a:lstStyle/>
                    <a:p>
                      <a:pPr algn="l" fontAlgn="b"/>
                      <a:r>
                        <a:rPr lang="es-MX" sz="1600" b="0" i="0" u="none" strike="noStrike" dirty="0" err="1">
                          <a:solidFill>
                            <a:srgbClr val="000000"/>
                          </a:solidFill>
                          <a:effectLst/>
                          <a:latin typeface="Calibri" panose="020F0502020204030204" pitchFamily="34" charset="0"/>
                        </a:rPr>
                        <a:t>CUCEA</a:t>
                      </a:r>
                      <a:endParaRPr lang="es-MX"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DDEBF7"/>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DEBF7"/>
                    </a:solidFill>
                  </a:tcPr>
                </a:tc>
                <a:tc>
                  <a:txBody>
                    <a:bodyPr/>
                    <a:lstStyle/>
                    <a:p>
                      <a:pPr algn="r" fontAlgn="b"/>
                      <a:r>
                        <a:rPr lang="es-MX" sz="1600" b="0" i="0" u="none" strike="noStrike">
                          <a:solidFill>
                            <a:srgbClr val="000000"/>
                          </a:solidFill>
                          <a:effectLst/>
                          <a:latin typeface="Calibri" panose="020F0502020204030204" pitchFamily="34" charset="0"/>
                        </a:rPr>
                        <a:t>2,596.86</a:t>
                      </a:r>
                    </a:p>
                  </a:txBody>
                  <a:tcPr marL="0" marR="0" marT="0" marB="0" anchor="ctr">
                    <a:lnL>
                      <a:noFill/>
                    </a:lnL>
                    <a:lnR>
                      <a:noFill/>
                    </a:lnR>
                    <a:lnT>
                      <a:noFill/>
                    </a:lnT>
                    <a:lnB>
                      <a:noFill/>
                    </a:lnB>
                    <a:solidFill>
                      <a:srgbClr val="DDEBF7"/>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rgbClr val="DDEBF7"/>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rgbClr val="DDEBF7"/>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rgbClr val="DDEBF7"/>
                    </a:solidFill>
                  </a:tcPr>
                </a:tc>
                <a:tc>
                  <a:txBody>
                    <a:bodyPr/>
                    <a:lstStyle/>
                    <a:p>
                      <a:pPr algn="r" fontAlgn="b"/>
                      <a:r>
                        <a:rPr lang="es-MX" sz="1600" b="1" i="0" u="none" strike="noStrike" dirty="0">
                          <a:solidFill>
                            <a:schemeClr val="accent1">
                              <a:lumMod val="75000"/>
                            </a:schemeClr>
                          </a:solidFill>
                          <a:effectLst/>
                          <a:latin typeface="Calibri" panose="020F0502020204030204" pitchFamily="34" charset="0"/>
                        </a:rPr>
                        <a:t>2,596.86</a:t>
                      </a:r>
                    </a:p>
                  </a:txBody>
                  <a:tcPr marL="0" marR="0" marT="0" marB="0" anchor="ctr">
                    <a:lnL>
                      <a:noFill/>
                    </a:lnL>
                    <a:lnR>
                      <a:noFill/>
                    </a:lnR>
                    <a:lnT>
                      <a:noFill/>
                    </a:lnT>
                    <a:lnB>
                      <a:noFill/>
                    </a:lnB>
                    <a:solidFill>
                      <a:srgbClr val="DDEBF7"/>
                    </a:solidFill>
                  </a:tcPr>
                </a:tc>
                <a:extLst>
                  <a:ext uri="{0D108BD9-81ED-4DB2-BD59-A6C34878D82A}">
                    <a16:rowId xmlns="" xmlns:a16="http://schemas.microsoft.com/office/drawing/2014/main" val="10002"/>
                  </a:ext>
                </a:extLst>
              </a:tr>
              <a:tr h="350936">
                <a:tc>
                  <a:txBody>
                    <a:bodyPr/>
                    <a:lstStyle/>
                    <a:p>
                      <a:pPr algn="l" fontAlgn="b"/>
                      <a:r>
                        <a:rPr lang="es-MX" sz="1600" b="0" i="0" u="none" strike="noStrike">
                          <a:solidFill>
                            <a:srgbClr val="000000"/>
                          </a:solidFill>
                          <a:effectLst/>
                          <a:latin typeface="Calibri" panose="020F0502020204030204" pitchFamily="34" charset="0"/>
                        </a:rPr>
                        <a:t>CUCEI</a:t>
                      </a:r>
                    </a:p>
                  </a:txBody>
                  <a:tcPr marL="0" marR="0" marT="0" marB="0" anchor="ctr">
                    <a:lnL>
                      <a:noFill/>
                    </a:lnL>
                    <a:lnR>
                      <a:noFill/>
                    </a:lnR>
                    <a:lnT>
                      <a:noFill/>
                    </a:lnT>
                    <a:lnB>
                      <a:noFill/>
                    </a:lnB>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674.23</a:t>
                      </a:r>
                    </a:p>
                  </a:txBody>
                  <a:tcPr marL="0" marR="0" marT="0" marB="0" anchor="ctr">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tcPr>
                </a:tc>
                <a:tc>
                  <a:txBody>
                    <a:bodyPr/>
                    <a:lstStyle/>
                    <a:p>
                      <a:pPr algn="r" fontAlgn="b"/>
                      <a:r>
                        <a:rPr lang="es-MX" sz="1600" b="1" i="0" u="none" strike="noStrike" dirty="0">
                          <a:solidFill>
                            <a:schemeClr val="accent1">
                              <a:lumMod val="75000"/>
                            </a:schemeClr>
                          </a:solidFill>
                          <a:effectLst/>
                          <a:latin typeface="Calibri" panose="020F0502020204030204" pitchFamily="34" charset="0"/>
                        </a:rPr>
                        <a:t>674.23</a:t>
                      </a:r>
                    </a:p>
                  </a:txBody>
                  <a:tcPr marL="0" marR="0" marT="0" marB="0" anchor="ctr">
                    <a:lnL>
                      <a:noFill/>
                    </a:lnL>
                    <a:lnR>
                      <a:noFill/>
                    </a:lnR>
                    <a:lnT>
                      <a:noFill/>
                    </a:lnT>
                    <a:lnB>
                      <a:noFill/>
                    </a:lnB>
                  </a:tcPr>
                </a:tc>
                <a:extLst>
                  <a:ext uri="{0D108BD9-81ED-4DB2-BD59-A6C34878D82A}">
                    <a16:rowId xmlns="" xmlns:a16="http://schemas.microsoft.com/office/drawing/2014/main" val="10003"/>
                  </a:ext>
                </a:extLst>
              </a:tr>
              <a:tr h="409308">
                <a:tc>
                  <a:txBody>
                    <a:bodyPr/>
                    <a:lstStyle/>
                    <a:p>
                      <a:pPr algn="l" fontAlgn="b"/>
                      <a:r>
                        <a:rPr lang="es-MX" sz="1600" b="0" i="0" u="none" strike="noStrike">
                          <a:solidFill>
                            <a:srgbClr val="000000"/>
                          </a:solidFill>
                          <a:effectLst/>
                          <a:latin typeface="Calibri" panose="020F0502020204030204" pitchFamily="34" charset="0"/>
                        </a:rPr>
                        <a:t>CUCSH</a:t>
                      </a:r>
                    </a:p>
                  </a:txBody>
                  <a:tcPr marL="0" marR="0" marT="0" marB="0" anchor="ctr">
                    <a:lnL>
                      <a:noFill/>
                    </a:lnL>
                    <a:lnR>
                      <a:noFill/>
                    </a:lnR>
                    <a:lnT>
                      <a:noFill/>
                    </a:lnT>
                    <a:lnB>
                      <a:noFill/>
                    </a:lnB>
                    <a:solidFill>
                      <a:schemeClr val="accent5">
                        <a:lumMod val="20000"/>
                        <a:lumOff val="80000"/>
                      </a:schemeClr>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362.99</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1" i="0" u="none" strike="noStrike" dirty="0">
                          <a:solidFill>
                            <a:schemeClr val="accent1">
                              <a:lumMod val="75000"/>
                            </a:schemeClr>
                          </a:solidFill>
                          <a:effectLst/>
                          <a:latin typeface="Calibri" panose="020F0502020204030204" pitchFamily="34" charset="0"/>
                        </a:rPr>
                        <a:t>362.99</a:t>
                      </a:r>
                    </a:p>
                  </a:txBody>
                  <a:tcPr marL="0" marR="0" marT="0" marB="0" anchor="ctr">
                    <a:lnL>
                      <a:noFill/>
                    </a:lnL>
                    <a:lnR>
                      <a:noFill/>
                    </a:lnR>
                    <a:lnT>
                      <a:noFill/>
                    </a:lnT>
                    <a:lnB>
                      <a:noFill/>
                    </a:lnB>
                    <a:solidFill>
                      <a:schemeClr val="accent5">
                        <a:lumMod val="20000"/>
                        <a:lumOff val="80000"/>
                      </a:schemeClr>
                    </a:solidFill>
                  </a:tcPr>
                </a:tc>
                <a:extLst>
                  <a:ext uri="{0D108BD9-81ED-4DB2-BD59-A6C34878D82A}">
                    <a16:rowId xmlns="" xmlns:a16="http://schemas.microsoft.com/office/drawing/2014/main" val="10005"/>
                  </a:ext>
                </a:extLst>
              </a:tr>
              <a:tr h="409308">
                <a:tc>
                  <a:txBody>
                    <a:bodyPr/>
                    <a:lstStyle/>
                    <a:p>
                      <a:pPr algn="l" fontAlgn="b"/>
                      <a:r>
                        <a:rPr lang="es-MX" sz="1600" b="0" i="0" u="none" strike="noStrike">
                          <a:solidFill>
                            <a:srgbClr val="000000"/>
                          </a:solidFill>
                          <a:effectLst/>
                          <a:latin typeface="Calibri" panose="020F0502020204030204" pitchFamily="34" charset="0"/>
                        </a:rPr>
                        <a:t>CUCSUR</a:t>
                      </a:r>
                    </a:p>
                  </a:txBody>
                  <a:tcPr marL="0" marR="0" marT="0" marB="0" anchor="ctr">
                    <a:lnL>
                      <a:noFill/>
                    </a:lnL>
                    <a:lnR>
                      <a:noFill/>
                    </a:lnR>
                    <a:lnT>
                      <a:noFill/>
                    </a:lnT>
                    <a:lnB>
                      <a:noFill/>
                    </a:lnB>
                    <a:solidFill>
                      <a:schemeClr val="bg1"/>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tc>
                  <a:txBody>
                    <a:bodyPr/>
                    <a:lstStyle/>
                    <a:p>
                      <a:pPr algn="r" fontAlgn="b"/>
                      <a:r>
                        <a:rPr lang="es-MX" sz="1600" b="0" i="0" u="none" strike="noStrike">
                          <a:solidFill>
                            <a:srgbClr val="000000"/>
                          </a:solidFill>
                          <a:effectLst/>
                          <a:latin typeface="Calibri" panose="020F0502020204030204" pitchFamily="34" charset="0"/>
                        </a:rPr>
                        <a:t>83,198.39</a:t>
                      </a:r>
                    </a:p>
                  </a:txBody>
                  <a:tcPr marL="0" marR="0" marT="0" marB="0" anchor="ctr">
                    <a:lnL>
                      <a:noFill/>
                    </a:lnL>
                    <a:lnR>
                      <a:noFill/>
                    </a:lnR>
                    <a:lnT>
                      <a:noFill/>
                    </a:lnT>
                    <a:lnB>
                      <a:noFill/>
                    </a:lnB>
                    <a:solidFill>
                      <a:schemeClr val="bg1"/>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bg1"/>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bg1"/>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bg1"/>
                    </a:solidFill>
                  </a:tcPr>
                </a:tc>
                <a:tc>
                  <a:txBody>
                    <a:bodyPr/>
                    <a:lstStyle/>
                    <a:p>
                      <a:pPr algn="r" fontAlgn="b"/>
                      <a:r>
                        <a:rPr lang="es-MX" sz="1600" b="1" i="0" u="none" strike="noStrike" dirty="0">
                          <a:solidFill>
                            <a:schemeClr val="accent1">
                              <a:lumMod val="75000"/>
                            </a:schemeClr>
                          </a:solidFill>
                          <a:effectLst/>
                          <a:latin typeface="Calibri" panose="020F0502020204030204" pitchFamily="34" charset="0"/>
                        </a:rPr>
                        <a:t>83,198.39</a:t>
                      </a:r>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6"/>
                  </a:ext>
                </a:extLst>
              </a:tr>
              <a:tr h="302271">
                <a:tc>
                  <a:txBody>
                    <a:bodyPr/>
                    <a:lstStyle/>
                    <a:p>
                      <a:pPr algn="l" fontAlgn="b"/>
                      <a:r>
                        <a:rPr lang="es-MX" sz="1600" b="0" i="0" u="none" strike="noStrike" dirty="0" err="1">
                          <a:solidFill>
                            <a:srgbClr val="000000"/>
                          </a:solidFill>
                          <a:effectLst/>
                          <a:latin typeface="Calibri" panose="020F0502020204030204" pitchFamily="34" charset="0"/>
                        </a:rPr>
                        <a:t>CULAGOS</a:t>
                      </a:r>
                      <a:endParaRPr lang="es-MX"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2,051,418.47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2,050,868.40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550.07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fontAlgn="b"/>
                      <a:r>
                        <a:rPr lang="es-MX" sz="1600" b="0" i="0" u="none" strike="noStrike" dirty="0">
                          <a:solidFill>
                            <a:srgbClr val="000000"/>
                          </a:solidFill>
                          <a:effectLst/>
                          <a:latin typeface="Calibri" panose="020F0502020204030204" pitchFamily="34" charset="0"/>
                        </a:rPr>
                        <a:t>0.00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7"/>
                  </a:ext>
                </a:extLst>
              </a:tr>
              <a:tr h="576273">
                <a:tc>
                  <a:txBody>
                    <a:bodyPr/>
                    <a:lstStyle/>
                    <a:p>
                      <a:pPr algn="l" fontAlgn="b"/>
                      <a:r>
                        <a:rPr lang="es-MX" sz="1600" b="0" i="0" u="none" strike="noStrike" dirty="0">
                          <a:solidFill>
                            <a:srgbClr val="000000"/>
                          </a:solidFill>
                          <a:effectLst/>
                          <a:latin typeface="Calibri" panose="020F0502020204030204" pitchFamily="34" charset="0"/>
                        </a:rPr>
                        <a:t>CUCSH</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rowSpan="2">
                  <a:txBody>
                    <a:bodyPr/>
                    <a:lstStyle/>
                    <a:p>
                      <a:pPr algn="ctr" fontAlgn="b"/>
                      <a:r>
                        <a:rPr lang="es-MX" sz="1400" b="0" i="0" u="none" strike="noStrike" dirty="0">
                          <a:solidFill>
                            <a:srgbClr val="000000"/>
                          </a:solidFill>
                          <a:effectLst/>
                          <a:latin typeface="Calibri" panose="020F0502020204030204" pitchFamily="34" charset="0"/>
                        </a:rPr>
                        <a:t>1.3.8.23 INFRAESTRUCTURA FISICA DE LA RED EJERCICIOS ANTERIORES</a:t>
                      </a:r>
                    </a:p>
                  </a:txBody>
                  <a:tcPr marL="12700" marR="12700" marT="1270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764,329.54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s-MX" sz="1600" b="0" i="0" u="none" strike="noStrike" dirty="0">
                          <a:solidFill>
                            <a:srgbClr val="000000"/>
                          </a:solidFill>
                          <a:effectLst/>
                          <a:latin typeface="Calibri" panose="020F0502020204030204" pitchFamily="34" charset="0"/>
                        </a:rPr>
                        <a:t>764,329.54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 xmlns:a16="http://schemas.microsoft.com/office/drawing/2014/main" val="10009"/>
                  </a:ext>
                </a:extLst>
              </a:tr>
              <a:tr h="480051">
                <a:tc>
                  <a:txBody>
                    <a:bodyPr/>
                    <a:lstStyle/>
                    <a:p>
                      <a:pPr algn="l" fontAlgn="b"/>
                      <a:r>
                        <a:rPr lang="es-MX" sz="1600" b="0" i="0" u="none" strike="noStrike" dirty="0" err="1">
                          <a:solidFill>
                            <a:srgbClr val="000000"/>
                          </a:solidFill>
                          <a:effectLst/>
                          <a:latin typeface="Calibri" panose="020F0502020204030204" pitchFamily="34" charset="0"/>
                        </a:rPr>
                        <a:t>CUTONALA</a:t>
                      </a:r>
                      <a:endParaRPr lang="es-MX"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accent5">
                        <a:lumMod val="20000"/>
                        <a:lumOff val="80000"/>
                      </a:schemeClr>
                    </a:solidFill>
                  </a:tcPr>
                </a:tc>
                <a:tc vMerge="1">
                  <a:txBody>
                    <a:bodyPr/>
                    <a:lstStyle/>
                    <a:p>
                      <a:endParaRPr lang="es-MX"/>
                    </a:p>
                  </a:txBody>
                  <a:tcPr/>
                </a:tc>
                <a:tc>
                  <a:txBody>
                    <a:bodyPr/>
                    <a:lstStyle/>
                    <a:p>
                      <a:pPr algn="r" fontAlgn="b"/>
                      <a:r>
                        <a:rPr lang="es-MX" sz="1600" b="0" i="0" u="none" strike="noStrike">
                          <a:solidFill>
                            <a:srgbClr val="000000"/>
                          </a:solidFill>
                          <a:effectLst/>
                          <a:latin typeface="Calibri" panose="020F0502020204030204" pitchFamily="34" charset="0"/>
                        </a:rPr>
                        <a:t>11,694.31</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0" i="0" u="none" strike="noStrike">
                          <a:solidFill>
                            <a:srgbClr val="000000"/>
                          </a:solidFill>
                          <a:effectLst/>
                          <a:latin typeface="Calibri" panose="020F0502020204030204" pitchFamily="34" charset="0"/>
                        </a:rPr>
                        <a:t>11,694.31</a:t>
                      </a:r>
                    </a:p>
                  </a:txBody>
                  <a:tcPr marL="0" marR="0" marT="0" marB="0" anchor="ctr">
                    <a:lnL>
                      <a:noFill/>
                    </a:lnL>
                    <a:lnR>
                      <a:noFill/>
                    </a:lnR>
                    <a:lnT>
                      <a:noFill/>
                    </a:lnT>
                    <a:lnB>
                      <a:noFill/>
                    </a:lnB>
                    <a:solidFill>
                      <a:schemeClr val="accent5">
                        <a:lumMod val="20000"/>
                        <a:lumOff val="80000"/>
                      </a:schemeClr>
                    </a:solidFill>
                  </a:tcPr>
                </a:tc>
                <a:tc>
                  <a:txBody>
                    <a:bodyPr/>
                    <a:lstStyle/>
                    <a:p>
                      <a:pPr algn="r" fontAlgn="b"/>
                      <a:r>
                        <a:rPr lang="es-MX" sz="1600" b="0" i="0" u="none" strike="noStrike" dirty="0">
                          <a:solidFill>
                            <a:srgbClr val="000000"/>
                          </a:solidFill>
                          <a:effectLst/>
                          <a:latin typeface="Calibri" panose="020F0502020204030204" pitchFamily="34" charset="0"/>
                        </a:rPr>
                        <a:t>0.00</a:t>
                      </a:r>
                    </a:p>
                  </a:txBody>
                  <a:tcPr marL="0" marR="0" marT="0" marB="0" anchor="ctr">
                    <a:lnL>
                      <a:noFill/>
                    </a:lnL>
                    <a:lnR>
                      <a:noFill/>
                    </a:lnR>
                    <a:lnT>
                      <a:noFill/>
                    </a:lnT>
                    <a:lnB>
                      <a:noFill/>
                    </a:lnB>
                    <a:solidFill>
                      <a:schemeClr val="accent5">
                        <a:lumMod val="20000"/>
                        <a:lumOff val="80000"/>
                      </a:scheme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4056403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53120" y="1412776"/>
            <a:ext cx="11485760" cy="4416491"/>
          </a:xfrm>
        </p:spPr>
        <p:txBody>
          <a:bodyPr>
            <a:noAutofit/>
          </a:bodyPr>
          <a:lstStyle/>
          <a:p>
            <a:pPr marL="0" indent="0" algn="ctr">
              <a:buNone/>
            </a:pPr>
            <a:r>
              <a:rPr lang="es-MX" sz="5867" cap="small" dirty="0"/>
              <a:t>RECURSOS ESTATALES PARA INFRAESTRUCTURA FÍSICA O EQUIPAMIENTO PARA LA RED UNIVERSITARIA</a:t>
            </a:r>
          </a:p>
          <a:p>
            <a:pPr marL="0" indent="0" algn="ctr">
              <a:buNone/>
            </a:pPr>
            <a:r>
              <a:rPr lang="es-MX" sz="4000" cap="small" dirty="0"/>
              <a:t>(NO TRANSFERIDOS AL FIFRU)</a:t>
            </a:r>
          </a:p>
          <a:p>
            <a:pPr marL="0" indent="0" algn="ctr">
              <a:buNone/>
            </a:pPr>
            <a:endParaRPr lang="es-MX" sz="3200" cap="small" dirty="0"/>
          </a:p>
        </p:txBody>
      </p:sp>
      <p:sp>
        <p:nvSpPr>
          <p:cNvPr id="5" name="Marcador de número de diapositiva 4"/>
          <p:cNvSpPr>
            <a:spLocks noGrp="1"/>
          </p:cNvSpPr>
          <p:nvPr>
            <p:ph type="sldNum" sz="quarter" idx="12"/>
          </p:nvPr>
        </p:nvSpPr>
        <p:spPr/>
        <p:txBody>
          <a:bodyPr/>
          <a:lstStyle/>
          <a:p>
            <a:fld id="{3ED7BBC6-3A35-4E05-BE80-2C5A5C80D970}" type="slidenum">
              <a:rPr lang="en-GB" smtClean="0"/>
              <a:t>11</a:t>
            </a:fld>
            <a:endParaRPr lang="en-GB" dirty="0"/>
          </a:p>
        </p:txBody>
      </p:sp>
    </p:spTree>
    <p:extLst>
      <p:ext uri="{BB962C8B-B14F-4D97-AF65-F5344CB8AC3E}">
        <p14:creationId xmlns:p14="http://schemas.microsoft.com/office/powerpoint/2010/main" val="3131858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12</a:t>
            </a:fld>
            <a:endParaRPr lang="en-GB" dirty="0"/>
          </a:p>
        </p:txBody>
      </p:sp>
      <p:sp>
        <p:nvSpPr>
          <p:cNvPr id="11" name="Título 6"/>
          <p:cNvSpPr>
            <a:spLocks noGrp="1"/>
          </p:cNvSpPr>
          <p:nvPr>
            <p:ph type="title"/>
          </p:nvPr>
        </p:nvSpPr>
        <p:spPr>
          <a:xfrm>
            <a:off x="838621" y="65686"/>
            <a:ext cx="11233247" cy="1071127"/>
          </a:xfrm>
          <a:noFill/>
        </p:spPr>
        <p:txBody>
          <a:bodyPr wrap="square" rtlCol="0">
            <a:spAutoFit/>
          </a:bodyPr>
          <a:lstStyle/>
          <a:p>
            <a:r>
              <a:rPr lang="es-MX" sz="2600" b="1" cap="small" dirty="0"/>
              <a:t>Avance en el Ejercicio de los Recursos Estatales para </a:t>
            </a:r>
            <a:br>
              <a:rPr lang="es-MX" sz="2600" b="1" cap="small" dirty="0"/>
            </a:br>
            <a:r>
              <a:rPr lang="es-MX" sz="2600" b="1" cap="small" dirty="0"/>
              <a:t>Infraestructura Física de la Red Universitaria (No transferidos al FIFRU) </a:t>
            </a:r>
            <a:r>
              <a:rPr lang="es-MX" sz="2400" b="1" cap="small" dirty="0"/>
              <a:t/>
            </a:r>
            <a:br>
              <a:rPr lang="es-MX" sz="2400" b="1" cap="small" dirty="0"/>
            </a:br>
            <a:endParaRPr lang="es-MX" sz="1867" b="1" cap="small" dirty="0"/>
          </a:p>
        </p:txBody>
      </p:sp>
      <p:graphicFrame>
        <p:nvGraphicFramePr>
          <p:cNvPr id="7" name="Marcador de contenido 2"/>
          <p:cNvGraphicFramePr>
            <a:graphicFrameLocks noGrp="1"/>
          </p:cNvGraphicFramePr>
          <p:nvPr>
            <p:ph idx="1"/>
            <p:extLst/>
          </p:nvPr>
        </p:nvGraphicFramePr>
        <p:xfrm>
          <a:off x="1727515" y="1972181"/>
          <a:ext cx="9025004" cy="1232675"/>
        </p:xfrm>
        <a:graphic>
          <a:graphicData uri="http://schemas.openxmlformats.org/drawingml/2006/table">
            <a:tbl>
              <a:tblPr/>
              <a:tblGrid>
                <a:gridCol w="1691961">
                  <a:extLst>
                    <a:ext uri="{9D8B030D-6E8A-4147-A177-3AD203B41FA5}">
                      <a16:colId xmlns="" xmlns:a16="http://schemas.microsoft.com/office/drawing/2014/main" val="20000"/>
                    </a:ext>
                  </a:extLst>
                </a:gridCol>
                <a:gridCol w="2174520">
                  <a:extLst>
                    <a:ext uri="{9D8B030D-6E8A-4147-A177-3AD203B41FA5}">
                      <a16:colId xmlns="" xmlns:a16="http://schemas.microsoft.com/office/drawing/2014/main" val="20001"/>
                    </a:ext>
                  </a:extLst>
                </a:gridCol>
                <a:gridCol w="2619231">
                  <a:extLst>
                    <a:ext uri="{9D8B030D-6E8A-4147-A177-3AD203B41FA5}">
                      <a16:colId xmlns="" xmlns:a16="http://schemas.microsoft.com/office/drawing/2014/main" val="20002"/>
                    </a:ext>
                  </a:extLst>
                </a:gridCol>
                <a:gridCol w="2539292">
                  <a:extLst>
                    <a:ext uri="{9D8B030D-6E8A-4147-A177-3AD203B41FA5}">
                      <a16:colId xmlns="" xmlns:a16="http://schemas.microsoft.com/office/drawing/2014/main" val="20003"/>
                    </a:ext>
                  </a:extLst>
                </a:gridCol>
              </a:tblGrid>
              <a:tr h="305575">
                <a:tc>
                  <a:txBody>
                    <a:bodyPr/>
                    <a:lstStyle/>
                    <a:p>
                      <a:pPr algn="ctr" fontAlgn="ctr"/>
                      <a:r>
                        <a:rPr lang="es-MX" sz="1500" b="1" i="0" u="none" strike="noStrike" dirty="0">
                          <a:solidFill>
                            <a:schemeClr val="bg1"/>
                          </a:solidFill>
                          <a:effectLst/>
                          <a:latin typeface="Calibri" panose="020F0502020204030204" pitchFamily="34" charset="0"/>
                        </a:rPr>
                        <a:t>Dependencia</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chemeClr val="accent1"/>
                    </a:solidFill>
                  </a:tcPr>
                </a:tc>
                <a:tc>
                  <a:txBody>
                    <a:bodyPr/>
                    <a:lstStyle/>
                    <a:p>
                      <a:pPr algn="ctr" fontAlgn="ctr"/>
                      <a:r>
                        <a:rPr lang="es-ES_tradnl" sz="1500" b="1" i="0" u="none" strike="noStrike" dirty="0">
                          <a:solidFill>
                            <a:srgbClr val="000000"/>
                          </a:solidFill>
                          <a:effectLst/>
                          <a:latin typeface="Calibri" panose="020F0502020204030204" pitchFamily="34" charset="0"/>
                        </a:rPr>
                        <a:t>Fondo</a:t>
                      </a:r>
                      <a:endParaRPr lang="es-MX" sz="15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500" b="1" i="0" u="none" strike="noStrike" dirty="0">
                          <a:solidFill>
                            <a:srgbClr val="000000"/>
                          </a:solidFill>
                          <a:effectLst/>
                          <a:latin typeface="Calibri" panose="020F0502020204030204" pitchFamily="34" charset="0"/>
                        </a:rPr>
                        <a:t>Devengado, ejercido o pagado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92D050"/>
                    </a:solidFill>
                  </a:tcPr>
                </a:tc>
                <a:tc>
                  <a:txBody>
                    <a:bodyPr/>
                    <a:lstStyle/>
                    <a:p>
                      <a:pPr algn="ctr" fontAlgn="ctr"/>
                      <a:r>
                        <a:rPr lang="es-MX" sz="1500" b="1" i="0" u="none" strike="noStrike" dirty="0">
                          <a:solidFill>
                            <a:srgbClr val="000000"/>
                          </a:solidFill>
                          <a:effectLst/>
                          <a:latin typeface="Calibri" panose="020F0502020204030204" pitchFamily="34" charset="0"/>
                        </a:rPr>
                        <a:t>Comprometido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866140">
                <a:tc>
                  <a:txBody>
                    <a:bodyPr/>
                    <a:lstStyle/>
                    <a:p>
                      <a:pPr algn="l" fontAlgn="b"/>
                      <a:r>
                        <a:rPr lang="es-MX" sz="1500" b="0" i="0" u="none" strike="noStrike" dirty="0">
                          <a:solidFill>
                            <a:srgbClr val="000000"/>
                          </a:solidFill>
                          <a:effectLst/>
                          <a:latin typeface="Calibri" panose="020F0502020204030204" pitchFamily="34" charset="0"/>
                        </a:rPr>
                        <a:t>CUCOSTA</a:t>
                      </a:r>
                    </a:p>
                  </a:txBody>
                  <a:tcPr marL="12700" marR="12700" marT="1270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MX" sz="1500" b="0" i="0" u="none" strike="noStrike" dirty="0">
                          <a:solidFill>
                            <a:srgbClr val="000000"/>
                          </a:solidFill>
                          <a:effectLst/>
                          <a:latin typeface="Calibri" panose="020F0502020204030204" pitchFamily="34" charset="0"/>
                        </a:rPr>
                        <a:t>1.3.8.23 </a:t>
                      </a:r>
                    </a:p>
                    <a:p>
                      <a:pPr algn="ctr" fontAlgn="b"/>
                      <a:r>
                        <a:rPr lang="es-MX" sz="1500" b="0" i="0" u="none" strike="noStrike" dirty="0">
                          <a:solidFill>
                            <a:srgbClr val="000000"/>
                          </a:solidFill>
                          <a:effectLst/>
                          <a:latin typeface="Calibri" panose="020F0502020204030204" pitchFamily="34" charset="0"/>
                        </a:rPr>
                        <a:t>INFRAESTRUCTURA FISICA DE LA RED EJERCICIOS ANTERIORES (Tomatlán)</a:t>
                      </a:r>
                    </a:p>
                  </a:txBody>
                  <a:tcPr marL="12700" marR="12700" marT="1270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dirty="0">
                          <a:solidFill>
                            <a:srgbClr val="000000"/>
                          </a:solidFill>
                          <a:effectLst/>
                          <a:latin typeface="Calibri" panose="020F0502020204030204" pitchFamily="34" charset="0"/>
                        </a:rPr>
                        <a:t>2,624,773.20</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1" i="0" u="none" strike="noStrike" dirty="0">
                          <a:solidFill>
                            <a:schemeClr val="accent1">
                              <a:lumMod val="75000"/>
                            </a:schemeClr>
                          </a:solidFill>
                          <a:effectLst/>
                          <a:latin typeface="Calibri" panose="020F0502020204030204" pitchFamily="34" charset="0"/>
                        </a:rPr>
                        <a:t>4,416,668.84</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3"/>
                  </a:ext>
                </a:extLst>
              </a:tr>
            </a:tbl>
          </a:graphicData>
        </a:graphic>
      </p:graphicFrame>
      <p:sp>
        <p:nvSpPr>
          <p:cNvPr id="3" name="CuadroTexto 2"/>
          <p:cNvSpPr txBox="1"/>
          <p:nvPr/>
        </p:nvSpPr>
        <p:spPr>
          <a:xfrm>
            <a:off x="2611437" y="1529010"/>
            <a:ext cx="6096677" cy="420564"/>
          </a:xfrm>
          <a:prstGeom prst="rect">
            <a:avLst/>
          </a:prstGeom>
          <a:noFill/>
        </p:spPr>
        <p:txBody>
          <a:bodyPr wrap="square" rtlCol="0">
            <a:spAutoFit/>
          </a:bodyPr>
          <a:lstStyle/>
          <a:p>
            <a:r>
              <a:rPr lang="es-MX" sz="1867" b="1" cap="small" dirty="0">
                <a:solidFill>
                  <a:srgbClr val="0070C0"/>
                </a:solidFill>
              </a:rPr>
              <a:t>Financiamiento: Recursos del ejercicio 2015</a:t>
            </a:r>
            <a:r>
              <a:rPr lang="es-MX" sz="2133" b="1" cap="small" dirty="0"/>
              <a:t> </a:t>
            </a:r>
            <a:r>
              <a:rPr lang="es-MX" sz="1867" b="1" cap="small" dirty="0">
                <a:solidFill>
                  <a:srgbClr val="0070C0"/>
                </a:solidFill>
              </a:rPr>
              <a:t>(Comprometidos)</a:t>
            </a:r>
            <a:endParaRPr lang="es-MX" sz="1867" dirty="0"/>
          </a:p>
        </p:txBody>
      </p:sp>
      <p:sp>
        <p:nvSpPr>
          <p:cNvPr id="9" name="CuadroTexto 8"/>
          <p:cNvSpPr txBox="1"/>
          <p:nvPr/>
        </p:nvSpPr>
        <p:spPr>
          <a:xfrm>
            <a:off x="2277007" y="3809788"/>
            <a:ext cx="7152795" cy="420564"/>
          </a:xfrm>
          <a:prstGeom prst="rect">
            <a:avLst/>
          </a:prstGeom>
          <a:noFill/>
        </p:spPr>
        <p:txBody>
          <a:bodyPr wrap="square" rtlCol="0">
            <a:spAutoFit/>
          </a:bodyPr>
          <a:lstStyle/>
          <a:p>
            <a:pPr algn="ctr"/>
            <a:r>
              <a:rPr lang="es-MX" sz="1867" b="1" cap="small" dirty="0">
                <a:solidFill>
                  <a:srgbClr val="0070C0"/>
                </a:solidFill>
              </a:rPr>
              <a:t>Financiamiento: Recursos del ejercicio 2015</a:t>
            </a:r>
            <a:r>
              <a:rPr lang="es-MX" sz="2133" b="1" cap="small" dirty="0"/>
              <a:t> </a:t>
            </a:r>
            <a:r>
              <a:rPr lang="es-MX" sz="1867" b="1" cap="small" dirty="0">
                <a:solidFill>
                  <a:srgbClr val="0070C0"/>
                </a:solidFill>
              </a:rPr>
              <a:t>(Disponibles por programar)</a:t>
            </a:r>
            <a:endParaRPr lang="es-MX" sz="1867" dirty="0"/>
          </a:p>
        </p:txBody>
      </p:sp>
      <p:graphicFrame>
        <p:nvGraphicFramePr>
          <p:cNvPr id="10" name="Marcador de contenido 2"/>
          <p:cNvGraphicFramePr>
            <a:graphicFrameLocks/>
          </p:cNvGraphicFramePr>
          <p:nvPr>
            <p:extLst/>
          </p:nvPr>
        </p:nvGraphicFramePr>
        <p:xfrm>
          <a:off x="1364443" y="4230352"/>
          <a:ext cx="9615973" cy="1222687"/>
        </p:xfrm>
        <a:graphic>
          <a:graphicData uri="http://schemas.openxmlformats.org/drawingml/2006/table">
            <a:tbl>
              <a:tblPr/>
              <a:tblGrid>
                <a:gridCol w="1229687">
                  <a:extLst>
                    <a:ext uri="{9D8B030D-6E8A-4147-A177-3AD203B41FA5}">
                      <a16:colId xmlns="" xmlns:a16="http://schemas.microsoft.com/office/drawing/2014/main" val="20000"/>
                    </a:ext>
                  </a:extLst>
                </a:gridCol>
                <a:gridCol w="3105699">
                  <a:extLst>
                    <a:ext uri="{9D8B030D-6E8A-4147-A177-3AD203B41FA5}">
                      <a16:colId xmlns="" xmlns:a16="http://schemas.microsoft.com/office/drawing/2014/main" val="20005"/>
                    </a:ext>
                  </a:extLst>
                </a:gridCol>
                <a:gridCol w="1344149">
                  <a:extLst>
                    <a:ext uri="{9D8B030D-6E8A-4147-A177-3AD203B41FA5}">
                      <a16:colId xmlns="" xmlns:a16="http://schemas.microsoft.com/office/drawing/2014/main" val="20001"/>
                    </a:ext>
                  </a:extLst>
                </a:gridCol>
                <a:gridCol w="1536171">
                  <a:extLst>
                    <a:ext uri="{9D8B030D-6E8A-4147-A177-3AD203B41FA5}">
                      <a16:colId xmlns="" xmlns:a16="http://schemas.microsoft.com/office/drawing/2014/main" val="20002"/>
                    </a:ext>
                  </a:extLst>
                </a:gridCol>
                <a:gridCol w="1248139">
                  <a:extLst>
                    <a:ext uri="{9D8B030D-6E8A-4147-A177-3AD203B41FA5}">
                      <a16:colId xmlns="" xmlns:a16="http://schemas.microsoft.com/office/drawing/2014/main" val="20003"/>
                    </a:ext>
                  </a:extLst>
                </a:gridCol>
                <a:gridCol w="1152128">
                  <a:extLst>
                    <a:ext uri="{9D8B030D-6E8A-4147-A177-3AD203B41FA5}">
                      <a16:colId xmlns="" xmlns:a16="http://schemas.microsoft.com/office/drawing/2014/main" val="20004"/>
                    </a:ext>
                  </a:extLst>
                </a:gridCol>
              </a:tblGrid>
              <a:tr h="524187">
                <a:tc>
                  <a:txBody>
                    <a:bodyPr/>
                    <a:lstStyle/>
                    <a:p>
                      <a:pPr algn="ctr" fontAlgn="ctr"/>
                      <a:r>
                        <a:rPr lang="es-MX" sz="1500" b="1" i="0" u="none" strike="noStrike" dirty="0">
                          <a:solidFill>
                            <a:schemeClr val="bg1"/>
                          </a:solidFill>
                          <a:effectLst/>
                          <a:latin typeface="Calibri" panose="020F0502020204030204" pitchFamily="34" charset="0"/>
                        </a:rPr>
                        <a:t>Dependencia</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chemeClr val="accent1"/>
                    </a:solidFill>
                  </a:tcPr>
                </a:tc>
                <a:tc>
                  <a:txBody>
                    <a:bodyPr/>
                    <a:lstStyle/>
                    <a:p>
                      <a:pPr algn="ctr" fontAlgn="ctr"/>
                      <a:r>
                        <a:rPr lang="es-ES_tradnl" sz="1500" b="1" i="0" u="none" strike="noStrike" dirty="0">
                          <a:solidFill>
                            <a:srgbClr val="000000"/>
                          </a:solidFill>
                          <a:effectLst/>
                          <a:latin typeface="Calibri" panose="020F0502020204030204" pitchFamily="34" charset="0"/>
                        </a:rPr>
                        <a:t>Fondo</a:t>
                      </a:r>
                      <a:endParaRPr lang="es-MX" sz="15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500" b="1" i="0" u="none" strike="noStrike" dirty="0">
                          <a:solidFill>
                            <a:srgbClr val="000000"/>
                          </a:solidFill>
                          <a:effectLst/>
                          <a:latin typeface="Calibri" panose="020F0502020204030204" pitchFamily="34" charset="0"/>
                        </a:rPr>
                        <a:t>Asignado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500" b="1" i="0" u="none" strike="noStrike" dirty="0">
                          <a:solidFill>
                            <a:srgbClr val="000000"/>
                          </a:solidFill>
                          <a:effectLst/>
                          <a:latin typeface="Calibri" panose="020F0502020204030204" pitchFamily="34" charset="0"/>
                        </a:rPr>
                        <a:t>Devengado, ejercido o pagado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92D050"/>
                    </a:solidFill>
                  </a:tcPr>
                </a:tc>
                <a:tc>
                  <a:txBody>
                    <a:bodyPr/>
                    <a:lstStyle/>
                    <a:p>
                      <a:pPr algn="ctr" fontAlgn="ctr"/>
                      <a:r>
                        <a:rPr lang="es-MX" sz="1500" b="1" i="0" u="none" strike="noStrike" dirty="0">
                          <a:solidFill>
                            <a:srgbClr val="000000"/>
                          </a:solidFill>
                          <a:effectLst/>
                          <a:latin typeface="Calibri" panose="020F0502020204030204" pitchFamily="34" charset="0"/>
                        </a:rPr>
                        <a:t>Comprometido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500" b="1" i="0" u="none" strike="noStrike" dirty="0">
                          <a:solidFill>
                            <a:srgbClr val="000000"/>
                          </a:solidFill>
                          <a:effectLst/>
                          <a:latin typeface="Calibri" panose="020F0502020204030204" pitchFamily="34" charset="0"/>
                        </a:rPr>
                        <a:t>Disponible</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622300">
                <a:tc>
                  <a:txBody>
                    <a:bodyPr/>
                    <a:lstStyle/>
                    <a:p>
                      <a:pPr algn="l" fontAlgn="b"/>
                      <a:r>
                        <a:rPr lang="es-MX" sz="1500" b="0" i="0" u="none" strike="noStrike" dirty="0">
                          <a:solidFill>
                            <a:srgbClr val="000000"/>
                          </a:solidFill>
                          <a:effectLst/>
                          <a:latin typeface="Calibri" panose="020F0502020204030204" pitchFamily="34" charset="0"/>
                        </a:rPr>
                        <a:t>CUCOSTA</a:t>
                      </a:r>
                    </a:p>
                  </a:txBody>
                  <a:tcPr marL="12700" marR="12700" marT="1270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500" b="0" i="0" u="none" strike="noStrike" dirty="0">
                          <a:solidFill>
                            <a:srgbClr val="000000"/>
                          </a:solidFill>
                          <a:effectLst/>
                          <a:latin typeface="Calibri" panose="020F0502020204030204" pitchFamily="34" charset="0"/>
                        </a:rPr>
                        <a:t>1.3.8.23 </a:t>
                      </a:r>
                    </a:p>
                    <a:p>
                      <a:pPr marL="0" marR="0" lvl="0" indent="0" algn="ctr" defTabSz="914400" rtl="0" eaLnBrk="1" fontAlgn="b" latinLnBrk="0" hangingPunct="1">
                        <a:lnSpc>
                          <a:spcPct val="100000"/>
                        </a:lnSpc>
                        <a:spcBef>
                          <a:spcPts val="0"/>
                        </a:spcBef>
                        <a:spcAft>
                          <a:spcPts val="0"/>
                        </a:spcAft>
                        <a:buClrTx/>
                        <a:buSzTx/>
                        <a:buFontTx/>
                        <a:buNone/>
                        <a:tabLst/>
                        <a:defRPr/>
                      </a:pPr>
                      <a:r>
                        <a:rPr lang="es-MX" sz="1500" b="0" i="0" u="none" strike="noStrike" dirty="0">
                          <a:solidFill>
                            <a:srgbClr val="000000"/>
                          </a:solidFill>
                          <a:effectLst/>
                          <a:latin typeface="Calibri" panose="020F0502020204030204" pitchFamily="34" charset="0"/>
                        </a:rPr>
                        <a:t>INFRAESTRUCTURA FISICA DE LA RED EJERCICIOS ANTERIORES</a:t>
                      </a:r>
                    </a:p>
                  </a:txBody>
                  <a:tcPr marL="12700" marR="12700" marT="1270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dirty="0">
                          <a:solidFill>
                            <a:srgbClr val="000000"/>
                          </a:solidFill>
                          <a:effectLst/>
                          <a:latin typeface="Calibri" panose="020F0502020204030204" pitchFamily="34" charset="0"/>
                        </a:rPr>
                        <a:t>19,217.93</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a:solidFill>
                            <a:srgbClr val="000000"/>
                          </a:solidFill>
                          <a:effectLst/>
                          <a:latin typeface="Calibri" panose="020F0502020204030204" pitchFamily="34" charset="0"/>
                        </a:rPr>
                        <a:t>19,217.93</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776158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13</a:t>
            </a:fld>
            <a:endParaRPr lang="en-GB"/>
          </a:p>
        </p:txBody>
      </p:sp>
      <p:sp>
        <p:nvSpPr>
          <p:cNvPr id="7" name="Rectángulo 6"/>
          <p:cNvSpPr/>
          <p:nvPr/>
        </p:nvSpPr>
        <p:spPr>
          <a:xfrm>
            <a:off x="719403" y="2013228"/>
            <a:ext cx="10753195" cy="2800960"/>
          </a:xfrm>
          <a:prstGeom prst="rect">
            <a:avLst/>
          </a:prstGeom>
        </p:spPr>
        <p:txBody>
          <a:bodyPr wrap="square">
            <a:spAutoFit/>
          </a:bodyPr>
          <a:lstStyle/>
          <a:p>
            <a:pPr algn="ctr"/>
            <a:r>
              <a:rPr lang="es-MX" sz="5867" b="1" cap="small" dirty="0"/>
              <a:t>RECURSOS APROBADOS POR EL CONGRESO DEL </a:t>
            </a:r>
          </a:p>
          <a:p>
            <a:pPr algn="ctr"/>
            <a:r>
              <a:rPr lang="es-MX" sz="5867" b="1" cap="small" dirty="0"/>
              <a:t>ESTADO DE JALISCO</a:t>
            </a:r>
            <a:endParaRPr lang="es-MX" sz="5867" b="1" dirty="0"/>
          </a:p>
        </p:txBody>
      </p:sp>
    </p:spTree>
    <p:extLst>
      <p:ext uri="{BB962C8B-B14F-4D97-AF65-F5344CB8AC3E}">
        <p14:creationId xmlns:p14="http://schemas.microsoft.com/office/powerpoint/2010/main" val="782308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20299" y="223919"/>
            <a:ext cx="9951393" cy="1154227"/>
          </a:xfrm>
          <a:noFill/>
        </p:spPr>
        <p:txBody>
          <a:bodyPr wrap="square" rtlCol="0">
            <a:spAutoFit/>
          </a:bodyPr>
          <a:lstStyle/>
          <a:p>
            <a:r>
              <a:rPr lang="es-MX" sz="2900" b="1" cap="small" dirty="0"/>
              <a:t>Recursos aprobados por el Congreso del Estado de Jalisco</a:t>
            </a:r>
            <a:br>
              <a:rPr lang="es-MX" sz="2900" b="1" cap="small" dirty="0"/>
            </a:br>
            <a:r>
              <a:rPr lang="es-MX" sz="2900" b="1" cap="small" dirty="0"/>
              <a:t>Transferidos a inicios del 2017</a:t>
            </a:r>
            <a:r>
              <a:rPr lang="es-MX" sz="2400" b="1" cap="small" dirty="0"/>
              <a:t/>
            </a:r>
            <a:br>
              <a:rPr lang="es-MX" sz="2400" b="1" cap="small" dirty="0"/>
            </a:br>
            <a:endParaRPr lang="es-MX" sz="1867" b="1" cap="small" dirty="0"/>
          </a:p>
        </p:txBody>
      </p:sp>
      <p:sp>
        <p:nvSpPr>
          <p:cNvPr id="5" name="Marcador de número de diapositiva 4"/>
          <p:cNvSpPr>
            <a:spLocks noGrp="1"/>
          </p:cNvSpPr>
          <p:nvPr>
            <p:ph type="sldNum" sz="quarter" idx="12"/>
          </p:nvPr>
        </p:nvSpPr>
        <p:spPr/>
        <p:txBody>
          <a:bodyPr/>
          <a:lstStyle/>
          <a:p>
            <a:fld id="{3ED7BBC6-3A35-4E05-BE80-2C5A5C80D970}" type="slidenum">
              <a:rPr lang="en-GB" smtClean="0"/>
              <a:t>14</a:t>
            </a:fld>
            <a:endParaRPr lang="en-GB" dirty="0"/>
          </a:p>
        </p:txBody>
      </p:sp>
      <p:graphicFrame>
        <p:nvGraphicFramePr>
          <p:cNvPr id="9" name="Marcador de contenido 2"/>
          <p:cNvGraphicFramePr>
            <a:graphicFrameLocks noGrp="1"/>
          </p:cNvGraphicFramePr>
          <p:nvPr>
            <p:ph idx="1"/>
            <p:extLst>
              <p:ext uri="{D42A27DB-BD31-4B8C-83A1-F6EECF244321}">
                <p14:modId xmlns:p14="http://schemas.microsoft.com/office/powerpoint/2010/main" val="872302419"/>
              </p:ext>
            </p:extLst>
          </p:nvPr>
        </p:nvGraphicFramePr>
        <p:xfrm>
          <a:off x="1687946" y="2566121"/>
          <a:ext cx="8816110" cy="1094740"/>
        </p:xfrm>
        <a:graphic>
          <a:graphicData uri="http://schemas.openxmlformats.org/drawingml/2006/table">
            <a:tbl>
              <a:tblPr/>
              <a:tblGrid>
                <a:gridCol w="1389372">
                  <a:extLst>
                    <a:ext uri="{9D8B030D-6E8A-4147-A177-3AD203B41FA5}">
                      <a16:colId xmlns="" xmlns:a16="http://schemas.microsoft.com/office/drawing/2014/main" val="20000"/>
                    </a:ext>
                  </a:extLst>
                </a:gridCol>
                <a:gridCol w="1960657">
                  <a:extLst>
                    <a:ext uri="{9D8B030D-6E8A-4147-A177-3AD203B41FA5}">
                      <a16:colId xmlns="" xmlns:a16="http://schemas.microsoft.com/office/drawing/2014/main" val="20001"/>
                    </a:ext>
                  </a:extLst>
                </a:gridCol>
                <a:gridCol w="1791559">
                  <a:extLst>
                    <a:ext uri="{9D8B030D-6E8A-4147-A177-3AD203B41FA5}">
                      <a16:colId xmlns="" xmlns:a16="http://schemas.microsoft.com/office/drawing/2014/main" val="20002"/>
                    </a:ext>
                  </a:extLst>
                </a:gridCol>
                <a:gridCol w="1791559">
                  <a:extLst>
                    <a:ext uri="{9D8B030D-6E8A-4147-A177-3AD203B41FA5}">
                      <a16:colId xmlns="" xmlns:a16="http://schemas.microsoft.com/office/drawing/2014/main" val="20003"/>
                    </a:ext>
                  </a:extLst>
                </a:gridCol>
                <a:gridCol w="1882963">
                  <a:extLst>
                    <a:ext uri="{9D8B030D-6E8A-4147-A177-3AD203B41FA5}">
                      <a16:colId xmlns="" xmlns:a16="http://schemas.microsoft.com/office/drawing/2014/main" val="20004"/>
                    </a:ext>
                  </a:extLst>
                </a:gridCol>
              </a:tblGrid>
              <a:tr h="469900">
                <a:tc>
                  <a:txBody>
                    <a:bodyPr/>
                    <a:lstStyle/>
                    <a:p>
                      <a:pPr algn="ctr" fontAlgn="ctr"/>
                      <a:r>
                        <a:rPr lang="es-MX" sz="1600" b="1" i="0" u="none" strike="noStrike" dirty="0">
                          <a:solidFill>
                            <a:schemeClr val="bg1"/>
                          </a:solidFill>
                          <a:effectLst/>
                          <a:latin typeface="Calibri" panose="020F0502020204030204" pitchFamily="34" charset="0"/>
                        </a:rPr>
                        <a:t>Dependencia</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chemeClr val="accent1"/>
                    </a:solidFill>
                  </a:tcPr>
                </a:tc>
                <a:tc>
                  <a:txBody>
                    <a:bodyPr/>
                    <a:lstStyle/>
                    <a:p>
                      <a:pPr algn="ctr" fontAlgn="ctr"/>
                      <a:r>
                        <a:rPr lang="es-MX" sz="1600" b="1" i="0" u="none" strike="noStrike" dirty="0">
                          <a:solidFill>
                            <a:srgbClr val="000000"/>
                          </a:solidFill>
                          <a:effectLst/>
                          <a:latin typeface="Calibri" panose="020F0502020204030204" pitchFamily="34" charset="0"/>
                        </a:rPr>
                        <a:t>Asignado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600" b="1" i="0" u="none" strike="noStrike" dirty="0">
                          <a:solidFill>
                            <a:srgbClr val="000000"/>
                          </a:solidFill>
                          <a:effectLst/>
                          <a:latin typeface="Calibri" panose="020F0502020204030204" pitchFamily="34" charset="0"/>
                        </a:rPr>
                        <a:t>Devengado, ejercido o pagado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92D050"/>
                    </a:solidFill>
                  </a:tcPr>
                </a:tc>
                <a:tc>
                  <a:txBody>
                    <a:bodyPr/>
                    <a:lstStyle/>
                    <a:p>
                      <a:pPr algn="ctr" fontAlgn="ctr"/>
                      <a:r>
                        <a:rPr lang="es-MX" sz="1600" b="1" i="0" u="none" strike="noStrike" dirty="0">
                          <a:solidFill>
                            <a:srgbClr val="000000"/>
                          </a:solidFill>
                          <a:effectLst/>
                          <a:latin typeface="Calibri" panose="020F0502020204030204" pitchFamily="34" charset="0"/>
                        </a:rPr>
                        <a:t>Comprometido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600" b="1" i="0" u="none" strike="noStrike" dirty="0">
                          <a:solidFill>
                            <a:srgbClr val="000000"/>
                          </a:solidFill>
                          <a:effectLst/>
                          <a:latin typeface="Calibri" panose="020F0502020204030204" pitchFamily="34" charset="0"/>
                        </a:rPr>
                        <a:t>Disponible</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284480">
                <a:tc>
                  <a:txBody>
                    <a:bodyPr/>
                    <a:lstStyle/>
                    <a:p>
                      <a:pPr algn="l" fontAlgn="b"/>
                      <a:r>
                        <a:rPr lang="es-MX" sz="1900" b="0" i="0" u="none" strike="noStrike" dirty="0">
                          <a:solidFill>
                            <a:srgbClr val="000000"/>
                          </a:solidFill>
                          <a:effectLst/>
                          <a:latin typeface="Calibri" panose="020F0502020204030204" pitchFamily="34" charset="0"/>
                        </a:rPr>
                        <a:t>CUCSH</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a:solidFill>
                            <a:srgbClr val="000000"/>
                          </a:solidFill>
                          <a:effectLst/>
                          <a:latin typeface="Calibri" panose="020F0502020204030204" pitchFamily="34" charset="0"/>
                        </a:rPr>
                        <a:t>40,000,000.00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a:solidFill>
                            <a:srgbClr val="000000"/>
                          </a:solidFill>
                          <a:effectLst/>
                          <a:latin typeface="Calibri" panose="020F0502020204030204" pitchFamily="34" charset="0"/>
                        </a:rPr>
                        <a:t>982,619.37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a:solidFill>
                            <a:srgbClr val="000000"/>
                          </a:solidFill>
                          <a:effectLst/>
                          <a:latin typeface="Calibri" panose="020F0502020204030204" pitchFamily="34" charset="0"/>
                        </a:rPr>
                        <a:t>34,241,863.39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1" i="0" u="none" strike="noStrike" dirty="0">
                          <a:solidFill>
                            <a:schemeClr val="accent1">
                              <a:lumMod val="75000"/>
                            </a:schemeClr>
                          </a:solidFill>
                          <a:effectLst/>
                          <a:latin typeface="Calibri" panose="020F0502020204030204" pitchFamily="34" charset="0"/>
                        </a:rPr>
                        <a:t>4,775,517.24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84480">
                <a:tc>
                  <a:txBody>
                    <a:bodyPr/>
                    <a:lstStyle/>
                    <a:p>
                      <a:pPr algn="l" fontAlgn="b"/>
                      <a:r>
                        <a:rPr lang="es-MX" sz="1900" b="0" i="0" u="none" strike="noStrike" dirty="0">
                          <a:solidFill>
                            <a:srgbClr val="000000"/>
                          </a:solidFill>
                          <a:effectLst/>
                          <a:latin typeface="Calibri" panose="020F0502020204030204" pitchFamily="34" charset="0"/>
                        </a:rPr>
                        <a:t>CUTONALA</a:t>
                      </a:r>
                    </a:p>
                  </a:txBody>
                  <a:tcPr marL="0" marR="0" marT="0" marB="0" anchor="b">
                    <a:lnL>
                      <a:noFill/>
                    </a:lnL>
                    <a:lnR>
                      <a:noFill/>
                    </a:lnR>
                    <a:lnT>
                      <a:noFill/>
                    </a:lnT>
                    <a:lnB>
                      <a:noFill/>
                    </a:lnB>
                    <a:solidFill>
                      <a:srgbClr val="DDEBF7"/>
                    </a:solidFill>
                  </a:tcPr>
                </a:tc>
                <a:tc>
                  <a:txBody>
                    <a:bodyPr/>
                    <a:lstStyle/>
                    <a:p>
                      <a:pPr algn="r" fontAlgn="b"/>
                      <a:r>
                        <a:rPr lang="es-MX" sz="1900" b="0" i="0" u="none" strike="noStrike" dirty="0">
                          <a:solidFill>
                            <a:srgbClr val="000000"/>
                          </a:solidFill>
                          <a:effectLst/>
                          <a:latin typeface="Calibri" panose="020F0502020204030204" pitchFamily="34" charset="0"/>
                        </a:rPr>
                        <a:t>30,000,000.00</a:t>
                      </a:r>
                    </a:p>
                  </a:txBody>
                  <a:tcPr marL="0" marR="0" marT="0" marB="0" anchor="b">
                    <a:lnL>
                      <a:noFill/>
                    </a:lnL>
                    <a:lnR>
                      <a:noFill/>
                    </a:lnR>
                    <a:lnT>
                      <a:noFill/>
                    </a:lnT>
                    <a:lnB>
                      <a:noFill/>
                    </a:lnB>
                    <a:solidFill>
                      <a:srgbClr val="DDEBF7"/>
                    </a:solidFill>
                  </a:tcPr>
                </a:tc>
                <a:tc>
                  <a:txBody>
                    <a:bodyPr/>
                    <a:lstStyle/>
                    <a:p>
                      <a:pPr algn="r" fontAlgn="b"/>
                      <a:r>
                        <a:rPr lang="es-MX" sz="1900" b="0" i="0" u="none" strike="noStrike" dirty="0">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tc>
                  <a:txBody>
                    <a:bodyPr/>
                    <a:lstStyle/>
                    <a:p>
                      <a:pPr algn="r" fontAlgn="b"/>
                      <a:r>
                        <a:rPr lang="es-MX" sz="1900" b="0" i="0" u="none" strike="noStrike" dirty="0">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tc>
                  <a:txBody>
                    <a:bodyPr/>
                    <a:lstStyle/>
                    <a:p>
                      <a:pPr algn="r" fontAlgn="b"/>
                      <a:r>
                        <a:rPr lang="es-MX" sz="2000" b="1" kern="1200" cap="small" dirty="0">
                          <a:solidFill>
                            <a:srgbClr val="0070C0"/>
                          </a:solidFill>
                          <a:latin typeface="+mn-lt"/>
                          <a:ea typeface="+mj-ea"/>
                          <a:cs typeface="+mj-cs"/>
                        </a:rPr>
                        <a:t>30,000,000.00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2"/>
                  </a:ext>
                </a:extLst>
              </a:tr>
            </a:tbl>
          </a:graphicData>
        </a:graphic>
      </p:graphicFrame>
      <p:graphicFrame>
        <p:nvGraphicFramePr>
          <p:cNvPr id="10" name="Marcador de contenido 2"/>
          <p:cNvGraphicFramePr>
            <a:graphicFrameLocks/>
          </p:cNvGraphicFramePr>
          <p:nvPr>
            <p:extLst>
              <p:ext uri="{D42A27DB-BD31-4B8C-83A1-F6EECF244321}">
                <p14:modId xmlns:p14="http://schemas.microsoft.com/office/powerpoint/2010/main" val="1048398995"/>
              </p:ext>
            </p:extLst>
          </p:nvPr>
        </p:nvGraphicFramePr>
        <p:xfrm>
          <a:off x="1687946" y="4680261"/>
          <a:ext cx="8816110" cy="805180"/>
        </p:xfrm>
        <a:graphic>
          <a:graphicData uri="http://schemas.openxmlformats.org/drawingml/2006/table">
            <a:tbl>
              <a:tblPr/>
              <a:tblGrid>
                <a:gridCol w="1389372">
                  <a:extLst>
                    <a:ext uri="{9D8B030D-6E8A-4147-A177-3AD203B41FA5}">
                      <a16:colId xmlns="" xmlns:a16="http://schemas.microsoft.com/office/drawing/2014/main" val="20000"/>
                    </a:ext>
                  </a:extLst>
                </a:gridCol>
                <a:gridCol w="1960657">
                  <a:extLst>
                    <a:ext uri="{9D8B030D-6E8A-4147-A177-3AD203B41FA5}">
                      <a16:colId xmlns="" xmlns:a16="http://schemas.microsoft.com/office/drawing/2014/main" val="20001"/>
                    </a:ext>
                  </a:extLst>
                </a:gridCol>
                <a:gridCol w="1791559">
                  <a:extLst>
                    <a:ext uri="{9D8B030D-6E8A-4147-A177-3AD203B41FA5}">
                      <a16:colId xmlns="" xmlns:a16="http://schemas.microsoft.com/office/drawing/2014/main" val="20002"/>
                    </a:ext>
                  </a:extLst>
                </a:gridCol>
                <a:gridCol w="1791559">
                  <a:extLst>
                    <a:ext uri="{9D8B030D-6E8A-4147-A177-3AD203B41FA5}">
                      <a16:colId xmlns="" xmlns:a16="http://schemas.microsoft.com/office/drawing/2014/main" val="20003"/>
                    </a:ext>
                  </a:extLst>
                </a:gridCol>
                <a:gridCol w="1882963">
                  <a:extLst>
                    <a:ext uri="{9D8B030D-6E8A-4147-A177-3AD203B41FA5}">
                      <a16:colId xmlns="" xmlns:a16="http://schemas.microsoft.com/office/drawing/2014/main" val="20004"/>
                    </a:ext>
                  </a:extLst>
                </a:gridCol>
              </a:tblGrid>
              <a:tr h="469900">
                <a:tc>
                  <a:txBody>
                    <a:bodyPr/>
                    <a:lstStyle/>
                    <a:p>
                      <a:pPr algn="ctr" fontAlgn="ctr"/>
                      <a:r>
                        <a:rPr lang="es-MX" sz="1600" b="1" i="0" u="none" strike="noStrike" dirty="0">
                          <a:solidFill>
                            <a:schemeClr val="bg1"/>
                          </a:solidFill>
                          <a:effectLst/>
                          <a:latin typeface="Calibri" panose="020F0502020204030204" pitchFamily="34" charset="0"/>
                        </a:rPr>
                        <a:t>Dependencia</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chemeClr val="accent1"/>
                    </a:solidFill>
                  </a:tcPr>
                </a:tc>
                <a:tc>
                  <a:txBody>
                    <a:bodyPr/>
                    <a:lstStyle/>
                    <a:p>
                      <a:pPr algn="ctr" fontAlgn="ctr"/>
                      <a:r>
                        <a:rPr lang="es-MX" sz="1600" b="1" i="0" u="none" strike="noStrike" dirty="0">
                          <a:solidFill>
                            <a:srgbClr val="000000"/>
                          </a:solidFill>
                          <a:effectLst/>
                          <a:latin typeface="Calibri" panose="020F0502020204030204" pitchFamily="34" charset="0"/>
                        </a:rPr>
                        <a:t>Asignado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600" b="1" i="0" u="none" strike="noStrike" dirty="0">
                          <a:solidFill>
                            <a:srgbClr val="000000"/>
                          </a:solidFill>
                          <a:effectLst/>
                          <a:latin typeface="Calibri" panose="020F0502020204030204" pitchFamily="34" charset="0"/>
                        </a:rPr>
                        <a:t>Devengado, ejercido o pagado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92D050"/>
                    </a:solidFill>
                  </a:tcPr>
                </a:tc>
                <a:tc>
                  <a:txBody>
                    <a:bodyPr/>
                    <a:lstStyle/>
                    <a:p>
                      <a:pPr algn="ctr" fontAlgn="ctr"/>
                      <a:r>
                        <a:rPr lang="es-MX" sz="1600" b="1" i="0" u="none" strike="noStrike" dirty="0">
                          <a:solidFill>
                            <a:srgbClr val="000000"/>
                          </a:solidFill>
                          <a:effectLst/>
                          <a:latin typeface="Calibri" panose="020F0502020204030204" pitchFamily="34" charset="0"/>
                        </a:rPr>
                        <a:t>Comprometido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600" b="1" i="0" u="none" strike="noStrike" dirty="0">
                          <a:solidFill>
                            <a:srgbClr val="000000"/>
                          </a:solidFill>
                          <a:effectLst/>
                          <a:latin typeface="Calibri" panose="020F0502020204030204" pitchFamily="34" charset="0"/>
                        </a:rPr>
                        <a:t>Disponible</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284480">
                <a:tc>
                  <a:txBody>
                    <a:bodyPr/>
                    <a:lstStyle/>
                    <a:p>
                      <a:pPr algn="l" fontAlgn="b"/>
                      <a:r>
                        <a:rPr lang="es-MX" sz="1900" b="0" i="0" u="none" strike="noStrike" dirty="0">
                          <a:solidFill>
                            <a:srgbClr val="000000"/>
                          </a:solidFill>
                          <a:effectLst/>
                          <a:latin typeface="Calibri" panose="020F0502020204030204" pitchFamily="34" charset="0"/>
                        </a:rPr>
                        <a:t>CUTONALA</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dirty="0">
                          <a:solidFill>
                            <a:srgbClr val="000000"/>
                          </a:solidFill>
                          <a:effectLst/>
                          <a:latin typeface="Calibri" panose="020F0502020204030204" pitchFamily="34" charset="0"/>
                        </a:rPr>
                        <a:t>40,000,000.00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marL="0" algn="r" defTabSz="914400" rtl="0" eaLnBrk="1" fontAlgn="b" latinLnBrk="0" hangingPunct="1"/>
                      <a:r>
                        <a:rPr lang="es-MX" sz="2000" b="1" kern="1200" cap="small" dirty="0">
                          <a:solidFill>
                            <a:srgbClr val="0070C0"/>
                          </a:solidFill>
                          <a:latin typeface="+mn-lt"/>
                          <a:ea typeface="+mj-ea"/>
                          <a:cs typeface="+mj-cs"/>
                        </a:rPr>
                        <a:t>40,000,000.00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1"/>
                  </a:ext>
                </a:extLst>
              </a:tr>
            </a:tbl>
          </a:graphicData>
        </a:graphic>
      </p:graphicFrame>
      <p:sp>
        <p:nvSpPr>
          <p:cNvPr id="4" name="CuadroTexto 3"/>
          <p:cNvSpPr txBox="1"/>
          <p:nvPr/>
        </p:nvSpPr>
        <p:spPr>
          <a:xfrm>
            <a:off x="624456" y="1551342"/>
            <a:ext cx="10822143" cy="830997"/>
          </a:xfrm>
          <a:prstGeom prst="rect">
            <a:avLst/>
          </a:prstGeom>
          <a:noFill/>
        </p:spPr>
        <p:txBody>
          <a:bodyPr wrap="square" rtlCol="0">
            <a:spAutoFit/>
          </a:bodyPr>
          <a:lstStyle/>
          <a:p>
            <a:r>
              <a:rPr lang="es-MX" sz="2400" dirty="0"/>
              <a:t>Asignaciones a UdeG originalmente registradas en SIOP en el </a:t>
            </a:r>
          </a:p>
          <a:p>
            <a:r>
              <a:rPr lang="es-MX" sz="2400" b="1" cap="small" dirty="0">
                <a:solidFill>
                  <a:srgbClr val="0070C0"/>
                </a:solidFill>
                <a:latin typeface="+mj-lt"/>
                <a:ea typeface="+mj-ea"/>
                <a:cs typeface="+mj-cs"/>
              </a:rPr>
              <a:t>Presupuesto de Egresos del Gobierno del Estado 2016</a:t>
            </a:r>
          </a:p>
        </p:txBody>
      </p:sp>
      <p:sp>
        <p:nvSpPr>
          <p:cNvPr id="11" name="CuadroTexto 10"/>
          <p:cNvSpPr txBox="1"/>
          <p:nvPr/>
        </p:nvSpPr>
        <p:spPr>
          <a:xfrm>
            <a:off x="1081195" y="3988094"/>
            <a:ext cx="10822143" cy="492443"/>
          </a:xfrm>
          <a:prstGeom prst="rect">
            <a:avLst/>
          </a:prstGeom>
          <a:noFill/>
        </p:spPr>
        <p:txBody>
          <a:bodyPr wrap="square" rtlCol="0">
            <a:spAutoFit/>
          </a:bodyPr>
          <a:lstStyle/>
          <a:p>
            <a:pPr lvl="0">
              <a:defRPr/>
            </a:pPr>
            <a:r>
              <a:rPr lang="es-MX" sz="2600" dirty="0"/>
              <a:t>Recursos para infraestructura – </a:t>
            </a:r>
            <a:r>
              <a:rPr lang="es-MX" sz="2400" b="1" cap="small" dirty="0">
                <a:solidFill>
                  <a:srgbClr val="0070C0"/>
                </a:solidFill>
                <a:latin typeface="+mj-lt"/>
                <a:ea typeface="+mj-ea"/>
                <a:cs typeface="+mj-cs"/>
              </a:rPr>
              <a:t>Crédito Banobras en 2016</a:t>
            </a:r>
          </a:p>
        </p:txBody>
      </p:sp>
      <p:sp>
        <p:nvSpPr>
          <p:cNvPr id="8" name="CuadroTexto 7"/>
          <p:cNvSpPr txBox="1"/>
          <p:nvPr/>
        </p:nvSpPr>
        <p:spPr>
          <a:xfrm>
            <a:off x="624456" y="5764548"/>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r>
              <a:rPr lang="es-ES_tradnl" sz="1333" dirty="0">
                <a:solidFill>
                  <a:schemeClr val="accent1">
                    <a:lumMod val="75000"/>
                  </a:schemeClr>
                </a:solidFill>
              </a:rPr>
              <a:t>.</a:t>
            </a:r>
            <a:endParaRPr lang="es-MX" sz="1333" dirty="0">
              <a:solidFill>
                <a:schemeClr val="accent1">
                  <a:lumMod val="75000"/>
                </a:schemeClr>
              </a:solidFill>
            </a:endParaRPr>
          </a:p>
        </p:txBody>
      </p:sp>
    </p:spTree>
    <p:extLst>
      <p:ext uri="{BB962C8B-B14F-4D97-AF65-F5344CB8AC3E}">
        <p14:creationId xmlns:p14="http://schemas.microsoft.com/office/powerpoint/2010/main" val="596014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788566" y="221272"/>
            <a:ext cx="9857063" cy="831125"/>
          </a:xfrm>
          <a:noFill/>
        </p:spPr>
        <p:txBody>
          <a:bodyPr vert="horz" wrap="square" lIns="91440" tIns="45720" rIns="91440" bIns="45720" rtlCol="0" anchor="ctr">
            <a:spAutoFit/>
          </a:bodyPr>
          <a:lstStyle/>
          <a:p>
            <a:r>
              <a:rPr lang="es-MX" sz="2800" cap="small" dirty="0"/>
              <a:t>Recursos aprobados por el Congreso del Estado de Jalisco</a:t>
            </a:r>
            <a:br>
              <a:rPr lang="es-MX" sz="2800" cap="small" dirty="0"/>
            </a:br>
            <a:r>
              <a:rPr lang="es-MX" sz="2800" cap="small" dirty="0"/>
              <a:t>Aprobados en </a:t>
            </a:r>
            <a:r>
              <a:rPr lang="es-MX" sz="2800" b="1" cap="small" dirty="0"/>
              <a:t>el </a:t>
            </a:r>
            <a:r>
              <a:rPr lang="es-MX" sz="2800" b="1" cap="small" dirty="0">
                <a:solidFill>
                  <a:srgbClr val="0070C0"/>
                </a:solidFill>
              </a:rPr>
              <a:t>Presupuesto de Egresos del Estado de Jalisco 2017</a:t>
            </a:r>
          </a:p>
        </p:txBody>
      </p:sp>
      <p:sp>
        <p:nvSpPr>
          <p:cNvPr id="5" name="Marcador de número de diapositiva 4"/>
          <p:cNvSpPr>
            <a:spLocks noGrp="1"/>
          </p:cNvSpPr>
          <p:nvPr>
            <p:ph type="sldNum" sz="quarter" idx="12"/>
          </p:nvPr>
        </p:nvSpPr>
        <p:spPr/>
        <p:txBody>
          <a:bodyPr/>
          <a:lstStyle/>
          <a:p>
            <a:fld id="{3ED7BBC6-3A35-4E05-BE80-2C5A5C80D970}" type="slidenum">
              <a:rPr lang="en-GB" smtClean="0"/>
              <a:t>15</a:t>
            </a:fld>
            <a:endParaRPr lang="en-GB" dirty="0"/>
          </a:p>
        </p:txBody>
      </p:sp>
      <p:graphicFrame>
        <p:nvGraphicFramePr>
          <p:cNvPr id="3" name="Tabla 2"/>
          <p:cNvGraphicFramePr>
            <a:graphicFrameLocks noGrp="1"/>
          </p:cNvGraphicFramePr>
          <p:nvPr>
            <p:extLst/>
          </p:nvPr>
        </p:nvGraphicFramePr>
        <p:xfrm>
          <a:off x="427456" y="3905908"/>
          <a:ext cx="11161163" cy="1118464"/>
        </p:xfrm>
        <a:graphic>
          <a:graphicData uri="http://schemas.openxmlformats.org/drawingml/2006/table">
            <a:tbl>
              <a:tblPr firstRow="1" firstCol="1" bandRow="1">
                <a:tableStyleId>{5C22544A-7EE6-4342-B048-85BDC9FD1C3A}</a:tableStyleId>
              </a:tblPr>
              <a:tblGrid>
                <a:gridCol w="1220439">
                  <a:extLst>
                    <a:ext uri="{9D8B030D-6E8A-4147-A177-3AD203B41FA5}">
                      <a16:colId xmlns="" xmlns:a16="http://schemas.microsoft.com/office/drawing/2014/main" val="29963830"/>
                    </a:ext>
                  </a:extLst>
                </a:gridCol>
                <a:gridCol w="1372142">
                  <a:extLst>
                    <a:ext uri="{9D8B030D-6E8A-4147-A177-3AD203B41FA5}">
                      <a16:colId xmlns="" xmlns:a16="http://schemas.microsoft.com/office/drawing/2014/main" val="4076204906"/>
                    </a:ext>
                  </a:extLst>
                </a:gridCol>
                <a:gridCol w="8568582">
                  <a:extLst>
                    <a:ext uri="{9D8B030D-6E8A-4147-A177-3AD203B41FA5}">
                      <a16:colId xmlns="" xmlns:a16="http://schemas.microsoft.com/office/drawing/2014/main" val="2632849920"/>
                    </a:ext>
                  </a:extLst>
                </a:gridCol>
              </a:tblGrid>
              <a:tr h="0">
                <a:tc>
                  <a:txBody>
                    <a:bodyPr/>
                    <a:lstStyle/>
                    <a:p>
                      <a:pPr marL="0" lvl="0" indent="0" algn="ctr">
                        <a:spcAft>
                          <a:spcPts val="0"/>
                        </a:spcAft>
                      </a:pPr>
                      <a:r>
                        <a:rPr lang="es-MX" sz="1800" b="0" dirty="0">
                          <a:effectLst/>
                        </a:rPr>
                        <a:t>Entidad</a:t>
                      </a:r>
                      <a:endParaRPr lang="es-MX" sz="1800" b="0" dirty="0">
                        <a:effectLst/>
                        <a:latin typeface="Calibri" panose="020F0502020204030204" pitchFamily="34" charset="0"/>
                        <a:ea typeface="Calibri" panose="020F0502020204030204" pitchFamily="34" charset="0"/>
                      </a:endParaRPr>
                    </a:p>
                  </a:txBody>
                  <a:tcPr marL="0" marR="0" marT="0" marB="0" anchor="ctr"/>
                </a:tc>
                <a:tc>
                  <a:txBody>
                    <a:bodyPr/>
                    <a:lstStyle/>
                    <a:p>
                      <a:pPr algn="just">
                        <a:spcAft>
                          <a:spcPts val="0"/>
                        </a:spcAft>
                      </a:pPr>
                      <a:r>
                        <a:rPr lang="es-MX" sz="1800" b="0" dirty="0">
                          <a:effectLst/>
                        </a:rPr>
                        <a:t>Monto</a:t>
                      </a:r>
                      <a:endParaRPr lang="es-MX" sz="1800" b="0" dirty="0">
                        <a:effectLst/>
                        <a:latin typeface="Calibri" panose="020F0502020204030204" pitchFamily="34" charset="0"/>
                        <a:ea typeface="Calibri" panose="020F0502020204030204" pitchFamily="34" charset="0"/>
                      </a:endParaRPr>
                    </a:p>
                  </a:txBody>
                  <a:tcPr marL="10592" marR="10592" marT="10592" marB="0" anchor="ctr"/>
                </a:tc>
                <a:tc>
                  <a:txBody>
                    <a:bodyPr/>
                    <a:lstStyle/>
                    <a:p>
                      <a:pPr algn="just">
                        <a:spcAft>
                          <a:spcPts val="0"/>
                        </a:spcAft>
                      </a:pPr>
                      <a:r>
                        <a:rPr lang="es-MX" sz="1800" b="0" dirty="0">
                          <a:effectLst/>
                        </a:rPr>
                        <a:t>Estatus</a:t>
                      </a:r>
                      <a:endParaRPr lang="es-MX" sz="1800" b="0" dirty="0">
                        <a:effectLst/>
                        <a:latin typeface="Calibri" panose="020F0502020204030204" pitchFamily="34" charset="0"/>
                        <a:ea typeface="Calibri" panose="020F0502020204030204" pitchFamily="34" charset="0"/>
                      </a:endParaRPr>
                    </a:p>
                  </a:txBody>
                  <a:tcPr marL="10592" marR="10592" marT="10592" marB="0" anchor="ctr"/>
                </a:tc>
                <a:extLst>
                  <a:ext uri="{0D108BD9-81ED-4DB2-BD59-A6C34878D82A}">
                    <a16:rowId xmlns="" xmlns:a16="http://schemas.microsoft.com/office/drawing/2014/main" val="2402487090"/>
                  </a:ext>
                </a:extLst>
              </a:tr>
              <a:tr h="564664">
                <a:tc>
                  <a:txBody>
                    <a:bodyPr/>
                    <a:lstStyle/>
                    <a:p>
                      <a:pPr marL="0" lvl="0" indent="0" algn="ctr">
                        <a:spcAft>
                          <a:spcPts val="0"/>
                        </a:spcAft>
                      </a:pPr>
                      <a:r>
                        <a:rPr lang="es-MX" sz="1800" b="0" dirty="0">
                          <a:effectLst/>
                        </a:rPr>
                        <a:t>CUCS</a:t>
                      </a:r>
                      <a:endParaRPr lang="es-MX" sz="1800" b="0" dirty="0">
                        <a:effectLst/>
                        <a:latin typeface="Calibri" panose="020F0502020204030204" pitchFamily="34" charset="0"/>
                        <a:ea typeface="Calibri" panose="020F0502020204030204" pitchFamily="34" charset="0"/>
                      </a:endParaRPr>
                    </a:p>
                  </a:txBody>
                  <a:tcPr marL="0" marR="0" marT="0" marB="0" anchor="ctr"/>
                </a:tc>
                <a:tc>
                  <a:txBody>
                    <a:bodyPr/>
                    <a:lstStyle/>
                    <a:p>
                      <a:pPr algn="l">
                        <a:spcAft>
                          <a:spcPts val="0"/>
                        </a:spcAft>
                      </a:pPr>
                      <a:r>
                        <a:rPr lang="es-MX" sz="1800" dirty="0">
                          <a:effectLst/>
                        </a:rPr>
                        <a:t> </a:t>
                      </a:r>
                      <a:r>
                        <a:rPr lang="es-MX" sz="1800" kern="1200" dirty="0">
                          <a:effectLst/>
                        </a:rPr>
                        <a:t>18,000,000 </a:t>
                      </a:r>
                      <a:endParaRPr lang="es-MX" sz="1800" b="1" kern="1200" dirty="0">
                        <a:solidFill>
                          <a:schemeClr val="dk1"/>
                        </a:solidFill>
                        <a:effectLst/>
                        <a:latin typeface="+mn-lt"/>
                        <a:ea typeface="+mn-ea"/>
                        <a:cs typeface="+mn-cs"/>
                      </a:endParaRPr>
                    </a:p>
                  </a:txBody>
                  <a:tcPr marL="10592" marR="10592" marT="10592" marB="0" anchor="ctr"/>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800" b="1" dirty="0">
                          <a:solidFill>
                            <a:srgbClr val="0070C0"/>
                          </a:solidFill>
                          <a:effectLst/>
                        </a:rPr>
                        <a:t>Se están haciendo las Gestiones con el CU y la SEPAF, para que radiquen este recurso, el requisito previo es mostrar en una cuenta específica que la Institución cuenta con 50 MDP que aportar como </a:t>
                      </a:r>
                      <a:r>
                        <a:rPr lang="es-MX" sz="1800" b="1" dirty="0" err="1">
                          <a:solidFill>
                            <a:srgbClr val="0070C0"/>
                          </a:solidFill>
                          <a:effectLst/>
                        </a:rPr>
                        <a:t>paripassu</a:t>
                      </a:r>
                      <a:r>
                        <a:rPr lang="es-MX" sz="1800" b="1" dirty="0">
                          <a:solidFill>
                            <a:srgbClr val="0070C0"/>
                          </a:solidFill>
                          <a:effectLst/>
                        </a:rPr>
                        <a:t>.</a:t>
                      </a:r>
                      <a:endParaRPr lang="es-MX" sz="1800" b="1" dirty="0">
                        <a:solidFill>
                          <a:srgbClr val="0070C0"/>
                        </a:solidFill>
                        <a:effectLst/>
                        <a:latin typeface="Calibri" panose="020F0502020204030204" pitchFamily="34" charset="0"/>
                        <a:ea typeface="Calibri" panose="020F0502020204030204" pitchFamily="34" charset="0"/>
                      </a:endParaRPr>
                    </a:p>
                  </a:txBody>
                  <a:tcPr marL="10592" marR="10592" marT="10592" marB="0" anchor="ctr"/>
                </a:tc>
                <a:extLst>
                  <a:ext uri="{0D108BD9-81ED-4DB2-BD59-A6C34878D82A}">
                    <a16:rowId xmlns="" xmlns:a16="http://schemas.microsoft.com/office/drawing/2014/main" val="1772731653"/>
                  </a:ext>
                </a:extLst>
              </a:tr>
            </a:tbl>
          </a:graphicData>
        </a:graphic>
      </p:graphicFrame>
      <p:graphicFrame>
        <p:nvGraphicFramePr>
          <p:cNvPr id="2" name="Tabla 1">
            <a:extLst>
              <a:ext uri="{FF2B5EF4-FFF2-40B4-BE49-F238E27FC236}">
                <a16:creationId xmlns="" xmlns:a16="http://schemas.microsoft.com/office/drawing/2014/main" id="{1BC27EF1-C348-4404-A226-874092174B68}"/>
              </a:ext>
            </a:extLst>
          </p:cNvPr>
          <p:cNvGraphicFramePr>
            <a:graphicFrameLocks noGrp="1"/>
          </p:cNvGraphicFramePr>
          <p:nvPr>
            <p:extLst/>
          </p:nvPr>
        </p:nvGraphicFramePr>
        <p:xfrm>
          <a:off x="404090" y="1827509"/>
          <a:ext cx="11184528" cy="1463040"/>
        </p:xfrm>
        <a:graphic>
          <a:graphicData uri="http://schemas.openxmlformats.org/drawingml/2006/table">
            <a:tbl>
              <a:tblPr/>
              <a:tblGrid>
                <a:gridCol w="1860164">
                  <a:extLst>
                    <a:ext uri="{9D8B030D-6E8A-4147-A177-3AD203B41FA5}">
                      <a16:colId xmlns="" xmlns:a16="http://schemas.microsoft.com/office/drawing/2014/main" val="1445900598"/>
                    </a:ext>
                  </a:extLst>
                </a:gridCol>
                <a:gridCol w="2331091">
                  <a:extLst>
                    <a:ext uri="{9D8B030D-6E8A-4147-A177-3AD203B41FA5}">
                      <a16:colId xmlns="" xmlns:a16="http://schemas.microsoft.com/office/drawing/2014/main" val="278991095"/>
                    </a:ext>
                  </a:extLst>
                </a:gridCol>
                <a:gridCol w="2331091">
                  <a:extLst>
                    <a:ext uri="{9D8B030D-6E8A-4147-A177-3AD203B41FA5}">
                      <a16:colId xmlns="" xmlns:a16="http://schemas.microsoft.com/office/drawing/2014/main" val="3031171917"/>
                    </a:ext>
                  </a:extLst>
                </a:gridCol>
                <a:gridCol w="2331091">
                  <a:extLst>
                    <a:ext uri="{9D8B030D-6E8A-4147-A177-3AD203B41FA5}">
                      <a16:colId xmlns="" xmlns:a16="http://schemas.microsoft.com/office/drawing/2014/main" val="3954402316"/>
                    </a:ext>
                  </a:extLst>
                </a:gridCol>
                <a:gridCol w="2331091">
                  <a:extLst>
                    <a:ext uri="{9D8B030D-6E8A-4147-A177-3AD203B41FA5}">
                      <a16:colId xmlns="" xmlns:a16="http://schemas.microsoft.com/office/drawing/2014/main" val="1207273841"/>
                    </a:ext>
                  </a:extLst>
                </a:gridCol>
              </a:tblGrid>
              <a:tr h="658676">
                <a:tc>
                  <a:txBody>
                    <a:bodyPr/>
                    <a:lstStyle/>
                    <a:p>
                      <a:pPr algn="ctr" fontAlgn="ctr"/>
                      <a:r>
                        <a:rPr lang="es-MX" sz="2400" b="1" i="0" u="none" strike="noStrike" dirty="0">
                          <a:solidFill>
                            <a:srgbClr val="000000"/>
                          </a:solidFill>
                          <a:effectLst/>
                          <a:latin typeface="Calibri" panose="020F0502020204030204" pitchFamily="34" charset="0"/>
                        </a:rPr>
                        <a:t>Entidad</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2400" b="1" i="0" u="none" strike="noStrike" dirty="0">
                          <a:solidFill>
                            <a:srgbClr val="000000"/>
                          </a:solidFill>
                          <a:effectLst/>
                          <a:latin typeface="Calibri" panose="020F0502020204030204" pitchFamily="34" charset="0"/>
                        </a:rPr>
                        <a:t>Devengado, ejercido o pagado.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B050"/>
                    </a:solidFill>
                  </a:tcPr>
                </a:tc>
                <a:tc>
                  <a:txBody>
                    <a:bodyPr/>
                    <a:lstStyle/>
                    <a:p>
                      <a:pPr algn="ctr" fontAlgn="ctr"/>
                      <a:r>
                        <a:rPr lang="es-MX" sz="2400" b="1" i="0" u="none" strike="noStrike">
                          <a:solidFill>
                            <a:srgbClr val="000000"/>
                          </a:solidFill>
                          <a:effectLst/>
                          <a:latin typeface="Calibri" panose="020F0502020204030204" pitchFamily="34" charset="0"/>
                        </a:rPr>
                        <a:t>Comprometido.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2400" b="1" i="0" u="none" strike="noStrike">
                          <a:solidFill>
                            <a:srgbClr val="000000"/>
                          </a:solidFill>
                          <a:effectLst/>
                          <a:latin typeface="Calibri" panose="020F0502020204030204" pitchFamily="34" charset="0"/>
                        </a:rPr>
                        <a:t>Disponible.</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000"/>
                    </a:solidFill>
                  </a:tcPr>
                </a:tc>
                <a:tc>
                  <a:txBody>
                    <a:bodyPr/>
                    <a:lstStyle/>
                    <a:p>
                      <a:pPr algn="ctr" fontAlgn="ctr"/>
                      <a:r>
                        <a:rPr lang="es-MX" sz="2400" b="1" i="0" u="none" strike="noStrike" dirty="0">
                          <a:solidFill>
                            <a:srgbClr val="000000"/>
                          </a:solidFill>
                          <a:effectLst/>
                          <a:latin typeface="Calibri" panose="020F0502020204030204" pitchFamily="34" charset="0"/>
                        </a:rPr>
                        <a:t>Sin P3e.</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0000"/>
                    </a:solidFill>
                  </a:tcPr>
                </a:tc>
                <a:extLst>
                  <a:ext uri="{0D108BD9-81ED-4DB2-BD59-A6C34878D82A}">
                    <a16:rowId xmlns="" xmlns:a16="http://schemas.microsoft.com/office/drawing/2014/main" val="651491989"/>
                  </a:ext>
                </a:extLst>
              </a:tr>
              <a:tr h="223520">
                <a:tc>
                  <a:txBody>
                    <a:bodyPr/>
                    <a:lstStyle/>
                    <a:p>
                      <a:pPr algn="l" fontAlgn="b"/>
                      <a:r>
                        <a:rPr lang="es-MX" sz="2400" b="0" i="0" u="none" strike="noStrike" dirty="0">
                          <a:solidFill>
                            <a:srgbClr val="000000"/>
                          </a:solidFill>
                          <a:effectLst/>
                          <a:latin typeface="Calibri" panose="020F0502020204030204" pitchFamily="34" charset="0"/>
                        </a:rPr>
                        <a:t>CUCSH</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es-MX" sz="24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es-MX" sz="24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es-MX" sz="24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es-MX" sz="2400" b="1" i="0" u="none" strike="noStrike" dirty="0">
                          <a:solidFill>
                            <a:srgbClr val="0070C0"/>
                          </a:solidFill>
                          <a:effectLst/>
                          <a:latin typeface="Calibri" panose="020F0502020204030204" pitchFamily="34" charset="0"/>
                        </a:rPr>
                        <a:t>20,000,000.00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extLst>
                  <a:ext uri="{0D108BD9-81ED-4DB2-BD59-A6C34878D82A}">
                    <a16:rowId xmlns="" xmlns:a16="http://schemas.microsoft.com/office/drawing/2014/main" val="2134358050"/>
                  </a:ext>
                </a:extLst>
              </a:tr>
              <a:tr h="223520">
                <a:tc>
                  <a:txBody>
                    <a:bodyPr/>
                    <a:lstStyle/>
                    <a:p>
                      <a:pPr algn="l" fontAlgn="b"/>
                      <a:r>
                        <a:rPr lang="es-MX" sz="2400" b="0" i="0" u="none" strike="noStrike" dirty="0" err="1">
                          <a:solidFill>
                            <a:srgbClr val="000000"/>
                          </a:solidFill>
                          <a:effectLst/>
                          <a:latin typeface="Calibri" panose="020F0502020204030204" pitchFamily="34" charset="0"/>
                        </a:rPr>
                        <a:t>CUTonalá</a:t>
                      </a:r>
                      <a:endParaRPr lang="es-MX" sz="2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24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24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2400" b="0" i="0" u="none" strike="noStrike" dirty="0">
                          <a:solidFill>
                            <a:srgbClr val="000000"/>
                          </a:solidFill>
                          <a:effectLst/>
                          <a:latin typeface="Calibri" panose="020F0502020204030204" pitchFamily="34" charset="0"/>
                        </a:rPr>
                        <a:t>70,000,000.00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2400" b="1" i="0" u="none" strike="noStrike" dirty="0">
                          <a:solidFill>
                            <a:srgbClr val="0070C0"/>
                          </a:solidFill>
                          <a:effectLst/>
                          <a:latin typeface="Calibri" panose="020F0502020204030204" pitchFamily="34" charset="0"/>
                        </a:rPr>
                        <a:t>8,000,000.00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3042028212"/>
                  </a:ext>
                </a:extLst>
              </a:tr>
            </a:tbl>
          </a:graphicData>
        </a:graphic>
      </p:graphicFrame>
    </p:spTree>
    <p:extLst>
      <p:ext uri="{BB962C8B-B14F-4D97-AF65-F5344CB8AC3E}">
        <p14:creationId xmlns:p14="http://schemas.microsoft.com/office/powerpoint/2010/main" val="3048601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16</a:t>
            </a:fld>
            <a:endParaRPr lang="en-GB" dirty="0"/>
          </a:p>
        </p:txBody>
      </p:sp>
      <p:sp>
        <p:nvSpPr>
          <p:cNvPr id="7" name="Rectángulo 6"/>
          <p:cNvSpPr/>
          <p:nvPr/>
        </p:nvSpPr>
        <p:spPr>
          <a:xfrm>
            <a:off x="719403" y="2013228"/>
            <a:ext cx="10753195" cy="2800960"/>
          </a:xfrm>
          <a:prstGeom prst="rect">
            <a:avLst/>
          </a:prstGeom>
        </p:spPr>
        <p:txBody>
          <a:bodyPr wrap="square">
            <a:spAutoFit/>
          </a:bodyPr>
          <a:lstStyle/>
          <a:p>
            <a:pPr algn="ctr"/>
            <a:r>
              <a:rPr lang="es-MX" sz="5867" b="1" cap="small" dirty="0"/>
              <a:t>aulas flexibles programa institucional de lenguas extranjeras</a:t>
            </a:r>
            <a:endParaRPr lang="es-MX" sz="5867" b="1" dirty="0"/>
          </a:p>
        </p:txBody>
      </p:sp>
    </p:spTree>
    <p:extLst>
      <p:ext uri="{BB962C8B-B14F-4D97-AF65-F5344CB8AC3E}">
        <p14:creationId xmlns:p14="http://schemas.microsoft.com/office/powerpoint/2010/main" val="268569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3ED7BBC6-3A35-4E05-BE80-2C5A5C80D970}" type="slidenum">
              <a:rPr lang="en-GB" smtClean="0"/>
              <a:t>17</a:t>
            </a:fld>
            <a:endParaRPr lang="en-GB" dirty="0"/>
          </a:p>
        </p:txBody>
      </p:sp>
      <p:sp>
        <p:nvSpPr>
          <p:cNvPr id="5" name="Título 1"/>
          <p:cNvSpPr txBox="1">
            <a:spLocks/>
          </p:cNvSpPr>
          <p:nvPr/>
        </p:nvSpPr>
        <p:spPr>
          <a:xfrm>
            <a:off x="562073" y="304390"/>
            <a:ext cx="9784652" cy="683493"/>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950" b="1" cap="small" dirty="0"/>
              <a:t>Programa Institucional de Lenguas Extranjeras - Aulas Flexibles </a:t>
            </a:r>
          </a:p>
        </p:txBody>
      </p:sp>
      <p:graphicFrame>
        <p:nvGraphicFramePr>
          <p:cNvPr id="6" name="Marcador de contenido 3"/>
          <p:cNvGraphicFramePr>
            <a:graphicFrameLocks/>
          </p:cNvGraphicFramePr>
          <p:nvPr>
            <p:extLst/>
          </p:nvPr>
        </p:nvGraphicFramePr>
        <p:xfrm>
          <a:off x="1019696" y="1531196"/>
          <a:ext cx="9601065" cy="1240960"/>
        </p:xfrm>
        <a:graphic>
          <a:graphicData uri="http://schemas.openxmlformats.org/drawingml/2006/table">
            <a:tbl>
              <a:tblPr firstRow="1">
                <a:tableStyleId>{5C22544A-7EE6-4342-B048-85BDC9FD1C3A}</a:tableStyleId>
              </a:tblPr>
              <a:tblGrid>
                <a:gridCol w="1440160">
                  <a:extLst>
                    <a:ext uri="{9D8B030D-6E8A-4147-A177-3AD203B41FA5}">
                      <a16:colId xmlns="" xmlns:a16="http://schemas.microsoft.com/office/drawing/2014/main" val="20000"/>
                    </a:ext>
                  </a:extLst>
                </a:gridCol>
                <a:gridCol w="2598697">
                  <a:extLst>
                    <a:ext uri="{9D8B030D-6E8A-4147-A177-3AD203B41FA5}">
                      <a16:colId xmlns="" xmlns:a16="http://schemas.microsoft.com/office/drawing/2014/main" val="20001"/>
                    </a:ext>
                  </a:extLst>
                </a:gridCol>
                <a:gridCol w="2304256">
                  <a:extLst>
                    <a:ext uri="{9D8B030D-6E8A-4147-A177-3AD203B41FA5}">
                      <a16:colId xmlns="" xmlns:a16="http://schemas.microsoft.com/office/drawing/2014/main" val="20002"/>
                    </a:ext>
                  </a:extLst>
                </a:gridCol>
                <a:gridCol w="3257952">
                  <a:extLst>
                    <a:ext uri="{9D8B030D-6E8A-4147-A177-3AD203B41FA5}">
                      <a16:colId xmlns="" xmlns:a16="http://schemas.microsoft.com/office/drawing/2014/main" val="20003"/>
                    </a:ext>
                  </a:extLst>
                </a:gridCol>
              </a:tblGrid>
              <a:tr h="509440">
                <a:tc>
                  <a:txBody>
                    <a:bodyPr/>
                    <a:lstStyle/>
                    <a:p>
                      <a:pPr algn="ctr" fontAlgn="ctr"/>
                      <a:r>
                        <a:rPr lang="es-MX" sz="2000" u="none" strike="noStrike" dirty="0">
                          <a:effectLst/>
                        </a:rPr>
                        <a:t>Entidad</a:t>
                      </a:r>
                      <a:endParaRPr lang="es-MX" sz="2000" b="1" i="0" u="none" strike="noStrike" dirty="0">
                        <a:solidFill>
                          <a:srgbClr val="000000"/>
                        </a:solidFill>
                        <a:effectLst/>
                        <a:latin typeface="Calibri" panose="020F0502020204030204" pitchFamily="34" charset="0"/>
                      </a:endParaRPr>
                    </a:p>
                  </a:txBody>
                  <a:tcPr marL="60960" marR="60960" marT="60960" marB="60960" anchor="ctr"/>
                </a:tc>
                <a:tc>
                  <a:txBody>
                    <a:bodyPr/>
                    <a:lstStyle/>
                    <a:p>
                      <a:pPr algn="ctr" fontAlgn="ctr"/>
                      <a:r>
                        <a:rPr lang="es-MX" sz="2000" u="none" strike="noStrike" dirty="0">
                          <a:effectLst/>
                        </a:rPr>
                        <a:t>Monto Asignado</a:t>
                      </a:r>
                      <a:endParaRPr lang="es-MX" sz="2000" b="1" i="0" u="none" strike="noStrike" dirty="0">
                        <a:solidFill>
                          <a:srgbClr val="000000"/>
                        </a:solidFill>
                        <a:effectLst/>
                        <a:latin typeface="Calibri" panose="020F0502020204030204" pitchFamily="34" charset="0"/>
                      </a:endParaRPr>
                    </a:p>
                  </a:txBody>
                  <a:tcPr marL="60960" marR="60960" marT="60960" marB="6096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2000" u="none" strike="noStrike" dirty="0">
                          <a:effectLst/>
                        </a:rPr>
                        <a:t>Monto</a:t>
                      </a:r>
                      <a:r>
                        <a:rPr lang="es-MX" sz="2000" u="none" strike="noStrike" baseline="0" dirty="0">
                          <a:effectLst/>
                        </a:rPr>
                        <a:t> Solicitado</a:t>
                      </a:r>
                      <a:endParaRPr lang="es-MX" sz="2000" b="1" i="0" u="none" strike="noStrike" dirty="0">
                        <a:solidFill>
                          <a:srgbClr val="000000"/>
                        </a:solidFill>
                        <a:effectLst/>
                        <a:latin typeface="Calibri" panose="020F0502020204030204" pitchFamily="34" charset="0"/>
                      </a:endParaRPr>
                    </a:p>
                  </a:txBody>
                  <a:tcPr marL="60960" marR="60960" marT="60960" marB="6096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2000" u="none" strike="noStrike" dirty="0">
                          <a:effectLst/>
                        </a:rPr>
                        <a:t>Monto Disponible en AFIN</a:t>
                      </a:r>
                      <a:endParaRPr lang="es-MX" sz="2000" b="1" i="0" u="none" strike="noStrike" dirty="0">
                        <a:solidFill>
                          <a:srgbClr val="000000"/>
                        </a:solidFill>
                        <a:effectLst/>
                        <a:latin typeface="Calibri" panose="020F0502020204030204" pitchFamily="34" charset="0"/>
                      </a:endParaRPr>
                    </a:p>
                  </a:txBody>
                  <a:tcPr marL="60960" marR="60960" marT="60960" marB="60960" anchor="ctr"/>
                </a:tc>
                <a:extLst>
                  <a:ext uri="{0D108BD9-81ED-4DB2-BD59-A6C34878D82A}">
                    <a16:rowId xmlns="" xmlns:a16="http://schemas.microsoft.com/office/drawing/2014/main" val="10000"/>
                  </a:ext>
                </a:extLst>
              </a:tr>
              <a:tr h="731520">
                <a:tc>
                  <a:txBody>
                    <a:bodyPr/>
                    <a:lstStyle/>
                    <a:p>
                      <a:pPr algn="ctr" fontAlgn="b"/>
                      <a:r>
                        <a:rPr lang="es-MX" sz="2000" b="1" u="none" strike="noStrike" dirty="0">
                          <a:effectLst/>
                        </a:rPr>
                        <a:t>CGADM</a:t>
                      </a:r>
                      <a:endParaRPr lang="es-MX" sz="2000" b="1" i="0" u="none" strike="noStrike" dirty="0">
                        <a:solidFill>
                          <a:srgbClr val="000000"/>
                        </a:solidFill>
                        <a:effectLst/>
                        <a:latin typeface="+mn-lt"/>
                      </a:endParaRPr>
                    </a:p>
                  </a:txBody>
                  <a:tcPr marL="60960" marR="60960" marT="60960" marB="60960" anchor="ctr"/>
                </a:tc>
                <a:tc>
                  <a:txBody>
                    <a:bodyPr/>
                    <a:lstStyle/>
                    <a:p>
                      <a:pPr algn="ctr" fontAlgn="b"/>
                      <a:r>
                        <a:rPr lang="es-MX" sz="2000" u="none" strike="noStrike" dirty="0">
                          <a:effectLst/>
                        </a:rPr>
                        <a:t>$17,062,470.00</a:t>
                      </a:r>
                      <a:endParaRPr lang="es-MX" sz="2000" b="0" i="0" u="none" strike="noStrike" dirty="0">
                        <a:solidFill>
                          <a:srgbClr val="000000"/>
                        </a:solidFill>
                        <a:effectLst/>
                        <a:latin typeface="+mn-lt"/>
                      </a:endParaRPr>
                    </a:p>
                  </a:txBody>
                  <a:tcPr marL="182880" marR="182880" marT="182880" marB="182880" anchor="ctr"/>
                </a:tc>
                <a:tc>
                  <a:txBody>
                    <a:bodyPr/>
                    <a:lstStyle/>
                    <a:p>
                      <a:pPr algn="r" fontAlgn="b"/>
                      <a:r>
                        <a:rPr lang="es-MX" sz="2000" u="none" strike="noStrike" kern="1200" dirty="0">
                          <a:solidFill>
                            <a:schemeClr val="dk1"/>
                          </a:solidFill>
                          <a:effectLst/>
                          <a:latin typeface="+mn-lt"/>
                          <a:ea typeface="+mn-ea"/>
                          <a:cs typeface="+mn-cs"/>
                        </a:rPr>
                        <a:t>$16,540,805.32</a:t>
                      </a:r>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b="0" u="none" strike="noStrike" kern="1200" dirty="0">
                          <a:effectLst/>
                        </a:rPr>
                        <a:t>$521,664.68</a:t>
                      </a:r>
                    </a:p>
                  </a:txBody>
                  <a:tcPr marL="182880" marR="182880" marT="182880" marB="182880" anchor="ctr"/>
                </a:tc>
                <a:extLst>
                  <a:ext uri="{0D108BD9-81ED-4DB2-BD59-A6C34878D82A}">
                    <a16:rowId xmlns="" xmlns:a16="http://schemas.microsoft.com/office/drawing/2014/main" val="10001"/>
                  </a:ext>
                </a:extLst>
              </a:tr>
            </a:tbl>
          </a:graphicData>
        </a:graphic>
      </p:graphicFrame>
      <p:graphicFrame>
        <p:nvGraphicFramePr>
          <p:cNvPr id="3" name="Tabla 2">
            <a:extLst>
              <a:ext uri="{FF2B5EF4-FFF2-40B4-BE49-F238E27FC236}">
                <a16:creationId xmlns="" xmlns:a16="http://schemas.microsoft.com/office/drawing/2014/main" id="{8DC2C672-84D2-4B70-9692-C0BB66D61796}"/>
              </a:ext>
            </a:extLst>
          </p:cNvPr>
          <p:cNvGraphicFramePr>
            <a:graphicFrameLocks noGrp="1"/>
          </p:cNvGraphicFramePr>
          <p:nvPr>
            <p:extLst/>
          </p:nvPr>
        </p:nvGraphicFramePr>
        <p:xfrm>
          <a:off x="4504888" y="2996920"/>
          <a:ext cx="5597842" cy="1097280"/>
        </p:xfrm>
        <a:graphic>
          <a:graphicData uri="http://schemas.openxmlformats.org/drawingml/2006/table">
            <a:tbl>
              <a:tblPr firstRow="1" bandRow="1">
                <a:tableStyleId>{5C22544A-7EE6-4342-B048-85BDC9FD1C3A}</a:tableStyleId>
              </a:tblPr>
              <a:tblGrid>
                <a:gridCol w="2798921">
                  <a:extLst>
                    <a:ext uri="{9D8B030D-6E8A-4147-A177-3AD203B41FA5}">
                      <a16:colId xmlns="" xmlns:a16="http://schemas.microsoft.com/office/drawing/2014/main" val="1357960527"/>
                    </a:ext>
                  </a:extLst>
                </a:gridCol>
                <a:gridCol w="2798921">
                  <a:extLst>
                    <a:ext uri="{9D8B030D-6E8A-4147-A177-3AD203B41FA5}">
                      <a16:colId xmlns="" xmlns:a16="http://schemas.microsoft.com/office/drawing/2014/main" val="1779839062"/>
                    </a:ext>
                  </a:extLst>
                </a:gridCol>
              </a:tblGrid>
              <a:tr h="563290">
                <a:tc>
                  <a:txBody>
                    <a:bodyPr/>
                    <a:lstStyle/>
                    <a:p>
                      <a:r>
                        <a:rPr lang="es-MX" sz="2000" dirty="0"/>
                        <a:t>En espera de Actas de Fallo o Adenda o Factura</a:t>
                      </a:r>
                    </a:p>
                  </a:txBody>
                  <a:tcPr/>
                </a:tc>
                <a:tc>
                  <a:txBody>
                    <a:bodyPr/>
                    <a:lstStyle/>
                    <a:p>
                      <a:pPr algn="ctr"/>
                      <a:r>
                        <a:rPr lang="es-MX" sz="2000" dirty="0"/>
                        <a:t>Monto </a:t>
                      </a:r>
                    </a:p>
                  </a:txBody>
                  <a:tcPr anchor="ctr"/>
                </a:tc>
                <a:extLst>
                  <a:ext uri="{0D108BD9-81ED-4DB2-BD59-A6C34878D82A}">
                    <a16:rowId xmlns="" xmlns:a16="http://schemas.microsoft.com/office/drawing/2014/main" val="2328620986"/>
                  </a:ext>
                </a:extLst>
              </a:tr>
              <a:tr h="221902">
                <a:tc>
                  <a:txBody>
                    <a:bodyPr/>
                    <a:lstStyle/>
                    <a:p>
                      <a:r>
                        <a:rPr lang="es-MX" sz="2000" dirty="0"/>
                        <a:t>CUCEI</a:t>
                      </a:r>
                    </a:p>
                  </a:txBody>
                  <a:tcPr/>
                </a:tc>
                <a:tc>
                  <a:txBody>
                    <a:bodyPr/>
                    <a:lstStyle/>
                    <a:p>
                      <a:pPr algn="ctr" fontAlgn="b"/>
                      <a:r>
                        <a:rPr lang="es-MX" sz="2000" b="0" i="0" u="none" strike="noStrike" dirty="0">
                          <a:solidFill>
                            <a:srgbClr val="000000"/>
                          </a:solidFill>
                          <a:effectLst/>
                          <a:latin typeface="Calibri" panose="020F0502020204030204" pitchFamily="34" charset="0"/>
                        </a:rPr>
                        <a:t>     $ 400,000.00 </a:t>
                      </a:r>
                    </a:p>
                  </a:txBody>
                  <a:tcPr marL="9525" marR="9525" marT="9525" marB="0" anchor="b"/>
                </a:tc>
                <a:extLst>
                  <a:ext uri="{0D108BD9-81ED-4DB2-BD59-A6C34878D82A}">
                    <a16:rowId xmlns="" xmlns:a16="http://schemas.microsoft.com/office/drawing/2014/main" val="2671642263"/>
                  </a:ext>
                </a:extLst>
              </a:tr>
            </a:tbl>
          </a:graphicData>
        </a:graphic>
      </p:graphicFrame>
      <p:sp>
        <p:nvSpPr>
          <p:cNvPr id="8" name="CuadroTexto 7">
            <a:extLst>
              <a:ext uri="{FF2B5EF4-FFF2-40B4-BE49-F238E27FC236}">
                <a16:creationId xmlns="" xmlns:a16="http://schemas.microsoft.com/office/drawing/2014/main" id="{E727FFAD-B98E-4761-AB9C-DAAEA3550CB2}"/>
              </a:ext>
            </a:extLst>
          </p:cNvPr>
          <p:cNvSpPr txBox="1"/>
          <p:nvPr/>
        </p:nvSpPr>
        <p:spPr>
          <a:xfrm>
            <a:off x="6247814" y="4994442"/>
            <a:ext cx="4372947" cy="461665"/>
          </a:xfrm>
          <a:prstGeom prst="rect">
            <a:avLst/>
          </a:prstGeom>
          <a:noFill/>
        </p:spPr>
        <p:txBody>
          <a:bodyPr wrap="square" rtlCol="0">
            <a:spAutoFit/>
          </a:bodyPr>
          <a:lstStyle/>
          <a:p>
            <a:r>
              <a:rPr lang="es-MX" sz="2400" b="1" dirty="0">
                <a:solidFill>
                  <a:srgbClr val="0070C0"/>
                </a:solidFill>
              </a:rPr>
              <a:t>Disponible:  $121,664.68</a:t>
            </a:r>
          </a:p>
        </p:txBody>
      </p:sp>
    </p:spTree>
    <p:extLst>
      <p:ext uri="{BB962C8B-B14F-4D97-AF65-F5344CB8AC3E}">
        <p14:creationId xmlns:p14="http://schemas.microsoft.com/office/powerpoint/2010/main" val="204086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18</a:t>
            </a:fld>
            <a:endParaRPr lang="en-GB" dirty="0"/>
          </a:p>
        </p:txBody>
      </p:sp>
      <p:sp>
        <p:nvSpPr>
          <p:cNvPr id="7" name="Rectángulo 6"/>
          <p:cNvSpPr/>
          <p:nvPr/>
        </p:nvSpPr>
        <p:spPr>
          <a:xfrm>
            <a:off x="669976" y="1823758"/>
            <a:ext cx="10753195" cy="1898084"/>
          </a:xfrm>
          <a:prstGeom prst="rect">
            <a:avLst/>
          </a:prstGeom>
        </p:spPr>
        <p:txBody>
          <a:bodyPr wrap="square">
            <a:spAutoFit/>
          </a:bodyPr>
          <a:lstStyle/>
          <a:p>
            <a:pPr algn="ctr"/>
            <a:r>
              <a:rPr lang="es-MX" sz="5867" b="1" cap="small" dirty="0"/>
              <a:t>partida para planes maestros y proyectos ejecutivos</a:t>
            </a:r>
          </a:p>
        </p:txBody>
      </p:sp>
    </p:spTree>
    <p:extLst>
      <p:ext uri="{BB962C8B-B14F-4D97-AF65-F5344CB8AC3E}">
        <p14:creationId xmlns:p14="http://schemas.microsoft.com/office/powerpoint/2010/main" val="253814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3"/>
          <p:cNvGraphicFramePr>
            <a:graphicFrameLocks/>
          </p:cNvGraphicFramePr>
          <p:nvPr>
            <p:extLst/>
          </p:nvPr>
        </p:nvGraphicFramePr>
        <p:xfrm>
          <a:off x="733194" y="2956034"/>
          <a:ext cx="10366800" cy="1547751"/>
        </p:xfrm>
        <a:graphic>
          <a:graphicData uri="http://schemas.openxmlformats.org/drawingml/2006/table">
            <a:tbl>
              <a:tblPr firstRow="1" bandRow="1">
                <a:tableStyleId>{5C22544A-7EE6-4342-B048-85BDC9FD1C3A}</a:tableStyleId>
              </a:tblPr>
              <a:tblGrid>
                <a:gridCol w="1789200">
                  <a:extLst>
                    <a:ext uri="{9D8B030D-6E8A-4147-A177-3AD203B41FA5}">
                      <a16:colId xmlns="" xmlns:a16="http://schemas.microsoft.com/office/drawing/2014/main" val="20000"/>
                    </a:ext>
                  </a:extLst>
                </a:gridCol>
                <a:gridCol w="6177600">
                  <a:extLst>
                    <a:ext uri="{9D8B030D-6E8A-4147-A177-3AD203B41FA5}">
                      <a16:colId xmlns="" xmlns:a16="http://schemas.microsoft.com/office/drawing/2014/main" val="20001"/>
                    </a:ext>
                  </a:extLst>
                </a:gridCol>
                <a:gridCol w="2400000">
                  <a:extLst>
                    <a:ext uri="{9D8B030D-6E8A-4147-A177-3AD203B41FA5}">
                      <a16:colId xmlns="" xmlns:a16="http://schemas.microsoft.com/office/drawing/2014/main" val="20002"/>
                    </a:ext>
                  </a:extLst>
                </a:gridCol>
              </a:tblGrid>
              <a:tr h="579600">
                <a:tc>
                  <a:txBody>
                    <a:bodyPr/>
                    <a:lstStyle/>
                    <a:p>
                      <a:pPr algn="ctr" fontAlgn="ctr"/>
                      <a:r>
                        <a:rPr lang="es-MX" sz="1700" u="none" strike="noStrike" dirty="0">
                          <a:effectLst/>
                        </a:rPr>
                        <a:t>Centro Universitario</a:t>
                      </a:r>
                      <a:endParaRPr lang="es-MX" sz="17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700" u="none" strike="noStrike" dirty="0">
                          <a:effectLst/>
                        </a:rPr>
                        <a:t>Solicitud</a:t>
                      </a:r>
                      <a:endParaRPr lang="es-MX" sz="17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700" u="none" strike="noStrike" dirty="0">
                          <a:effectLst/>
                        </a:rPr>
                        <a:t>Autorización del Comité de Infraestructura</a:t>
                      </a:r>
                      <a:endParaRPr lang="es-MX" sz="1700" b="1" i="0" u="none" strike="noStrike" dirty="0">
                        <a:solidFill>
                          <a:srgbClr val="000000"/>
                        </a:solidFill>
                        <a:effectLst/>
                        <a:latin typeface="Calibri" panose="020F0502020204030204" pitchFamily="34" charset="0"/>
                      </a:endParaRPr>
                    </a:p>
                  </a:txBody>
                  <a:tcPr anchor="ctr"/>
                </a:tc>
                <a:extLst>
                  <a:ext uri="{0D108BD9-81ED-4DB2-BD59-A6C34878D82A}">
                    <a16:rowId xmlns="" xmlns:a16="http://schemas.microsoft.com/office/drawing/2014/main" val="10000"/>
                  </a:ext>
                </a:extLst>
              </a:tr>
              <a:tr h="312717">
                <a:tc>
                  <a:txBody>
                    <a:bodyPr/>
                    <a:lstStyle/>
                    <a:p>
                      <a:pPr marL="0" algn="l" defTabSz="914400" rtl="0" eaLnBrk="1" fontAlgn="ctr" latinLnBrk="0" hangingPunct="1"/>
                      <a:r>
                        <a:rPr lang="es-MX" sz="1700" u="none" strike="noStrike" kern="1200" dirty="0">
                          <a:solidFill>
                            <a:schemeClr val="dk1"/>
                          </a:solidFill>
                          <a:effectLst/>
                          <a:latin typeface="+mn-lt"/>
                          <a:ea typeface="+mn-ea"/>
                          <a:cs typeface="+mn-cs"/>
                        </a:rPr>
                        <a:t>CUALTOS</a:t>
                      </a:r>
                    </a:p>
                  </a:txBody>
                  <a:tcPr marL="85725" marR="0" marT="0" marB="0" anchor="ctr"/>
                </a:tc>
                <a:tc>
                  <a:txBody>
                    <a:bodyPr/>
                    <a:lstStyle/>
                    <a:p>
                      <a:pPr marL="0" algn="l" defTabSz="914400" rtl="0" eaLnBrk="1" fontAlgn="ctr" latinLnBrk="0" hangingPunct="1"/>
                      <a:r>
                        <a:rPr lang="es-MX" sz="1700" u="none" strike="noStrike" kern="1200" dirty="0">
                          <a:solidFill>
                            <a:schemeClr val="dk1"/>
                          </a:solidFill>
                          <a:effectLst/>
                          <a:latin typeface="+mn-lt"/>
                          <a:ea typeface="+mn-ea"/>
                          <a:cs typeface="+mn-cs"/>
                        </a:rPr>
                        <a:t>Proyecto de Ingenierías Plafón, Duela y Alfombrado en el Auditorio</a:t>
                      </a:r>
                    </a:p>
                  </a:txBody>
                  <a:tcPr marL="0" marR="0" marT="0" marB="0" anchor="ctr"/>
                </a:tc>
                <a:tc>
                  <a:txBody>
                    <a:bodyPr/>
                    <a:lstStyle/>
                    <a:p>
                      <a:pPr algn="ctr" rtl="0" fontAlgn="ctr"/>
                      <a:r>
                        <a:rPr lang="es-MX" sz="1700" b="0" i="0" u="none" strike="noStrike" dirty="0">
                          <a:solidFill>
                            <a:srgbClr val="000000"/>
                          </a:solidFill>
                          <a:effectLst/>
                          <a:latin typeface="Calibri" panose="020F0502020204030204" pitchFamily="34" charset="0"/>
                        </a:rPr>
                        <a:t>Autorizado</a:t>
                      </a:r>
                    </a:p>
                  </a:txBody>
                  <a:tcPr marL="0" marR="0" marT="0" marB="0" anchor="ctr"/>
                </a:tc>
                <a:extLst>
                  <a:ext uri="{0D108BD9-81ED-4DB2-BD59-A6C34878D82A}">
                    <a16:rowId xmlns="" xmlns:a16="http://schemas.microsoft.com/office/drawing/2014/main" val="10001"/>
                  </a:ext>
                </a:extLst>
              </a:tr>
              <a:tr h="312717">
                <a:tc>
                  <a:txBody>
                    <a:bodyPr/>
                    <a:lstStyle/>
                    <a:p>
                      <a:pPr marL="0" algn="l" defTabSz="914400" rtl="0" eaLnBrk="1" fontAlgn="ctr" latinLnBrk="0" hangingPunct="1"/>
                      <a:r>
                        <a:rPr lang="es-MX" sz="1700" u="none" strike="noStrike" kern="1200" dirty="0">
                          <a:solidFill>
                            <a:schemeClr val="dk1"/>
                          </a:solidFill>
                          <a:effectLst/>
                          <a:latin typeface="+mn-lt"/>
                          <a:ea typeface="+mn-ea"/>
                          <a:cs typeface="+mn-cs"/>
                        </a:rPr>
                        <a:t>CUALTOS</a:t>
                      </a:r>
                    </a:p>
                  </a:txBody>
                  <a:tcPr marL="85725" marR="0" marT="0" marB="0" anchor="ctr"/>
                </a:tc>
                <a:tc>
                  <a:txBody>
                    <a:bodyPr/>
                    <a:lstStyle/>
                    <a:p>
                      <a:pPr marL="0" algn="l" defTabSz="914400" rtl="0" eaLnBrk="1" fontAlgn="ctr" latinLnBrk="0" hangingPunct="1"/>
                      <a:r>
                        <a:rPr lang="es-MX" sz="1700" u="none" strike="noStrike" kern="1200" dirty="0">
                          <a:solidFill>
                            <a:schemeClr val="dk1"/>
                          </a:solidFill>
                          <a:effectLst/>
                          <a:latin typeface="+mn-lt"/>
                          <a:ea typeface="+mn-ea"/>
                          <a:cs typeface="+mn-cs"/>
                        </a:rPr>
                        <a:t>Proyecto de Ingenierías Andador Peatonal de Ingreso</a:t>
                      </a:r>
                    </a:p>
                  </a:txBody>
                  <a:tcPr marL="0" marR="0" marT="0" marB="0" anchor="ctr"/>
                </a:tc>
                <a:tc>
                  <a:txBody>
                    <a:bodyPr/>
                    <a:lstStyle/>
                    <a:p>
                      <a:pPr algn="ctr" rtl="0" fontAlgn="ctr"/>
                      <a:r>
                        <a:rPr lang="es-MX" sz="1700" b="0" i="0" u="none" strike="noStrike" dirty="0">
                          <a:solidFill>
                            <a:srgbClr val="000000"/>
                          </a:solidFill>
                          <a:effectLst/>
                          <a:latin typeface="Calibri" panose="020F0502020204030204" pitchFamily="34" charset="0"/>
                        </a:rPr>
                        <a:t>Autorizado</a:t>
                      </a:r>
                    </a:p>
                  </a:txBody>
                  <a:tcPr marL="0" marR="0" marT="0" marB="0" anchor="ctr"/>
                </a:tc>
                <a:extLst>
                  <a:ext uri="{0D108BD9-81ED-4DB2-BD59-A6C34878D82A}">
                    <a16:rowId xmlns="" xmlns:a16="http://schemas.microsoft.com/office/drawing/2014/main" val="10002"/>
                  </a:ext>
                </a:extLst>
              </a:tr>
              <a:tr h="312717">
                <a:tc>
                  <a:txBody>
                    <a:bodyPr/>
                    <a:lstStyle/>
                    <a:p>
                      <a:pPr marL="0" algn="l" defTabSz="914400" rtl="0" eaLnBrk="1" fontAlgn="ctr" latinLnBrk="0" hangingPunct="1"/>
                      <a:r>
                        <a:rPr lang="es-MX" sz="1700" u="none" strike="noStrike" kern="1200" dirty="0">
                          <a:solidFill>
                            <a:schemeClr val="dk1"/>
                          </a:solidFill>
                          <a:effectLst/>
                          <a:latin typeface="+mn-lt"/>
                          <a:ea typeface="+mn-ea"/>
                          <a:cs typeface="+mn-cs"/>
                        </a:rPr>
                        <a:t>CUALTOS</a:t>
                      </a:r>
                    </a:p>
                  </a:txBody>
                  <a:tcPr marL="85725" marR="0" marT="0" marB="0" anchor="ctr"/>
                </a:tc>
                <a:tc>
                  <a:txBody>
                    <a:bodyPr/>
                    <a:lstStyle/>
                    <a:p>
                      <a:pPr marL="0" algn="l" defTabSz="914400" rtl="0" eaLnBrk="1" fontAlgn="ctr" latinLnBrk="0" hangingPunct="1"/>
                      <a:r>
                        <a:rPr lang="es-MX" sz="1700" u="none" strike="noStrike" kern="1200" dirty="0">
                          <a:solidFill>
                            <a:schemeClr val="dk1"/>
                          </a:solidFill>
                          <a:effectLst/>
                          <a:latin typeface="+mn-lt"/>
                          <a:ea typeface="+mn-ea"/>
                          <a:cs typeface="+mn-cs"/>
                        </a:rPr>
                        <a:t>Proyecto arquitectónico Andador peatonal de ingreso</a:t>
                      </a:r>
                    </a:p>
                  </a:txBody>
                  <a:tcPr marL="0" marR="0" marT="0" marB="0" anchor="ctr"/>
                </a:tc>
                <a:tc>
                  <a:txBody>
                    <a:bodyPr/>
                    <a:lstStyle/>
                    <a:p>
                      <a:pPr algn="ctr" rtl="0" fontAlgn="ctr"/>
                      <a:r>
                        <a:rPr lang="es-MX" sz="1700" b="0" i="0" u="none" strike="noStrike" dirty="0">
                          <a:solidFill>
                            <a:srgbClr val="000000"/>
                          </a:solidFill>
                          <a:effectLst/>
                          <a:latin typeface="Calibri" panose="020F0502020204030204" pitchFamily="34" charset="0"/>
                        </a:rPr>
                        <a:t>Autorizado</a:t>
                      </a:r>
                    </a:p>
                  </a:txBody>
                  <a:tcPr marL="0" marR="0" marT="0" marB="0" anchor="ctr"/>
                </a:tc>
                <a:extLst>
                  <a:ext uri="{0D108BD9-81ED-4DB2-BD59-A6C34878D82A}">
                    <a16:rowId xmlns="" xmlns:a16="http://schemas.microsoft.com/office/drawing/2014/main" val="10003"/>
                  </a:ext>
                </a:extLst>
              </a:tr>
            </a:tbl>
          </a:graphicData>
        </a:graphic>
      </p:graphicFrame>
      <p:sp>
        <p:nvSpPr>
          <p:cNvPr id="7" name="Título 1"/>
          <p:cNvSpPr>
            <a:spLocks noGrp="1"/>
          </p:cNvSpPr>
          <p:nvPr>
            <p:ph type="title"/>
          </p:nvPr>
        </p:nvSpPr>
        <p:spPr>
          <a:xfrm>
            <a:off x="733194" y="130649"/>
            <a:ext cx="10972800" cy="1143000"/>
          </a:xfrm>
        </p:spPr>
        <p:txBody>
          <a:bodyPr>
            <a:noAutofit/>
          </a:bodyPr>
          <a:lstStyle/>
          <a:p>
            <a:r>
              <a:rPr lang="es-MX" sz="2800" b="1" cap="small" dirty="0"/>
              <a:t>Solicitudes para financiar proyectos ejecutivos, estudios de preinversión o planes maestros </a:t>
            </a:r>
            <a:endParaRPr lang="es-MX" sz="2800" b="1" cap="small" dirty="0">
              <a:solidFill>
                <a:srgbClr val="0070C0"/>
              </a:solidFill>
            </a:endParaRPr>
          </a:p>
        </p:txBody>
      </p:sp>
      <p:graphicFrame>
        <p:nvGraphicFramePr>
          <p:cNvPr id="8" name="Marcador de contenido 3"/>
          <p:cNvGraphicFramePr>
            <a:graphicFrameLocks/>
          </p:cNvGraphicFramePr>
          <p:nvPr>
            <p:extLst/>
          </p:nvPr>
        </p:nvGraphicFramePr>
        <p:xfrm>
          <a:off x="733195" y="1403648"/>
          <a:ext cx="10369152" cy="960107"/>
        </p:xfrm>
        <a:graphic>
          <a:graphicData uri="http://schemas.openxmlformats.org/drawingml/2006/table">
            <a:tbl>
              <a:tblPr firstRow="1">
                <a:tableStyleId>{5C22544A-7EE6-4342-B048-85BDC9FD1C3A}</a:tableStyleId>
              </a:tblPr>
              <a:tblGrid>
                <a:gridCol w="2574572">
                  <a:extLst>
                    <a:ext uri="{9D8B030D-6E8A-4147-A177-3AD203B41FA5}">
                      <a16:colId xmlns="" xmlns:a16="http://schemas.microsoft.com/office/drawing/2014/main" val="20001"/>
                    </a:ext>
                  </a:extLst>
                </a:gridCol>
                <a:gridCol w="3596136">
                  <a:extLst>
                    <a:ext uri="{9D8B030D-6E8A-4147-A177-3AD203B41FA5}">
                      <a16:colId xmlns="" xmlns:a16="http://schemas.microsoft.com/office/drawing/2014/main" val="20002"/>
                    </a:ext>
                  </a:extLst>
                </a:gridCol>
                <a:gridCol w="4198444">
                  <a:extLst>
                    <a:ext uri="{9D8B030D-6E8A-4147-A177-3AD203B41FA5}">
                      <a16:colId xmlns="" xmlns:a16="http://schemas.microsoft.com/office/drawing/2014/main" val="20003"/>
                    </a:ext>
                  </a:extLst>
                </a:gridCol>
              </a:tblGrid>
              <a:tr h="509440">
                <a:tc>
                  <a:txBody>
                    <a:bodyPr/>
                    <a:lstStyle/>
                    <a:p>
                      <a:pPr algn="ctr" fontAlgn="ctr"/>
                      <a:r>
                        <a:rPr lang="es-MX" sz="2100" u="none" strike="noStrike" dirty="0">
                          <a:effectLst/>
                        </a:rPr>
                        <a:t>Monto Asignado</a:t>
                      </a:r>
                      <a:endParaRPr lang="es-MX" sz="2100" b="1" i="0" u="none" strike="noStrike" dirty="0">
                        <a:solidFill>
                          <a:srgbClr val="000000"/>
                        </a:solidFill>
                        <a:effectLst/>
                        <a:latin typeface="Calibri" panose="020F0502020204030204" pitchFamily="34" charset="0"/>
                      </a:endParaRPr>
                    </a:p>
                  </a:txBody>
                  <a:tcPr marL="60960" marR="60960" marT="60960" marB="6096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2100" u="none" strike="noStrike" dirty="0">
                          <a:effectLst/>
                        </a:rPr>
                        <a:t>Monto</a:t>
                      </a:r>
                      <a:r>
                        <a:rPr lang="es-MX" sz="2100" u="none" strike="noStrike" baseline="0" dirty="0">
                          <a:effectLst/>
                        </a:rPr>
                        <a:t> Solicitado</a:t>
                      </a:r>
                      <a:endParaRPr lang="es-MX" sz="2100" b="1" i="0" u="none" strike="noStrike" dirty="0">
                        <a:solidFill>
                          <a:srgbClr val="000000"/>
                        </a:solidFill>
                        <a:effectLst/>
                        <a:latin typeface="Calibri" panose="020F0502020204030204" pitchFamily="34" charset="0"/>
                      </a:endParaRPr>
                    </a:p>
                  </a:txBody>
                  <a:tcPr marL="60960" marR="60960" marT="60960" marB="6096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2100" u="none" strike="noStrike" dirty="0">
                          <a:effectLst/>
                        </a:rPr>
                        <a:t>Monto Disponible</a:t>
                      </a:r>
                      <a:endParaRPr lang="es-MX" sz="2100" b="1" i="0" u="none" strike="noStrike" dirty="0">
                        <a:solidFill>
                          <a:srgbClr val="000000"/>
                        </a:solidFill>
                        <a:effectLst/>
                        <a:latin typeface="Calibri" panose="020F0502020204030204" pitchFamily="34" charset="0"/>
                      </a:endParaRPr>
                    </a:p>
                  </a:txBody>
                  <a:tcPr marL="60960" marR="60960" marT="60960" marB="60960" anchor="ctr"/>
                </a:tc>
                <a:extLst>
                  <a:ext uri="{0D108BD9-81ED-4DB2-BD59-A6C34878D82A}">
                    <a16:rowId xmlns="" xmlns:a16="http://schemas.microsoft.com/office/drawing/2014/main" val="10000"/>
                  </a:ext>
                </a:extLst>
              </a:tr>
              <a:tr h="450667">
                <a:tc>
                  <a:txBody>
                    <a:bodyPr/>
                    <a:lstStyle/>
                    <a:p>
                      <a:pPr marL="0" algn="ctr" defTabSz="914400" rtl="0" eaLnBrk="1" fontAlgn="b" latinLnBrk="0" hangingPunct="1"/>
                      <a:r>
                        <a:rPr lang="es-MX" sz="2100" u="none" strike="noStrike" kern="1200" dirty="0">
                          <a:effectLst/>
                        </a:rPr>
                        <a:t>$18’000,000</a:t>
                      </a:r>
                      <a:endParaRPr lang="es-MX" sz="2100" b="0" i="0" u="none" strike="noStrike" kern="1200" dirty="0">
                        <a:solidFill>
                          <a:srgbClr val="000000"/>
                        </a:solidFill>
                        <a:effectLst/>
                        <a:latin typeface="+mn-lt"/>
                        <a:ea typeface="+mn-ea"/>
                        <a:cs typeface="+mn-cs"/>
                      </a:endParaRPr>
                    </a:p>
                  </a:txBody>
                  <a:tcPr marL="60960" marR="60960" marT="60960" marB="60960" anchor="ctr"/>
                </a:tc>
                <a:tc>
                  <a:txBody>
                    <a:bodyPr/>
                    <a:lstStyle/>
                    <a:p>
                      <a:pPr algn="ctr" fontAlgn="b"/>
                      <a:r>
                        <a:rPr lang="es-MX" sz="2100" u="none" strike="noStrike" kern="1200" dirty="0">
                          <a:solidFill>
                            <a:schemeClr val="dk1"/>
                          </a:solidFill>
                          <a:effectLst/>
                          <a:latin typeface="+mn-lt"/>
                          <a:ea typeface="+mn-ea"/>
                          <a:cs typeface="+mn-cs"/>
                        </a:rPr>
                        <a:t>$16,250,252.36</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2100" b="1" u="none" strike="noStrike" kern="1200" dirty="0">
                          <a:solidFill>
                            <a:schemeClr val="dk1"/>
                          </a:solidFill>
                          <a:effectLst/>
                          <a:latin typeface="+mn-lt"/>
                          <a:ea typeface="+mn-ea"/>
                          <a:cs typeface="+mn-cs"/>
                        </a:rPr>
                        <a:t>$1,749,747.64</a:t>
                      </a:r>
                    </a:p>
                  </a:txBody>
                  <a:tcPr marL="60960" marR="60960" marT="60960" marB="60960" anchor="ctr"/>
                </a:tc>
                <a:extLst>
                  <a:ext uri="{0D108BD9-81ED-4DB2-BD59-A6C34878D82A}">
                    <a16:rowId xmlns="" xmlns:a16="http://schemas.microsoft.com/office/drawing/2014/main" val="10001"/>
                  </a:ext>
                </a:extLst>
              </a:tr>
            </a:tbl>
          </a:graphicData>
        </a:graphic>
      </p:graphicFrame>
      <p:sp>
        <p:nvSpPr>
          <p:cNvPr id="2" name="Rectángulo 1"/>
          <p:cNvSpPr/>
          <p:nvPr/>
        </p:nvSpPr>
        <p:spPr>
          <a:xfrm>
            <a:off x="914426" y="5096064"/>
            <a:ext cx="7216319" cy="369332"/>
          </a:xfrm>
          <a:prstGeom prst="rect">
            <a:avLst/>
          </a:prstGeom>
        </p:spPr>
        <p:txBody>
          <a:bodyPr wrap="square">
            <a:spAutoFit/>
          </a:bodyPr>
          <a:lstStyle/>
          <a:p>
            <a:r>
              <a:rPr lang="es-MX" b="1" cap="small" dirty="0">
                <a:solidFill>
                  <a:srgbClr val="FF0000"/>
                </a:solidFill>
              </a:rPr>
              <a:t>Nota: se está esperando que remitan acta de fallo.</a:t>
            </a:r>
            <a:endParaRPr lang="es-MX" dirty="0">
              <a:solidFill>
                <a:srgbClr val="FF0000"/>
              </a:solidFill>
            </a:endParaRPr>
          </a:p>
        </p:txBody>
      </p:sp>
    </p:spTree>
    <p:extLst>
      <p:ext uri="{BB962C8B-B14F-4D97-AF65-F5344CB8AC3E}">
        <p14:creationId xmlns:p14="http://schemas.microsoft.com/office/powerpoint/2010/main" val="100188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p:cNvSpPr txBox="1">
            <a:spLocks/>
          </p:cNvSpPr>
          <p:nvPr/>
        </p:nvSpPr>
        <p:spPr>
          <a:xfrm>
            <a:off x="1638300" y="5231411"/>
            <a:ext cx="9144000" cy="16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600" dirty="0"/>
              <a:t>Saldos de Infraestructura de la Red Universitaria</a:t>
            </a:r>
            <a:endParaRPr lang="es-419" sz="6600" dirty="0"/>
          </a:p>
        </p:txBody>
      </p:sp>
    </p:spTree>
    <p:extLst>
      <p:ext uri="{BB962C8B-B14F-4D97-AF65-F5344CB8AC3E}">
        <p14:creationId xmlns:p14="http://schemas.microsoft.com/office/powerpoint/2010/main" val="3383963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p:cNvGraphicFramePr>
          <p:nvPr>
            <p:extLst>
              <p:ext uri="{D42A27DB-BD31-4B8C-83A1-F6EECF244321}">
                <p14:modId xmlns:p14="http://schemas.microsoft.com/office/powerpoint/2010/main" val="2216229919"/>
              </p:ext>
            </p:extLst>
          </p:nvPr>
        </p:nvGraphicFramePr>
        <p:xfrm>
          <a:off x="699070" y="1514152"/>
          <a:ext cx="10367999" cy="4182394"/>
        </p:xfrm>
        <a:graphic>
          <a:graphicData uri="http://schemas.openxmlformats.org/drawingml/2006/table">
            <a:tbl>
              <a:tblPr firstRow="1" bandRow="1">
                <a:tableStyleId>{5C22544A-7EE6-4342-B048-85BDC9FD1C3A}</a:tableStyleId>
              </a:tblPr>
              <a:tblGrid>
                <a:gridCol w="1373994">
                  <a:extLst>
                    <a:ext uri="{9D8B030D-6E8A-4147-A177-3AD203B41FA5}">
                      <a16:colId xmlns="" xmlns:a16="http://schemas.microsoft.com/office/drawing/2014/main" val="20000"/>
                    </a:ext>
                  </a:extLst>
                </a:gridCol>
                <a:gridCol w="6728508">
                  <a:extLst>
                    <a:ext uri="{9D8B030D-6E8A-4147-A177-3AD203B41FA5}">
                      <a16:colId xmlns="" xmlns:a16="http://schemas.microsoft.com/office/drawing/2014/main" val="20001"/>
                    </a:ext>
                  </a:extLst>
                </a:gridCol>
                <a:gridCol w="2265497">
                  <a:extLst>
                    <a:ext uri="{9D8B030D-6E8A-4147-A177-3AD203B41FA5}">
                      <a16:colId xmlns="" xmlns:a16="http://schemas.microsoft.com/office/drawing/2014/main" val="20002"/>
                    </a:ext>
                  </a:extLst>
                </a:gridCol>
              </a:tblGrid>
              <a:tr h="555313">
                <a:tc>
                  <a:txBody>
                    <a:bodyPr/>
                    <a:lstStyle/>
                    <a:p>
                      <a:pPr algn="ctr" fontAlgn="ctr"/>
                      <a:r>
                        <a:rPr lang="es-MX" sz="1400" u="none" strike="noStrike" dirty="0">
                          <a:effectLst/>
                        </a:rPr>
                        <a:t>Centro Universitario</a:t>
                      </a:r>
                      <a:endParaRPr lang="es-MX" sz="14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400" u="none" strike="noStrike" dirty="0">
                          <a:effectLst/>
                        </a:rPr>
                        <a:t>Solicitud</a:t>
                      </a:r>
                      <a:endParaRPr lang="es-MX" sz="14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400" u="none" strike="noStrike" dirty="0">
                          <a:effectLst/>
                        </a:rPr>
                        <a:t>Requiere Autorización del Comité de Infraestructura</a:t>
                      </a:r>
                      <a:endParaRPr lang="es-MX" sz="1400" b="1" i="0" u="none" strike="noStrike" dirty="0">
                        <a:solidFill>
                          <a:srgbClr val="000000"/>
                        </a:solidFill>
                        <a:effectLst/>
                        <a:latin typeface="Calibri" panose="020F0502020204030204" pitchFamily="34" charset="0"/>
                      </a:endParaRPr>
                    </a:p>
                  </a:txBody>
                  <a:tcPr anchor="ctr"/>
                </a:tc>
                <a:extLst>
                  <a:ext uri="{0D108BD9-81ED-4DB2-BD59-A6C34878D82A}">
                    <a16:rowId xmlns="" xmlns:a16="http://schemas.microsoft.com/office/drawing/2014/main" val="10000"/>
                  </a:ext>
                </a:extLst>
              </a:tr>
              <a:tr h="306884">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CUCBA</a:t>
                      </a:r>
                    </a:p>
                  </a:txBody>
                  <a:tcPr marL="45720" marR="45720" anchor="ctr"/>
                </a:tc>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Proyecto Ejecutivo para Red de Alumbrado Exterior con Energía Sustentable</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01"/>
                  </a:ext>
                </a:extLst>
              </a:tr>
              <a:tr h="306884">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CUCBA</a:t>
                      </a:r>
                    </a:p>
                  </a:txBody>
                  <a:tcPr marL="45720" marR="45720" anchor="ctr"/>
                </a:tc>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Proyecto Ejecutivo Construcción del Segundo Nivel en el Restaurant</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Requiere aprobación</a:t>
                      </a:r>
                    </a:p>
                  </a:txBody>
                  <a:tcPr marL="0" marR="0" marT="0" marB="0" anchor="ctr"/>
                </a:tc>
                <a:extLst>
                  <a:ext uri="{0D108BD9-81ED-4DB2-BD59-A6C34878D82A}">
                    <a16:rowId xmlns="" xmlns:a16="http://schemas.microsoft.com/office/drawing/2014/main" val="10002"/>
                  </a:ext>
                </a:extLst>
              </a:tr>
              <a:tr h="438405">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CUCBA</a:t>
                      </a:r>
                    </a:p>
                  </a:txBody>
                  <a:tcPr marL="45720" marR="45720" anchor="ctr"/>
                </a:tc>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Proyecto Ejecutivo para Construcción del Segundo Nivel en el Edificio "H" de Control Escolar</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03"/>
                  </a:ext>
                </a:extLst>
              </a:tr>
              <a:tr h="306884">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CUCBA</a:t>
                      </a:r>
                    </a:p>
                  </a:txBody>
                  <a:tcPr marL="45720" marR="45720" anchor="ctr"/>
                </a:tc>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Proyecto Ejecutivo para Remodelación del Edificio de Secretaría Administrativa </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No requiere aprobación</a:t>
                      </a:r>
                    </a:p>
                  </a:txBody>
                  <a:tcPr marL="0" marR="0" marT="0" marB="0" anchor="ctr"/>
                </a:tc>
                <a:extLst>
                  <a:ext uri="{0D108BD9-81ED-4DB2-BD59-A6C34878D82A}">
                    <a16:rowId xmlns="" xmlns:a16="http://schemas.microsoft.com/office/drawing/2014/main" val="10004"/>
                  </a:ext>
                </a:extLst>
              </a:tr>
              <a:tr h="306884">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CUCBA</a:t>
                      </a:r>
                    </a:p>
                  </a:txBody>
                  <a:tcPr marL="45720" marR="45720" anchor="ctr"/>
                </a:tc>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Proyecto Ejecutivo para Remodelación Integral exterior del Auditorio LMVP </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No requiere aprobación</a:t>
                      </a:r>
                    </a:p>
                  </a:txBody>
                  <a:tcPr marL="0" marR="0" marT="0" marB="0" anchor="ctr"/>
                </a:tc>
                <a:extLst>
                  <a:ext uri="{0D108BD9-81ED-4DB2-BD59-A6C34878D82A}">
                    <a16:rowId xmlns="" xmlns:a16="http://schemas.microsoft.com/office/drawing/2014/main" val="10005"/>
                  </a:ext>
                </a:extLst>
              </a:tr>
              <a:tr h="306884">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CUCBA</a:t>
                      </a:r>
                    </a:p>
                  </a:txBody>
                  <a:tcPr marL="45720" marR="45720" anchor="ctr"/>
                </a:tc>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Proyecto Ejecutivo para Construcción de la Unidad Cunicula</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06"/>
                  </a:ext>
                </a:extLst>
              </a:tr>
              <a:tr h="306884">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CUCBA</a:t>
                      </a:r>
                    </a:p>
                  </a:txBody>
                  <a:tcPr marL="45720" marR="45720" anchor="ctr"/>
                </a:tc>
                <a:tc>
                  <a:txBody>
                    <a:bodyPr/>
                    <a:lstStyle/>
                    <a:p>
                      <a:pPr marL="0" algn="l" defTabSz="914400" rtl="0" eaLnBrk="1" fontAlgn="ctr" latinLnBrk="0" hangingPunct="1"/>
                      <a:r>
                        <a:rPr lang="es-MX" sz="1400" u="none" strike="noStrike" kern="1200" dirty="0">
                          <a:solidFill>
                            <a:schemeClr val="dk1"/>
                          </a:solidFill>
                          <a:effectLst/>
                          <a:latin typeface="+mn-lt"/>
                          <a:ea typeface="+mn-ea"/>
                          <a:cs typeface="+mn-cs"/>
                        </a:rPr>
                        <a:t>Proyecto Ejecutivo para Construcción del Apiario</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07"/>
                  </a:ext>
                </a:extLst>
              </a:tr>
              <a:tr h="306884">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CUCBA	</a:t>
                      </a:r>
                    </a:p>
                  </a:txBody>
                  <a:tcPr marL="45720" marR="4572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Plan maestro conceptual y plan maestro del Parque Botánico Mtra. Luz María Villareal de Puga</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Requiere aprobación</a:t>
                      </a:r>
                    </a:p>
                  </a:txBody>
                  <a:tcPr marL="0" marR="0" marT="0" marB="0" anchor="ctr"/>
                </a:tc>
                <a:extLst>
                  <a:ext uri="{0D108BD9-81ED-4DB2-BD59-A6C34878D82A}">
                    <a16:rowId xmlns="" xmlns:a16="http://schemas.microsoft.com/office/drawing/2014/main" val="10010"/>
                  </a:ext>
                </a:extLst>
              </a:tr>
              <a:tr h="306884">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CUCEA</a:t>
                      </a:r>
                    </a:p>
                  </a:txBody>
                  <a:tcPr marL="45720" marR="45720" anchor="ctr"/>
                </a:tc>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Proyecto Ejecutivo de Aire Acondicionado en edificio educativo</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08"/>
                  </a:ext>
                </a:extLst>
              </a:tr>
              <a:tr h="306884">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CUCEA</a:t>
                      </a:r>
                    </a:p>
                  </a:txBody>
                  <a:tcPr marL="45720" marR="45720" anchor="ctr"/>
                </a:tc>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Actualización del Plan Maestro de Infraestructura del CUCEA</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No requiere aprobación</a:t>
                      </a:r>
                    </a:p>
                  </a:txBody>
                  <a:tcPr marL="0" marR="0" marT="0" marB="0" anchor="ctr"/>
                </a:tc>
                <a:extLst>
                  <a:ext uri="{0D108BD9-81ED-4DB2-BD59-A6C34878D82A}">
                    <a16:rowId xmlns="" xmlns:a16="http://schemas.microsoft.com/office/drawing/2014/main" val="10009"/>
                  </a:ext>
                </a:extLst>
              </a:tr>
              <a:tr h="306884">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CUCEI</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de un edificio de Tres Niveles para Aulas "Z" 1, Segundo Módulo</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a:t>
                      </a:r>
                    </a:p>
                  </a:txBody>
                  <a:tcPr marL="0" marR="0" marT="0" marB="0" anchor="ctr"/>
                </a:tc>
                <a:extLst>
                  <a:ext uri="{0D108BD9-81ED-4DB2-BD59-A6C34878D82A}">
                    <a16:rowId xmlns="" xmlns:a16="http://schemas.microsoft.com/office/drawing/2014/main" val="10011"/>
                  </a:ext>
                </a:extLst>
              </a:tr>
            </a:tbl>
          </a:graphicData>
        </a:graphic>
      </p:graphicFrame>
      <p:sp>
        <p:nvSpPr>
          <p:cNvPr id="5" name="Título 1"/>
          <p:cNvSpPr>
            <a:spLocks noGrp="1"/>
          </p:cNvSpPr>
          <p:nvPr>
            <p:ph type="title"/>
          </p:nvPr>
        </p:nvSpPr>
        <p:spPr>
          <a:xfrm>
            <a:off x="579164" y="580998"/>
            <a:ext cx="10972800" cy="743248"/>
          </a:xfrm>
        </p:spPr>
        <p:txBody>
          <a:bodyPr>
            <a:noAutofit/>
          </a:bodyPr>
          <a:lstStyle/>
          <a:p>
            <a:r>
              <a:rPr lang="es-MX" sz="2800" b="1" cap="small" dirty="0"/>
              <a:t>Solicitudes para financiar proyectos ejecutivos, estudios de preinversión o planes maestros</a:t>
            </a:r>
            <a:endParaRPr lang="es-MX" sz="2800" b="1" cap="small" dirty="0">
              <a:solidFill>
                <a:srgbClr val="0070C0"/>
              </a:solidFill>
            </a:endParaRPr>
          </a:p>
        </p:txBody>
      </p:sp>
      <p:sp>
        <p:nvSpPr>
          <p:cNvPr id="2" name="Rectángulo 1"/>
          <p:cNvSpPr/>
          <p:nvPr/>
        </p:nvSpPr>
        <p:spPr>
          <a:xfrm>
            <a:off x="378939" y="5886452"/>
            <a:ext cx="7208109" cy="369332"/>
          </a:xfrm>
          <a:prstGeom prst="rect">
            <a:avLst/>
          </a:prstGeom>
        </p:spPr>
        <p:txBody>
          <a:bodyPr wrap="square">
            <a:spAutoFit/>
          </a:bodyPr>
          <a:lstStyle/>
          <a:p>
            <a:r>
              <a:rPr lang="es-MX" b="1" cap="small" dirty="0">
                <a:solidFill>
                  <a:srgbClr val="FF0000"/>
                </a:solidFill>
              </a:rPr>
              <a:t>Nota: se está esperando que remitan acta de fallo y se elabore proyecto P3e.</a:t>
            </a:r>
            <a:endParaRPr lang="es-MX" dirty="0">
              <a:solidFill>
                <a:srgbClr val="FF0000"/>
              </a:solidFill>
            </a:endParaRPr>
          </a:p>
        </p:txBody>
      </p:sp>
    </p:spTree>
    <p:extLst>
      <p:ext uri="{BB962C8B-B14F-4D97-AF65-F5344CB8AC3E}">
        <p14:creationId xmlns:p14="http://schemas.microsoft.com/office/powerpoint/2010/main" val="1591166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p:cNvGraphicFramePr>
          <p:nvPr>
            <p:extLst>
              <p:ext uri="{D42A27DB-BD31-4B8C-83A1-F6EECF244321}">
                <p14:modId xmlns:p14="http://schemas.microsoft.com/office/powerpoint/2010/main" val="2384883147"/>
              </p:ext>
            </p:extLst>
          </p:nvPr>
        </p:nvGraphicFramePr>
        <p:xfrm>
          <a:off x="755198" y="1172815"/>
          <a:ext cx="10367999" cy="4758955"/>
        </p:xfrm>
        <a:graphic>
          <a:graphicData uri="http://schemas.openxmlformats.org/drawingml/2006/table">
            <a:tbl>
              <a:tblPr firstRow="1" bandRow="1">
                <a:tableStyleId>{5C22544A-7EE6-4342-B048-85BDC9FD1C3A}</a:tableStyleId>
              </a:tblPr>
              <a:tblGrid>
                <a:gridCol w="1316538">
                  <a:extLst>
                    <a:ext uri="{9D8B030D-6E8A-4147-A177-3AD203B41FA5}">
                      <a16:colId xmlns="" xmlns:a16="http://schemas.microsoft.com/office/drawing/2014/main" val="20000"/>
                    </a:ext>
                  </a:extLst>
                </a:gridCol>
                <a:gridCol w="6944412">
                  <a:extLst>
                    <a:ext uri="{9D8B030D-6E8A-4147-A177-3AD203B41FA5}">
                      <a16:colId xmlns="" xmlns:a16="http://schemas.microsoft.com/office/drawing/2014/main" val="20001"/>
                    </a:ext>
                  </a:extLst>
                </a:gridCol>
                <a:gridCol w="2107049">
                  <a:extLst>
                    <a:ext uri="{9D8B030D-6E8A-4147-A177-3AD203B41FA5}">
                      <a16:colId xmlns="" xmlns:a16="http://schemas.microsoft.com/office/drawing/2014/main" val="20002"/>
                    </a:ext>
                  </a:extLst>
                </a:gridCol>
              </a:tblGrid>
              <a:tr h="506021">
                <a:tc>
                  <a:txBody>
                    <a:bodyPr/>
                    <a:lstStyle/>
                    <a:p>
                      <a:pPr algn="ctr" fontAlgn="ctr"/>
                      <a:r>
                        <a:rPr lang="es-MX" sz="1400" u="none" strike="noStrike" dirty="0">
                          <a:effectLst/>
                        </a:rPr>
                        <a:t>Centro Universitario</a:t>
                      </a:r>
                      <a:endParaRPr lang="es-MX" sz="14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400" u="none" strike="noStrike" dirty="0">
                          <a:effectLst/>
                        </a:rPr>
                        <a:t>Solicitud</a:t>
                      </a:r>
                      <a:endParaRPr lang="es-MX" sz="14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400" u="none" strike="noStrike" dirty="0">
                          <a:effectLst/>
                        </a:rPr>
                        <a:t>Requiere Autorización del Comité de Infraestructura</a:t>
                      </a:r>
                      <a:endParaRPr lang="es-MX" sz="1400" b="1" i="0" u="none" strike="noStrike" dirty="0">
                        <a:solidFill>
                          <a:srgbClr val="000000"/>
                        </a:solidFill>
                        <a:effectLst/>
                        <a:latin typeface="Calibri" panose="020F0502020204030204" pitchFamily="34" charset="0"/>
                      </a:endParaRPr>
                    </a:p>
                  </a:txBody>
                  <a:tcPr anchor="ctr"/>
                </a:tc>
                <a:extLst>
                  <a:ext uri="{0D108BD9-81ED-4DB2-BD59-A6C34878D82A}">
                    <a16:rowId xmlns="" xmlns:a16="http://schemas.microsoft.com/office/drawing/2014/main" val="10000"/>
                  </a:ext>
                </a:extLst>
              </a:tr>
              <a:tr h="294559">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CUCIÉNEGA</a:t>
                      </a:r>
                    </a:p>
                  </a:txBody>
                  <a:tcPr marL="45720" marR="45720" anchor="ctr"/>
                </a:tc>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Proyecto Ejecutivo para el Ingreso Principal, ingresos vehiculares y bardeo frontal del CUCIÉNEGA</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Requiere aprobación</a:t>
                      </a:r>
                    </a:p>
                  </a:txBody>
                  <a:tcPr marL="0" marR="0" marT="0" marB="0" anchor="ctr"/>
                </a:tc>
                <a:extLst>
                  <a:ext uri="{0D108BD9-81ED-4DB2-BD59-A6C34878D82A}">
                    <a16:rowId xmlns="" xmlns:a16="http://schemas.microsoft.com/office/drawing/2014/main" val="10006"/>
                  </a:ext>
                </a:extLst>
              </a:tr>
              <a:tr h="397828">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CUCIÉNEGA</a:t>
                      </a:r>
                    </a:p>
                  </a:txBody>
                  <a:tcPr marL="45720" marR="45720" anchor="ctr"/>
                </a:tc>
                <a:tc>
                  <a:txBody>
                    <a:bodyPr/>
                    <a:lstStyle/>
                    <a:p>
                      <a:pPr marL="0" algn="l"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Proyecto Ejecutivo del Auditorio Magno del CUCIÉNEGA, Sede Ocotlán</a:t>
                      </a:r>
                    </a:p>
                  </a:txBody>
                  <a:tcPr marL="0" marR="0" marT="0"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Requiere aprobación</a:t>
                      </a:r>
                    </a:p>
                  </a:txBody>
                  <a:tcPr marL="0" marR="0" marT="0" marB="0" anchor="ctr"/>
                </a:tc>
                <a:extLst>
                  <a:ext uri="{0D108BD9-81ED-4DB2-BD59-A6C34878D82A}">
                    <a16:rowId xmlns="" xmlns:a16="http://schemas.microsoft.com/office/drawing/2014/main" val="10007"/>
                  </a:ext>
                </a:extLst>
              </a:tr>
              <a:tr h="294559">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Elaboración del proyecto ejecutivo para el laboratorio de microcirugía en el edificio C</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No requiere aprobación</a:t>
                      </a:r>
                    </a:p>
                  </a:txBody>
                  <a:tcPr marL="0" marR="0" marT="0" marB="0" anchor="ctr"/>
                </a:tc>
                <a:extLst>
                  <a:ext uri="{0D108BD9-81ED-4DB2-BD59-A6C34878D82A}">
                    <a16:rowId xmlns="" xmlns:a16="http://schemas.microsoft.com/office/drawing/2014/main" val="10009"/>
                  </a:ext>
                </a:extLst>
              </a:tr>
              <a:tr h="421587">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Elaboración de proyecto ejecutivo modulo "M" de 4 niveles para albergar aulas y oficinas del departamento de salud pública del CUCS.</a:t>
                      </a:r>
                    </a:p>
                  </a:txBody>
                  <a:tcPr marL="9525" marR="9525" marT="9525"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Autorizada</a:t>
                      </a:r>
                    </a:p>
                  </a:txBody>
                  <a:tcPr marL="9525" marR="9525" marT="9525" marB="0" anchor="ctr"/>
                </a:tc>
                <a:extLst>
                  <a:ext uri="{0D108BD9-81ED-4DB2-BD59-A6C34878D82A}">
                    <a16:rowId xmlns="" xmlns:a16="http://schemas.microsoft.com/office/drawing/2014/main" val="10010"/>
                  </a:ext>
                </a:extLst>
              </a:tr>
              <a:tr h="421587">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Elaboración de proyecto ejecutivo para la demolición y construcción del modulo “W” de 4 niveles en el CUCS.</a:t>
                      </a:r>
                    </a:p>
                  </a:txBody>
                  <a:tcPr marL="9525" marR="9525" marT="9525"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Autorizada</a:t>
                      </a:r>
                    </a:p>
                  </a:txBody>
                  <a:tcPr marL="9525" marR="9525" marT="9525" marB="0" anchor="ctr"/>
                </a:tc>
                <a:extLst>
                  <a:ext uri="{0D108BD9-81ED-4DB2-BD59-A6C34878D82A}">
                    <a16:rowId xmlns="" xmlns:a16="http://schemas.microsoft.com/office/drawing/2014/main" val="10011"/>
                  </a:ext>
                </a:extLst>
              </a:tr>
              <a:tr h="294559">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Elaboración de proyecto ejecutivo modulo anexo edificio “C" del CUCS.</a:t>
                      </a:r>
                    </a:p>
                  </a:txBody>
                  <a:tcPr marL="9525" marR="9525" marT="9525"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Autorizada</a:t>
                      </a:r>
                    </a:p>
                  </a:txBody>
                  <a:tcPr marL="9525" marR="9525" marT="9525" marB="0" anchor="ctr"/>
                </a:tc>
                <a:extLst>
                  <a:ext uri="{0D108BD9-81ED-4DB2-BD59-A6C34878D82A}">
                    <a16:rowId xmlns="" xmlns:a16="http://schemas.microsoft.com/office/drawing/2014/main" val="10012"/>
                  </a:ext>
                </a:extLst>
              </a:tr>
              <a:tr h="421587">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Elaboración de proyecto ejecutivo para la demolición y concurso construcción de los módulos "E", "F" y "G" de 4 niveles en el CUCS.</a:t>
                      </a:r>
                    </a:p>
                  </a:txBody>
                  <a:tcPr marL="9525" marR="9525" marT="9525" marB="0" anchor="ctr"/>
                </a:tc>
                <a:tc>
                  <a:txBody>
                    <a:bodyPr/>
                    <a:lstStyle/>
                    <a:p>
                      <a:pPr marL="0" algn="ctr" defTabSz="914400" rtl="0" eaLnBrk="1" fontAlgn="ctr" latinLnBrk="0" hangingPunct="1"/>
                      <a:r>
                        <a:rPr lang="es-MX" sz="1400" b="0" i="0" u="none" strike="noStrike" kern="1200" dirty="0">
                          <a:solidFill>
                            <a:srgbClr val="000000"/>
                          </a:solidFill>
                          <a:effectLst/>
                          <a:latin typeface="Calibri" panose="020F0502020204030204" pitchFamily="34" charset="0"/>
                          <a:ea typeface="+mn-ea"/>
                          <a:cs typeface="+mn-cs"/>
                        </a:rPr>
                        <a:t>Autorizada</a:t>
                      </a:r>
                    </a:p>
                  </a:txBody>
                  <a:tcPr marL="9525" marR="9525" marT="9525" marB="0" anchor="ctr"/>
                </a:tc>
                <a:extLst>
                  <a:ext uri="{0D108BD9-81ED-4DB2-BD59-A6C34878D82A}">
                    <a16:rowId xmlns="" xmlns:a16="http://schemas.microsoft.com/office/drawing/2014/main" val="10014"/>
                  </a:ext>
                </a:extLst>
              </a:tr>
              <a:tr h="421587">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de cisterna de tormentas y línea de alejamiento para solución del problema de inundación del cruce de las calles Centro Medico y Monte Olimpo en la ciudad de Guadalajara, Jalisco </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a:t>
                      </a:r>
                    </a:p>
                  </a:txBody>
                  <a:tcPr marL="9525" marR="9525" marT="9525" marB="0" anchor="ctr"/>
                </a:tc>
                <a:extLst>
                  <a:ext uri="{0D108BD9-81ED-4DB2-BD59-A6C34878D82A}">
                    <a16:rowId xmlns="" xmlns:a16="http://schemas.microsoft.com/office/drawing/2014/main" val="10013"/>
                  </a:ext>
                </a:extLst>
              </a:tr>
              <a:tr h="421587">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CUCSH</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del Núcleo de Investigación interdisciplinaria del nuevo campus del CUCSH, en donde se albergará el Centro de Estudios Avanzados Latinoamericanos (CALAS).</a:t>
                      </a:r>
                    </a:p>
                  </a:txBody>
                  <a:tcPr marL="0" marR="0" marT="0" marB="0" anchor="ctr"/>
                </a:tc>
                <a:tc>
                  <a:txBody>
                    <a:bodyPr/>
                    <a:lstStyle/>
                    <a:p>
                      <a:pPr algn="ctr" fontAlgn="b"/>
                      <a:r>
                        <a:rPr lang="es-MX" sz="1400" b="0" i="0" u="none" strike="noStrike" kern="1200" dirty="0">
                          <a:solidFill>
                            <a:srgbClr val="000000"/>
                          </a:solidFill>
                          <a:effectLst/>
                          <a:latin typeface="Calibri" panose="020F0502020204030204" pitchFamily="34" charset="0"/>
                          <a:ea typeface="+mn-ea"/>
                          <a:cs typeface="+mn-cs"/>
                        </a:rPr>
                        <a:t> Autorizado</a:t>
                      </a:r>
                    </a:p>
                  </a:txBody>
                  <a:tcPr marL="0" marR="0" marT="0" marB="0" anchor="ctr"/>
                </a:tc>
                <a:extLst>
                  <a:ext uri="{0D108BD9-81ED-4DB2-BD59-A6C34878D82A}">
                    <a16:rowId xmlns="" xmlns:a16="http://schemas.microsoft.com/office/drawing/2014/main" val="10015"/>
                  </a:ext>
                </a:extLst>
              </a:tr>
              <a:tr h="421587">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CUCSUR</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motivo de ingreso para la sede "Las Anonas" Autlán de Navarro Jal.</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 </a:t>
                      </a:r>
                    </a:p>
                  </a:txBody>
                  <a:tcPr marL="0" marR="0" marT="0" marB="0" anchor="ctr"/>
                </a:tc>
                <a:extLst>
                  <a:ext uri="{0D108BD9-81ED-4DB2-BD59-A6C34878D82A}">
                    <a16:rowId xmlns="" xmlns:a16="http://schemas.microsoft.com/office/drawing/2014/main" val="10016"/>
                  </a:ext>
                </a:extLst>
              </a:tr>
            </a:tbl>
          </a:graphicData>
        </a:graphic>
      </p:graphicFrame>
      <p:sp>
        <p:nvSpPr>
          <p:cNvPr id="5" name="Título 1"/>
          <p:cNvSpPr>
            <a:spLocks noGrp="1"/>
          </p:cNvSpPr>
          <p:nvPr>
            <p:ph type="title"/>
          </p:nvPr>
        </p:nvSpPr>
        <p:spPr>
          <a:xfrm>
            <a:off x="755198" y="115330"/>
            <a:ext cx="10972800" cy="1143000"/>
          </a:xfrm>
        </p:spPr>
        <p:txBody>
          <a:bodyPr>
            <a:noAutofit/>
          </a:bodyPr>
          <a:lstStyle/>
          <a:p>
            <a:r>
              <a:rPr lang="es-MX" sz="2800" b="1" cap="small" dirty="0"/>
              <a:t>Solicitudes para financiar proyectos ejecutivos, estudios de preinversión o planes maestros </a:t>
            </a:r>
            <a:endParaRPr lang="es-MX" sz="2800" b="1" cap="small" dirty="0">
              <a:solidFill>
                <a:srgbClr val="0070C0"/>
              </a:solidFill>
            </a:endParaRPr>
          </a:p>
        </p:txBody>
      </p:sp>
      <p:sp>
        <p:nvSpPr>
          <p:cNvPr id="2" name="Rectángulo 1"/>
          <p:cNvSpPr/>
          <p:nvPr/>
        </p:nvSpPr>
        <p:spPr>
          <a:xfrm>
            <a:off x="337750" y="5931770"/>
            <a:ext cx="7265773" cy="369332"/>
          </a:xfrm>
          <a:prstGeom prst="rect">
            <a:avLst/>
          </a:prstGeom>
        </p:spPr>
        <p:txBody>
          <a:bodyPr wrap="square">
            <a:spAutoFit/>
          </a:bodyPr>
          <a:lstStyle/>
          <a:p>
            <a:r>
              <a:rPr lang="es-MX" b="1" cap="small" dirty="0">
                <a:solidFill>
                  <a:srgbClr val="FF0000"/>
                </a:solidFill>
              </a:rPr>
              <a:t>Nota: se está esperando que remitan acta de fallo y se elabore proyecto P3e.</a:t>
            </a:r>
            <a:endParaRPr lang="es-MX" dirty="0">
              <a:solidFill>
                <a:srgbClr val="FF0000"/>
              </a:solidFill>
            </a:endParaRPr>
          </a:p>
        </p:txBody>
      </p:sp>
    </p:spTree>
    <p:extLst>
      <p:ext uri="{BB962C8B-B14F-4D97-AF65-F5344CB8AC3E}">
        <p14:creationId xmlns:p14="http://schemas.microsoft.com/office/powerpoint/2010/main" val="321313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p:cNvGraphicFramePr>
          <p:nvPr>
            <p:extLst>
              <p:ext uri="{D42A27DB-BD31-4B8C-83A1-F6EECF244321}">
                <p14:modId xmlns:p14="http://schemas.microsoft.com/office/powerpoint/2010/main" val="3391087345"/>
              </p:ext>
            </p:extLst>
          </p:nvPr>
        </p:nvGraphicFramePr>
        <p:xfrm>
          <a:off x="771394" y="1164669"/>
          <a:ext cx="10368001" cy="4600532"/>
        </p:xfrm>
        <a:graphic>
          <a:graphicData uri="http://schemas.openxmlformats.org/drawingml/2006/table">
            <a:tbl>
              <a:tblPr firstRow="1" bandRow="1">
                <a:tableStyleId>{5C22544A-7EE6-4342-B048-85BDC9FD1C3A}</a:tableStyleId>
              </a:tblPr>
              <a:tblGrid>
                <a:gridCol w="1275723">
                  <a:extLst>
                    <a:ext uri="{9D8B030D-6E8A-4147-A177-3AD203B41FA5}">
                      <a16:colId xmlns="" xmlns:a16="http://schemas.microsoft.com/office/drawing/2014/main" val="20000"/>
                    </a:ext>
                  </a:extLst>
                </a:gridCol>
                <a:gridCol w="6912987">
                  <a:extLst>
                    <a:ext uri="{9D8B030D-6E8A-4147-A177-3AD203B41FA5}">
                      <a16:colId xmlns="" xmlns:a16="http://schemas.microsoft.com/office/drawing/2014/main" val="20001"/>
                    </a:ext>
                  </a:extLst>
                </a:gridCol>
                <a:gridCol w="2179291">
                  <a:extLst>
                    <a:ext uri="{9D8B030D-6E8A-4147-A177-3AD203B41FA5}">
                      <a16:colId xmlns="" xmlns:a16="http://schemas.microsoft.com/office/drawing/2014/main" val="20002"/>
                    </a:ext>
                  </a:extLst>
                </a:gridCol>
              </a:tblGrid>
              <a:tr h="485135">
                <a:tc>
                  <a:txBody>
                    <a:bodyPr/>
                    <a:lstStyle/>
                    <a:p>
                      <a:pPr algn="ctr" fontAlgn="ctr"/>
                      <a:r>
                        <a:rPr lang="es-MX" sz="1400" u="none" strike="noStrike" dirty="0">
                          <a:effectLst/>
                        </a:rPr>
                        <a:t>Centro Universitario</a:t>
                      </a:r>
                      <a:endParaRPr lang="es-MX" sz="14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400" u="none" strike="noStrike" dirty="0">
                          <a:effectLst/>
                        </a:rPr>
                        <a:t>Solicitud</a:t>
                      </a:r>
                      <a:endParaRPr lang="es-MX" sz="1400" b="1" i="0" u="none" strike="noStrike" dirty="0">
                        <a:solidFill>
                          <a:srgbClr val="000000"/>
                        </a:solidFill>
                        <a:effectLst/>
                        <a:latin typeface="Calibri" panose="020F0502020204030204" pitchFamily="34" charset="0"/>
                      </a:endParaRPr>
                    </a:p>
                  </a:txBody>
                  <a:tcPr anchor="ctr"/>
                </a:tc>
                <a:tc>
                  <a:txBody>
                    <a:bodyPr/>
                    <a:lstStyle/>
                    <a:p>
                      <a:pPr algn="ctr" fontAlgn="ctr"/>
                      <a:r>
                        <a:rPr lang="es-MX" sz="1400" u="none" strike="noStrike" dirty="0">
                          <a:effectLst/>
                        </a:rPr>
                        <a:t>Requiere Autorización del Comité de Infraestructura</a:t>
                      </a:r>
                      <a:endParaRPr lang="es-MX" sz="1400" b="1" i="0" u="none" strike="noStrike" dirty="0">
                        <a:solidFill>
                          <a:srgbClr val="000000"/>
                        </a:solidFill>
                        <a:effectLst/>
                        <a:latin typeface="Calibri" panose="020F0502020204030204" pitchFamily="34" charset="0"/>
                      </a:endParaRPr>
                    </a:p>
                  </a:txBody>
                  <a:tcPr anchor="ctr"/>
                </a:tc>
                <a:extLst>
                  <a:ext uri="{0D108BD9-81ED-4DB2-BD59-A6C34878D82A}">
                    <a16:rowId xmlns="" xmlns:a16="http://schemas.microsoft.com/office/drawing/2014/main" val="10000"/>
                  </a:ext>
                </a:extLst>
              </a:tr>
              <a:tr h="285373">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CUNORTE</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Actualización del Plan conceptual</a:t>
                      </a:r>
                      <a:r>
                        <a:rPr lang="es-MX" sz="1400" b="0" i="0" u="none" strike="noStrike" kern="1200" baseline="0" dirty="0">
                          <a:solidFill>
                            <a:srgbClr val="000000"/>
                          </a:solidFill>
                          <a:effectLst/>
                          <a:latin typeface="Calibri" panose="020F0502020204030204" pitchFamily="34" charset="0"/>
                          <a:ea typeface="+mn-ea"/>
                          <a:cs typeface="+mn-cs"/>
                        </a:rPr>
                        <a:t> del CUNORTE</a:t>
                      </a:r>
                      <a:endParaRPr lang="es-MX" sz="1400" b="0" i="0" u="none" strike="noStrike" kern="1200" dirty="0">
                        <a:solidFill>
                          <a:srgbClr val="000000"/>
                        </a:solidFill>
                        <a:effectLst/>
                        <a:latin typeface="Calibri" panose="020F0502020204030204" pitchFamily="34" charset="0"/>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 </a:t>
                      </a:r>
                    </a:p>
                  </a:txBody>
                  <a:tcPr marL="0" marR="0" marT="0" marB="0" anchor="ctr"/>
                </a:tc>
                <a:extLst>
                  <a:ext uri="{0D108BD9-81ED-4DB2-BD59-A6C34878D82A}">
                    <a16:rowId xmlns="" xmlns:a16="http://schemas.microsoft.com/office/drawing/2014/main" val="10004"/>
                  </a:ext>
                </a:extLst>
              </a:tr>
              <a:tr h="400171">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CUNORTE</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de Diagnostico y sistema integral de redes hidrosanitarias del CUNORTE</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  </a:t>
                      </a:r>
                    </a:p>
                  </a:txBody>
                  <a:tcPr marL="0" marR="0" marT="0" marB="0" anchor="ctr"/>
                </a:tc>
                <a:extLst>
                  <a:ext uri="{0D108BD9-81ED-4DB2-BD59-A6C34878D82A}">
                    <a16:rowId xmlns="" xmlns:a16="http://schemas.microsoft.com/office/drawing/2014/main" val="10005"/>
                  </a:ext>
                </a:extLst>
              </a:tr>
              <a:tr h="285373">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CUNORTE</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Estancia infantil </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No requiere aprobación </a:t>
                      </a:r>
                    </a:p>
                  </a:txBody>
                  <a:tcPr marL="0" marR="0" marT="0" marB="0" anchor="ctr"/>
                </a:tc>
                <a:extLst>
                  <a:ext uri="{0D108BD9-81ED-4DB2-BD59-A6C34878D82A}">
                    <a16:rowId xmlns="" xmlns:a16="http://schemas.microsoft.com/office/drawing/2014/main" val="10006"/>
                  </a:ext>
                </a:extLst>
              </a:tr>
              <a:tr h="399523">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CUSUR</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Ampliación</a:t>
                      </a:r>
                      <a:r>
                        <a:rPr lang="es-MX" sz="1400" b="0" i="0" u="none" strike="noStrike" kern="1200" baseline="0" dirty="0">
                          <a:solidFill>
                            <a:srgbClr val="000000"/>
                          </a:solidFill>
                          <a:effectLst/>
                          <a:latin typeface="Calibri" panose="020F0502020204030204" pitchFamily="34" charset="0"/>
                          <a:ea typeface="+mn-ea"/>
                          <a:cs typeface="+mn-cs"/>
                        </a:rPr>
                        <a:t> de Sala de Gobierno en el CUSUR</a:t>
                      </a:r>
                      <a:endParaRPr lang="es-MX" sz="1400" b="0" i="0" u="none" strike="noStrike" kern="1200" dirty="0">
                        <a:solidFill>
                          <a:srgbClr val="000000"/>
                        </a:solidFill>
                        <a:effectLst/>
                        <a:latin typeface="Calibri" panose="020F0502020204030204" pitchFamily="34" charset="0"/>
                        <a:ea typeface="+mn-ea"/>
                        <a:cs typeface="+mn-cs"/>
                      </a:endParaRPr>
                    </a:p>
                  </a:txBody>
                  <a:tcPr marL="9525" marR="9525" marT="9525" marB="0" anchor="ctr"/>
                </a:tc>
                <a:tc>
                  <a:txBody>
                    <a:bodyPr/>
                    <a:lstStyle/>
                    <a:p>
                      <a:pPr algn="ctr" fontAlgn="ctr"/>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13"/>
                  </a:ext>
                </a:extLst>
              </a:tr>
              <a:tr h="399523">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CUTONALÁ</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para la construcción de un "Complejo deportivo</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 </a:t>
                      </a:r>
                    </a:p>
                    <a:p>
                      <a:pPr algn="ctr" fontAlgn="ctr"/>
                      <a:r>
                        <a:rPr lang="es-MX" sz="1400" b="0" i="0" u="none" strike="noStrike" kern="1200" dirty="0">
                          <a:solidFill>
                            <a:srgbClr val="000000"/>
                          </a:solidFill>
                          <a:effectLst/>
                          <a:latin typeface="Calibri" panose="020F0502020204030204" pitchFamily="34" charset="0"/>
                          <a:ea typeface="+mn-ea"/>
                          <a:cs typeface="+mn-cs"/>
                        </a:rPr>
                        <a:t> </a:t>
                      </a:r>
                    </a:p>
                  </a:txBody>
                  <a:tcPr marL="0" marR="0" marT="0" marB="0" anchor="ctr"/>
                </a:tc>
                <a:extLst>
                  <a:ext uri="{0D108BD9-81ED-4DB2-BD59-A6C34878D82A}">
                    <a16:rowId xmlns="" xmlns:a16="http://schemas.microsoft.com/office/drawing/2014/main" val="10007"/>
                  </a:ext>
                </a:extLst>
              </a:tr>
              <a:tr h="408441">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CUTONALÁ</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para la "Recuperación y Adecuación de Espacios Abiertos" en torno a los edificios de Biblioteca, Aulas amplias e Instituto de Energías Renovables,</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Autorizado </a:t>
                      </a:r>
                    </a:p>
                  </a:txBody>
                  <a:tcPr marL="0" marR="0" marT="0" marB="0" anchor="ctr"/>
                </a:tc>
                <a:extLst>
                  <a:ext uri="{0D108BD9-81ED-4DB2-BD59-A6C34878D82A}">
                    <a16:rowId xmlns="" xmlns:a16="http://schemas.microsoft.com/office/drawing/2014/main" val="10008"/>
                  </a:ext>
                </a:extLst>
              </a:tr>
              <a:tr h="285373">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CUTONALÁ</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para la construcción de un "Polideportivo</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 </a:t>
                      </a:r>
                    </a:p>
                  </a:txBody>
                  <a:tcPr marL="0" marR="0" marT="0" marB="0" anchor="ctr"/>
                </a:tc>
                <a:extLst>
                  <a:ext uri="{0D108BD9-81ED-4DB2-BD59-A6C34878D82A}">
                    <a16:rowId xmlns="" xmlns:a16="http://schemas.microsoft.com/office/drawing/2014/main" val="10009"/>
                  </a:ext>
                </a:extLst>
              </a:tr>
              <a:tr h="285373">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CUTONALÁ</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para la construcción de la II Etapa del Edificio de Diseño de Artesanías</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 </a:t>
                      </a:r>
                    </a:p>
                  </a:txBody>
                  <a:tcPr marL="0" marR="0" marT="0" marB="0" anchor="ctr"/>
                </a:tc>
                <a:extLst>
                  <a:ext uri="{0D108BD9-81ED-4DB2-BD59-A6C34878D82A}">
                    <a16:rowId xmlns="" xmlns:a16="http://schemas.microsoft.com/office/drawing/2014/main" val="10010"/>
                  </a:ext>
                </a:extLst>
              </a:tr>
              <a:tr h="400171">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CUTONALÁ</a:t>
                      </a:r>
                    </a:p>
                  </a:txBody>
                  <a:tcPr marL="45720" marR="4572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Construcción de la II etapa del Instituto de Astronomía y Meteorología</a:t>
                      </a:r>
                    </a:p>
                  </a:txBody>
                  <a:tcPr marL="9525" marR="9525" marT="9525" marB="0" anchor="ctr"/>
                </a:tc>
                <a:tc>
                  <a:txBody>
                    <a:bodyPr/>
                    <a:lstStyle/>
                    <a:p>
                      <a:pPr algn="ctr" fontAlgn="ctr"/>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11"/>
                  </a:ext>
                </a:extLst>
              </a:tr>
              <a:tr h="400171">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CUTONALÁ</a:t>
                      </a:r>
                    </a:p>
                  </a:txBody>
                  <a:tcPr marL="0" marR="0" marT="0" marB="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para la construcción de red Pluvial</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Requiere aprobación</a:t>
                      </a:r>
                    </a:p>
                  </a:txBody>
                  <a:tcPr marL="0" marR="0" marT="0" marB="0" anchor="ctr"/>
                </a:tc>
                <a:extLst>
                  <a:ext uri="{0D108BD9-81ED-4DB2-BD59-A6C34878D82A}">
                    <a16:rowId xmlns="" xmlns:a16="http://schemas.microsoft.com/office/drawing/2014/main" val="10012"/>
                  </a:ext>
                </a:extLst>
              </a:tr>
              <a:tr h="400171">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CUTONALÁ</a:t>
                      </a:r>
                    </a:p>
                  </a:txBody>
                  <a:tcPr marL="0" marR="0" marT="0" marB="0" anchor="ctr"/>
                </a:tc>
                <a:tc>
                  <a:txBody>
                    <a:bodyPr/>
                    <a:lstStyle/>
                    <a:p>
                      <a:pPr algn="l" fontAlgn="ctr"/>
                      <a:r>
                        <a:rPr lang="es-MX" sz="1400" b="0" i="0" u="none" strike="noStrike" kern="1200" dirty="0">
                          <a:solidFill>
                            <a:srgbClr val="000000"/>
                          </a:solidFill>
                          <a:effectLst/>
                          <a:latin typeface="Calibri" panose="020F0502020204030204" pitchFamily="34" charset="0"/>
                          <a:ea typeface="+mn-ea"/>
                          <a:cs typeface="+mn-cs"/>
                        </a:rPr>
                        <a:t>Proyecto Ejecutivo para la construcción del "Techo Ferial y Expo Artesanías</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0" i="0" u="none" strike="noStrike" kern="1200" dirty="0">
                          <a:solidFill>
                            <a:srgbClr val="000000"/>
                          </a:solidFill>
                          <a:effectLst/>
                          <a:latin typeface="Calibri" panose="020F0502020204030204" pitchFamily="34" charset="0"/>
                          <a:ea typeface="+mn-ea"/>
                          <a:cs typeface="+mn-cs"/>
                        </a:rPr>
                        <a:t>Autorizado</a:t>
                      </a:r>
                    </a:p>
                  </a:txBody>
                  <a:tcPr marL="0" marR="0" marT="0" marB="0" anchor="ctr"/>
                </a:tc>
                <a:extLst>
                  <a:ext uri="{0D108BD9-81ED-4DB2-BD59-A6C34878D82A}">
                    <a16:rowId xmlns="" xmlns:a16="http://schemas.microsoft.com/office/drawing/2014/main" val="10014"/>
                  </a:ext>
                </a:extLst>
              </a:tr>
            </a:tbl>
          </a:graphicData>
        </a:graphic>
      </p:graphicFrame>
      <p:sp>
        <p:nvSpPr>
          <p:cNvPr id="5" name="Título 1"/>
          <p:cNvSpPr>
            <a:spLocks noGrp="1"/>
          </p:cNvSpPr>
          <p:nvPr>
            <p:ph type="title"/>
          </p:nvPr>
        </p:nvSpPr>
        <p:spPr>
          <a:xfrm>
            <a:off x="771394" y="110661"/>
            <a:ext cx="10972800" cy="1143000"/>
          </a:xfrm>
        </p:spPr>
        <p:txBody>
          <a:bodyPr>
            <a:noAutofit/>
          </a:bodyPr>
          <a:lstStyle/>
          <a:p>
            <a:r>
              <a:rPr lang="es-MX" sz="2800" b="1" cap="small" dirty="0"/>
              <a:t>Solicitudes para financiar proyectos ejecutivos, estudios de preinversión o planes maestros</a:t>
            </a:r>
            <a:endParaRPr lang="es-MX" sz="2800" b="1" cap="small" dirty="0">
              <a:solidFill>
                <a:srgbClr val="0070C0"/>
              </a:solidFill>
            </a:endParaRPr>
          </a:p>
        </p:txBody>
      </p:sp>
      <p:sp>
        <p:nvSpPr>
          <p:cNvPr id="2" name="Rectángulo 1"/>
          <p:cNvSpPr/>
          <p:nvPr/>
        </p:nvSpPr>
        <p:spPr>
          <a:xfrm>
            <a:off x="411891" y="5865680"/>
            <a:ext cx="7274011" cy="369332"/>
          </a:xfrm>
          <a:prstGeom prst="rect">
            <a:avLst/>
          </a:prstGeom>
        </p:spPr>
        <p:txBody>
          <a:bodyPr wrap="square">
            <a:spAutoFit/>
          </a:bodyPr>
          <a:lstStyle/>
          <a:p>
            <a:r>
              <a:rPr lang="es-MX" b="1" cap="small" dirty="0">
                <a:solidFill>
                  <a:srgbClr val="FF0000"/>
                </a:solidFill>
              </a:rPr>
              <a:t>Nota: se está esperando que remitan acta de fallo y se elabore proyecto P3e.</a:t>
            </a:r>
            <a:endParaRPr lang="es-MX" dirty="0">
              <a:solidFill>
                <a:srgbClr val="FF0000"/>
              </a:solidFill>
            </a:endParaRPr>
          </a:p>
        </p:txBody>
      </p:sp>
    </p:spTree>
    <p:extLst>
      <p:ext uri="{BB962C8B-B14F-4D97-AF65-F5344CB8AC3E}">
        <p14:creationId xmlns:p14="http://schemas.microsoft.com/office/powerpoint/2010/main" val="1487046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p:cNvSpPr txBox="1">
            <a:spLocks/>
          </p:cNvSpPr>
          <p:nvPr/>
        </p:nvSpPr>
        <p:spPr>
          <a:xfrm>
            <a:off x="1210733" y="5231411"/>
            <a:ext cx="9770533" cy="16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600" dirty="0"/>
              <a:t>Obras de FAM y Pendientes</a:t>
            </a:r>
            <a:endParaRPr lang="es-419" sz="6600" dirty="0"/>
          </a:p>
        </p:txBody>
      </p:sp>
    </p:spTree>
    <p:extLst>
      <p:ext uri="{BB962C8B-B14F-4D97-AF65-F5344CB8AC3E}">
        <p14:creationId xmlns:p14="http://schemas.microsoft.com/office/powerpoint/2010/main" val="1183283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55921" y="337749"/>
            <a:ext cx="9304422" cy="737937"/>
          </a:xfrm>
        </p:spPr>
        <p:txBody>
          <a:bodyPr>
            <a:noAutofit/>
          </a:bodyPr>
          <a:lstStyle/>
          <a:p>
            <a:r>
              <a:rPr lang="es-MX" sz="4400" b="1" dirty="0"/>
              <a:t>Resumen FAM Potenciado 2015-2018</a:t>
            </a:r>
            <a:endParaRPr lang="es-ES" sz="4400" b="1" dirty="0"/>
          </a:p>
        </p:txBody>
      </p:sp>
      <p:graphicFrame>
        <p:nvGraphicFramePr>
          <p:cNvPr id="5" name="Tabla 4"/>
          <p:cNvGraphicFramePr>
            <a:graphicFrameLocks noGrp="1"/>
          </p:cNvGraphicFramePr>
          <p:nvPr>
            <p:extLst>
              <p:ext uri="{D42A27DB-BD31-4B8C-83A1-F6EECF244321}">
                <p14:modId xmlns:p14="http://schemas.microsoft.com/office/powerpoint/2010/main" val="4130187655"/>
              </p:ext>
            </p:extLst>
          </p:nvPr>
        </p:nvGraphicFramePr>
        <p:xfrm>
          <a:off x="2458170" y="1166301"/>
          <a:ext cx="6499923" cy="4351335"/>
        </p:xfrm>
        <a:graphic>
          <a:graphicData uri="http://schemas.openxmlformats.org/drawingml/2006/table">
            <a:tbl>
              <a:tblPr/>
              <a:tblGrid>
                <a:gridCol w="3455998">
                  <a:extLst>
                    <a:ext uri="{9D8B030D-6E8A-4147-A177-3AD203B41FA5}">
                      <a16:colId xmlns="" xmlns:a16="http://schemas.microsoft.com/office/drawing/2014/main" val="20000"/>
                    </a:ext>
                  </a:extLst>
                </a:gridCol>
                <a:gridCol w="3043925">
                  <a:extLst>
                    <a:ext uri="{9D8B030D-6E8A-4147-A177-3AD203B41FA5}">
                      <a16:colId xmlns="" xmlns:a16="http://schemas.microsoft.com/office/drawing/2014/main" val="20001"/>
                    </a:ext>
                  </a:extLst>
                </a:gridCol>
              </a:tblGrid>
              <a:tr h="315968">
                <a:tc>
                  <a:txBody>
                    <a:bodyPr/>
                    <a:lstStyle/>
                    <a:p>
                      <a:pPr algn="l" rtl="0" fontAlgn="b"/>
                      <a:r>
                        <a:rPr lang="es-ES" sz="1900" b="1" i="0" u="none" strike="noStrike" dirty="0">
                          <a:solidFill>
                            <a:srgbClr val="000000"/>
                          </a:solidFill>
                          <a:effectLst/>
                          <a:latin typeface="Calibri" panose="020F0502020204030204" pitchFamily="34" charset="0"/>
                        </a:rPr>
                        <a:t>Obras contratadas</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900" b="1" i="0" u="none" strike="noStrike" dirty="0">
                          <a:solidFill>
                            <a:srgbClr val="000000"/>
                          </a:solidFill>
                          <a:effectLst/>
                          <a:latin typeface="Calibri" panose="020F0502020204030204" pitchFamily="34" charset="0"/>
                        </a:rPr>
                        <a:t>$ 273'759,860.22</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15968">
                <a:tc>
                  <a:txBody>
                    <a:bodyPr/>
                    <a:lstStyle/>
                    <a:p>
                      <a:pPr algn="l" rtl="0" fontAlgn="b"/>
                      <a:r>
                        <a:rPr lang="es-ES" sz="1900" b="1" i="0" u="none" strike="noStrike" dirty="0">
                          <a:solidFill>
                            <a:srgbClr val="000000"/>
                          </a:solidFill>
                          <a:effectLst/>
                          <a:latin typeface="Calibri" panose="020F0502020204030204" pitchFamily="34" charset="0"/>
                        </a:rPr>
                        <a:t>Obras declaradas desiertas</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900" b="1" i="0" u="none" strike="noStrike" dirty="0">
                          <a:solidFill>
                            <a:srgbClr val="000000"/>
                          </a:solidFill>
                          <a:effectLst/>
                          <a:latin typeface="Calibri" panose="020F0502020204030204" pitchFamily="34" charset="0"/>
                        </a:rPr>
                        <a:t>$ 40'986,000.00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79162">
                <a:tc>
                  <a:txBody>
                    <a:bodyPr/>
                    <a:lstStyle/>
                    <a:p>
                      <a:pPr algn="r" rtl="0" fontAlgn="b"/>
                      <a:r>
                        <a:rPr lang="es-ES" sz="2300" b="1" i="0" u="none" strike="noStrike" dirty="0">
                          <a:solidFill>
                            <a:srgbClr val="000000"/>
                          </a:solidFill>
                          <a:effectLst/>
                          <a:latin typeface="Calibri" panose="020F0502020204030204" pitchFamily="34" charset="0"/>
                        </a:rPr>
                        <a:t>Contratado y por contratar</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183"/>
                    </a:solidFill>
                  </a:tcPr>
                </a:tc>
                <a:tc>
                  <a:txBody>
                    <a:bodyPr/>
                    <a:lstStyle/>
                    <a:p>
                      <a:pPr algn="r" rtl="0" fontAlgn="ctr"/>
                      <a:r>
                        <a:rPr lang="es-ES" sz="1900" b="1" i="0" u="none" strike="noStrike" dirty="0">
                          <a:solidFill>
                            <a:srgbClr val="000000"/>
                          </a:solidFill>
                          <a:effectLst/>
                          <a:latin typeface="Calibri" panose="020F0502020204030204" pitchFamily="34" charset="0"/>
                        </a:rPr>
                        <a:t>$ 314'745,860.22</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 xmlns:a16="http://schemas.microsoft.com/office/drawing/2014/main" val="10002"/>
                  </a:ext>
                </a:extLst>
              </a:tr>
              <a:tr h="315968">
                <a:tc>
                  <a:txBody>
                    <a:bodyPr/>
                    <a:lstStyle/>
                    <a:p>
                      <a:pPr algn="l" rtl="0" fontAlgn="b"/>
                      <a:r>
                        <a:rPr lang="es-ES" sz="1900" b="1" i="0" u="none" strike="noStrike" dirty="0">
                          <a:solidFill>
                            <a:srgbClr val="000000"/>
                          </a:solidFill>
                          <a:effectLst/>
                          <a:latin typeface="Calibri" panose="020F0502020204030204" pitchFamily="34" charset="0"/>
                        </a:rPr>
                        <a:t> </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900" b="1" i="0" u="none" strike="noStrike" dirty="0">
                          <a:solidFill>
                            <a:srgbClr val="000000"/>
                          </a:solidFill>
                          <a:effectLst/>
                          <a:latin typeface="Calibri" panose="020F0502020204030204" pitchFamily="34" charset="0"/>
                        </a:rPr>
                        <a:t> </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31937">
                <a:tc>
                  <a:txBody>
                    <a:bodyPr/>
                    <a:lstStyle/>
                    <a:p>
                      <a:pPr algn="l" rtl="0" fontAlgn="b"/>
                      <a:r>
                        <a:rPr lang="es-MX" sz="1900" b="1" i="0" u="none" strike="noStrike" dirty="0">
                          <a:solidFill>
                            <a:srgbClr val="000000"/>
                          </a:solidFill>
                          <a:effectLst/>
                          <a:latin typeface="Calibri" panose="020F0502020204030204" pitchFamily="34" charset="0"/>
                        </a:rPr>
                        <a:t>Proyectos pendientes de solventar observaciones </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900" b="1" i="0" u="none" strike="noStrike" dirty="0">
                          <a:solidFill>
                            <a:srgbClr val="000000"/>
                          </a:solidFill>
                          <a:effectLst/>
                          <a:latin typeface="Calibri" panose="020F0502020204030204" pitchFamily="34" charset="0"/>
                        </a:rPr>
                        <a:t>$ 90'500,000.00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31937">
                <a:tc>
                  <a:txBody>
                    <a:bodyPr/>
                    <a:lstStyle/>
                    <a:p>
                      <a:pPr algn="l" rtl="0" fontAlgn="b"/>
                      <a:r>
                        <a:rPr lang="es-MX" sz="1900" b="1" i="0" u="none" strike="noStrike" dirty="0">
                          <a:solidFill>
                            <a:srgbClr val="000000"/>
                          </a:solidFill>
                          <a:effectLst/>
                          <a:latin typeface="Calibri" panose="020F0502020204030204" pitchFamily="34" charset="0"/>
                        </a:rPr>
                        <a:t>Proyectos ejecutivos en revisión por parte de INFEJAL  </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900" b="1" i="0" u="none" strike="noStrike" dirty="0">
                          <a:solidFill>
                            <a:srgbClr val="000000"/>
                          </a:solidFill>
                          <a:effectLst/>
                          <a:latin typeface="Calibri" panose="020F0502020204030204" pitchFamily="34" charset="0"/>
                        </a:rPr>
                        <a:t>$ 107'741,364.79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31937">
                <a:tc>
                  <a:txBody>
                    <a:bodyPr/>
                    <a:lstStyle/>
                    <a:p>
                      <a:pPr algn="l" rtl="0" fontAlgn="b"/>
                      <a:r>
                        <a:rPr lang="es-MX" sz="1900" b="1" i="0" u="none" strike="noStrike" dirty="0">
                          <a:solidFill>
                            <a:srgbClr val="000000"/>
                          </a:solidFill>
                          <a:effectLst/>
                          <a:latin typeface="Calibri" panose="020F0502020204030204" pitchFamily="34" charset="0"/>
                        </a:rPr>
                        <a:t>Proyectos ejecutivos en Costos INFJEAL</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900" b="1" i="0" u="none" strike="noStrike" dirty="0">
                          <a:solidFill>
                            <a:srgbClr val="000000"/>
                          </a:solidFill>
                          <a:effectLst/>
                          <a:latin typeface="Calibri" panose="020F0502020204030204" pitchFamily="34" charset="0"/>
                        </a:rPr>
                        <a:t>$ 95'801,282.98</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79162">
                <a:tc>
                  <a:txBody>
                    <a:bodyPr/>
                    <a:lstStyle/>
                    <a:p>
                      <a:pPr algn="r" rtl="0" fontAlgn="b"/>
                      <a:r>
                        <a:rPr lang="es-ES" sz="2300" b="1" i="0" u="none" strike="noStrike" dirty="0">
                          <a:solidFill>
                            <a:srgbClr val="000000"/>
                          </a:solidFill>
                          <a:effectLst/>
                          <a:latin typeface="Calibri" panose="020F0502020204030204" pitchFamily="34" charset="0"/>
                        </a:rPr>
                        <a:t>Pendiente de licitar</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c>
                  <a:txBody>
                    <a:bodyPr/>
                    <a:lstStyle/>
                    <a:p>
                      <a:pPr algn="r" rtl="0" fontAlgn="b"/>
                      <a:r>
                        <a:rPr lang="es-ES" sz="1900" b="1" i="0" u="none" strike="noStrike" dirty="0">
                          <a:solidFill>
                            <a:srgbClr val="000000"/>
                          </a:solidFill>
                          <a:effectLst/>
                          <a:latin typeface="Calibri" panose="020F0502020204030204" pitchFamily="34" charset="0"/>
                        </a:rPr>
                        <a:t>$ 294'042,647.77</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 xmlns:a16="http://schemas.microsoft.com/office/drawing/2014/main" val="10007"/>
                  </a:ext>
                </a:extLst>
              </a:tr>
              <a:tr h="315968">
                <a:tc>
                  <a:txBody>
                    <a:bodyPr/>
                    <a:lstStyle/>
                    <a:p>
                      <a:pPr algn="l" rtl="0" fontAlgn="b"/>
                      <a:r>
                        <a:rPr lang="es-ES" sz="1900" b="0" i="0" u="none" strike="noStrike" dirty="0">
                          <a:solidFill>
                            <a:srgbClr val="000000"/>
                          </a:solidFill>
                          <a:effectLst/>
                          <a:latin typeface="Calibri" panose="020F0502020204030204" pitchFamily="34" charset="0"/>
                        </a:rPr>
                        <a:t> </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ES" sz="1900" b="0" i="0" u="none" strike="noStrike" dirty="0">
                          <a:solidFill>
                            <a:srgbClr val="000000"/>
                          </a:solidFill>
                          <a:effectLst/>
                          <a:latin typeface="Calibri" panose="020F0502020204030204" pitchFamily="34" charset="0"/>
                        </a:rPr>
                        <a:t> </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33328">
                <a:tc>
                  <a:txBody>
                    <a:bodyPr/>
                    <a:lstStyle/>
                    <a:p>
                      <a:pPr algn="r" rtl="0" fontAlgn="b"/>
                      <a:r>
                        <a:rPr lang="es-ES" sz="2300" b="1" i="0" u="none" strike="noStrike" dirty="0">
                          <a:solidFill>
                            <a:srgbClr val="000000"/>
                          </a:solidFill>
                          <a:effectLst/>
                          <a:latin typeface="Calibri" panose="020F0502020204030204" pitchFamily="34" charset="0"/>
                        </a:rPr>
                        <a:t>Total FAM Potenciado</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rtl="0" fontAlgn="b"/>
                      <a:r>
                        <a:rPr lang="es-ES" sz="2700" b="1" i="0" u="none" strike="noStrike" dirty="0">
                          <a:solidFill>
                            <a:srgbClr val="000000"/>
                          </a:solidFill>
                          <a:effectLst/>
                          <a:latin typeface="Calibri" panose="020F0502020204030204" pitchFamily="34" charset="0"/>
                        </a:rPr>
                        <a:t> $ 608'788,507.99 </a:t>
                      </a:r>
                    </a:p>
                  </a:txBody>
                  <a:tcPr marL="9028" marR="9028" marT="9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358808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344904" y="132548"/>
            <a:ext cx="11277600" cy="5454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t>Contratados (010/2017) con Fecha de Inicio 19 de Septiembre 2017  por  $137’099,180.52</a:t>
            </a:r>
            <a:endParaRPr lang="es-ES" sz="2400" b="1" dirty="0"/>
          </a:p>
        </p:txBody>
      </p:sp>
      <p:graphicFrame>
        <p:nvGraphicFramePr>
          <p:cNvPr id="5" name="Tabla 4"/>
          <p:cNvGraphicFramePr>
            <a:graphicFrameLocks noGrp="1"/>
          </p:cNvGraphicFramePr>
          <p:nvPr>
            <p:extLst>
              <p:ext uri="{D42A27DB-BD31-4B8C-83A1-F6EECF244321}">
                <p14:modId xmlns:p14="http://schemas.microsoft.com/office/powerpoint/2010/main" val="723630647"/>
              </p:ext>
            </p:extLst>
          </p:nvPr>
        </p:nvGraphicFramePr>
        <p:xfrm>
          <a:off x="344904" y="603839"/>
          <a:ext cx="11277600" cy="5658652"/>
        </p:xfrm>
        <a:graphic>
          <a:graphicData uri="http://schemas.openxmlformats.org/drawingml/2006/table">
            <a:tbl>
              <a:tblPr/>
              <a:tblGrid>
                <a:gridCol w="348870">
                  <a:extLst>
                    <a:ext uri="{9D8B030D-6E8A-4147-A177-3AD203B41FA5}">
                      <a16:colId xmlns="" xmlns:a16="http://schemas.microsoft.com/office/drawing/2014/main" val="20000"/>
                    </a:ext>
                  </a:extLst>
                </a:gridCol>
                <a:gridCol w="1031441">
                  <a:extLst>
                    <a:ext uri="{9D8B030D-6E8A-4147-A177-3AD203B41FA5}">
                      <a16:colId xmlns="" xmlns:a16="http://schemas.microsoft.com/office/drawing/2014/main" val="20001"/>
                    </a:ext>
                  </a:extLst>
                </a:gridCol>
                <a:gridCol w="1031441">
                  <a:extLst>
                    <a:ext uri="{9D8B030D-6E8A-4147-A177-3AD203B41FA5}">
                      <a16:colId xmlns="" xmlns:a16="http://schemas.microsoft.com/office/drawing/2014/main" val="20002"/>
                    </a:ext>
                  </a:extLst>
                </a:gridCol>
                <a:gridCol w="1137619">
                  <a:extLst>
                    <a:ext uri="{9D8B030D-6E8A-4147-A177-3AD203B41FA5}">
                      <a16:colId xmlns="" xmlns:a16="http://schemas.microsoft.com/office/drawing/2014/main" val="20003"/>
                    </a:ext>
                  </a:extLst>
                </a:gridCol>
                <a:gridCol w="4474637">
                  <a:extLst>
                    <a:ext uri="{9D8B030D-6E8A-4147-A177-3AD203B41FA5}">
                      <a16:colId xmlns="" xmlns:a16="http://schemas.microsoft.com/office/drawing/2014/main" val="20004"/>
                    </a:ext>
                  </a:extLst>
                </a:gridCol>
                <a:gridCol w="1626796">
                  <a:extLst>
                    <a:ext uri="{9D8B030D-6E8A-4147-A177-3AD203B41FA5}">
                      <a16:colId xmlns="" xmlns:a16="http://schemas.microsoft.com/office/drawing/2014/main" val="20005"/>
                    </a:ext>
                  </a:extLst>
                </a:gridCol>
                <a:gridCol w="1626796">
                  <a:extLst>
                    <a:ext uri="{9D8B030D-6E8A-4147-A177-3AD203B41FA5}">
                      <a16:colId xmlns="" xmlns:a16="http://schemas.microsoft.com/office/drawing/2014/main" val="20006"/>
                    </a:ext>
                  </a:extLst>
                </a:gridCol>
              </a:tblGrid>
              <a:tr h="465243">
                <a:tc>
                  <a:txBody>
                    <a:bodyPr/>
                    <a:lstStyle/>
                    <a:p>
                      <a:pPr algn="ctr" rtl="0" fontAlgn="ctr"/>
                      <a:r>
                        <a:rPr lang="es-ES" sz="1500" b="1" i="0" u="none" strike="noStrike" dirty="0">
                          <a:solidFill>
                            <a:srgbClr val="FFFFFF"/>
                          </a:solidFill>
                          <a:effectLst/>
                          <a:latin typeface="Calibri" panose="020F0502020204030204" pitchFamily="34" charset="0"/>
                        </a:rPr>
                        <a:t>No.</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Plantel</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Año</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CCT</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l" fontAlgn="ctr"/>
                      <a:r>
                        <a:rPr lang="es-ES" sz="1500" b="1" i="0" u="none" strike="noStrike" dirty="0">
                          <a:solidFill>
                            <a:srgbClr val="FFFFFF"/>
                          </a:solidFill>
                          <a:effectLst/>
                          <a:latin typeface="Calibri" panose="020F0502020204030204" pitchFamily="34" charset="0"/>
                        </a:rPr>
                        <a:t>Descripción de la Obra</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Monto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Monto contratado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extLst>
                  <a:ext uri="{0D108BD9-81ED-4DB2-BD59-A6C34878D82A}">
                    <a16:rowId xmlns="" xmlns:a16="http://schemas.microsoft.com/office/drawing/2014/main" val="10000"/>
                  </a:ext>
                </a:extLst>
              </a:tr>
              <a:tr h="476062">
                <a:tc>
                  <a:txBody>
                    <a:bodyPr/>
                    <a:lstStyle/>
                    <a:p>
                      <a:pPr algn="ctr" rtl="0" fontAlgn="ctr"/>
                      <a:r>
                        <a:rPr lang="es-ES" sz="1500" b="1" i="0" u="none" strike="noStrike" dirty="0">
                          <a:solidFill>
                            <a:srgbClr val="FFFFFF"/>
                          </a:solidFill>
                          <a:effectLst/>
                          <a:latin typeface="Calibri" panose="020F0502020204030204" pitchFamily="34" charset="0"/>
                        </a:rPr>
                        <a:t>2</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14UBH0086C</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Construcción de la Escuela Preparatoria de Belenes (continuación)</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28.844.304,00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25.100.761,45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1"/>
                  </a:ext>
                </a:extLst>
              </a:tr>
              <a:tr h="421964">
                <a:tc>
                  <a:txBody>
                    <a:bodyPr/>
                    <a:lstStyle/>
                    <a:p>
                      <a:pPr algn="ctr" rtl="0" fontAlgn="ctr"/>
                      <a:r>
                        <a:rPr lang="es-ES" sz="1500" b="1" i="0" u="none" strike="noStrike" dirty="0">
                          <a:solidFill>
                            <a:srgbClr val="FFFFFF"/>
                          </a:solidFill>
                          <a:effectLst/>
                          <a:latin typeface="Calibri" panose="020F0502020204030204" pitchFamily="34" charset="0"/>
                        </a:rPr>
                        <a:t>35</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CUCBA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14USU0130U</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Baños, gimnasio y obra exterior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2.000.000,00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1.739.251,63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2"/>
                  </a:ext>
                </a:extLst>
              </a:tr>
              <a:tr h="378687">
                <a:tc>
                  <a:txBody>
                    <a:bodyPr/>
                    <a:lstStyle/>
                    <a:p>
                      <a:pPr algn="ctr" rtl="0" fontAlgn="ctr"/>
                      <a:r>
                        <a:rPr lang="es-ES" sz="1500" b="1" i="0" u="none" strike="noStrike" dirty="0">
                          <a:solidFill>
                            <a:srgbClr val="FFFFFF"/>
                          </a:solidFill>
                          <a:effectLst/>
                          <a:latin typeface="Calibri" panose="020F0502020204030204" pitchFamily="34" charset="0"/>
                        </a:rPr>
                        <a:t>39</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CUCS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14USU0230T</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Construcción del Bioterio, continuación</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18.517.556,00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16.467.230,51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3"/>
                  </a:ext>
                </a:extLst>
              </a:tr>
              <a:tr h="248851">
                <a:tc>
                  <a:txBody>
                    <a:bodyPr/>
                    <a:lstStyle/>
                    <a:p>
                      <a:pPr algn="ctr" rtl="0" fontAlgn="ctr"/>
                      <a:r>
                        <a:rPr lang="es-ES" sz="1500" b="1" i="0" u="none" strike="noStrike" dirty="0">
                          <a:solidFill>
                            <a:srgbClr val="FFFFFF"/>
                          </a:solidFill>
                          <a:effectLst/>
                          <a:latin typeface="Calibri" panose="020F0502020204030204" pitchFamily="34" charset="0"/>
                        </a:rPr>
                        <a:t>42</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CUCIÉNEGA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14USU0160O</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Construcción de barda perimetral sede Ocotlán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6.706.320,52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5.839.120,51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4"/>
                  </a:ext>
                </a:extLst>
              </a:tr>
              <a:tr h="703274">
                <a:tc>
                  <a:txBody>
                    <a:bodyPr/>
                    <a:lstStyle/>
                    <a:p>
                      <a:pPr algn="ctr" rtl="0" fontAlgn="ctr"/>
                      <a:r>
                        <a:rPr lang="es-ES" sz="1500" b="1" i="0" u="none" strike="noStrike" dirty="0">
                          <a:solidFill>
                            <a:srgbClr val="FFFFFF"/>
                          </a:solidFill>
                          <a:effectLst/>
                          <a:latin typeface="Calibri" panose="020F0502020204030204" pitchFamily="34" charset="0"/>
                        </a:rPr>
                        <a:t>44</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CUCSUR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14USU0200Z</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Edificio Bioclimático de aulas y laboratorios en la sede CUCSUR III (Las Anonas), para las carreras de Licenciatura en Enfermería y Licenciatura en Nutrición, primera etapa</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15.596.781,00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13.595.350,03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5"/>
                  </a:ext>
                </a:extLst>
              </a:tr>
              <a:tr h="703274">
                <a:tc>
                  <a:txBody>
                    <a:bodyPr/>
                    <a:lstStyle/>
                    <a:p>
                      <a:pPr algn="ctr" rtl="0" fontAlgn="ctr"/>
                      <a:r>
                        <a:rPr lang="es-ES" sz="1500" b="1" i="0" u="none" strike="noStrike" dirty="0">
                          <a:solidFill>
                            <a:srgbClr val="FFFFFF"/>
                          </a:solidFill>
                          <a:effectLst/>
                          <a:latin typeface="Calibri" panose="020F0502020204030204" pitchFamily="34" charset="0"/>
                        </a:rPr>
                        <a:t>45</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CUCEI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14USU0110G</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Paso peatonal (incluye la lateral del auditorio Matute Remus, así como el espacio entre el Módulo K y M), primera etapa</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2.000.000,00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1.740.380,00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6"/>
                  </a:ext>
                </a:extLst>
              </a:tr>
              <a:tr h="367867">
                <a:tc>
                  <a:txBody>
                    <a:bodyPr/>
                    <a:lstStyle/>
                    <a:p>
                      <a:pPr algn="ctr" rtl="0" fontAlgn="ctr"/>
                      <a:r>
                        <a:rPr lang="es-ES" sz="1500" b="1" i="0" u="none" strike="noStrike" dirty="0">
                          <a:solidFill>
                            <a:srgbClr val="FFFFFF"/>
                          </a:solidFill>
                          <a:effectLst/>
                          <a:latin typeface="Calibri" panose="020F0502020204030204" pitchFamily="34" charset="0"/>
                        </a:rPr>
                        <a:t>48</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CUCBA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14USU0130U</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Terminación de Hospital de pequeñas especies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3.000.000,00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2.609.738,61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7"/>
                  </a:ext>
                </a:extLst>
              </a:tr>
              <a:tr h="486882">
                <a:tc>
                  <a:txBody>
                    <a:bodyPr/>
                    <a:lstStyle/>
                    <a:p>
                      <a:pPr algn="ctr" rtl="0" fontAlgn="ctr"/>
                      <a:r>
                        <a:rPr lang="es-ES" sz="1500" b="1" i="0" u="none" strike="noStrike" dirty="0">
                          <a:solidFill>
                            <a:srgbClr val="FFFFFF"/>
                          </a:solidFill>
                          <a:effectLst/>
                          <a:latin typeface="Calibri" panose="020F0502020204030204" pitchFamily="34" charset="0"/>
                        </a:rPr>
                        <a:t>50</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CUTONALÁ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14USU0008T</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Edificio H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36.080.000,00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32.538.206,15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8"/>
                  </a:ext>
                </a:extLst>
              </a:tr>
              <a:tr h="703274">
                <a:tc>
                  <a:txBody>
                    <a:bodyPr/>
                    <a:lstStyle/>
                    <a:p>
                      <a:pPr algn="ctr" rtl="0" fontAlgn="ctr"/>
                      <a:r>
                        <a:rPr lang="es-ES" sz="1500" b="1" i="0" u="none" strike="noStrike" dirty="0">
                          <a:solidFill>
                            <a:srgbClr val="FFFFFF"/>
                          </a:solidFill>
                          <a:effectLst/>
                          <a:latin typeface="Calibri" panose="020F0502020204030204" pitchFamily="34" charset="0"/>
                        </a:rPr>
                        <a:t>52</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CUCSUR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14USU0200Z</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Edificio Bioclimático de aulas y laboratorios en la sede CUCSUR III (Las Anonas), para las carreras de Licenciatura en Enfermería y Licenciatura en Nutrición, segunda etapa</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7.403.219,00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6.965.681,82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9"/>
                  </a:ext>
                </a:extLst>
              </a:tr>
              <a:tr h="454423">
                <a:tc>
                  <a:txBody>
                    <a:bodyPr/>
                    <a:lstStyle/>
                    <a:p>
                      <a:pPr algn="ctr" rtl="0" fontAlgn="ctr"/>
                      <a:r>
                        <a:rPr lang="es-ES" sz="1500" b="1" i="0" u="none" strike="noStrike" dirty="0">
                          <a:solidFill>
                            <a:srgbClr val="FFFFFF"/>
                          </a:solidFill>
                          <a:effectLst/>
                          <a:latin typeface="Calibri" panose="020F0502020204030204" pitchFamily="34" charset="0"/>
                        </a:rPr>
                        <a:t>55</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CUTONALÁ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14USU0008T</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Edificio F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16.951.000,00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15.101.183,84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0"/>
                  </a:ext>
                </a:extLst>
              </a:tr>
              <a:tr h="248851">
                <a:tc>
                  <a:txBody>
                    <a:bodyPr/>
                    <a:lstStyle/>
                    <a:p>
                      <a:pPr algn="ctr" rtl="0" fontAlgn="ctr"/>
                      <a:r>
                        <a:rPr lang="es-ES" sz="1500" b="1" i="0" u="none" strike="noStrike" dirty="0">
                          <a:solidFill>
                            <a:srgbClr val="FFFFFF"/>
                          </a:solidFill>
                          <a:effectLst/>
                          <a:latin typeface="Calibri" panose="020F0502020204030204" pitchFamily="34" charset="0"/>
                        </a:rPr>
                        <a:t>53</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CUTONALÁ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14USU0008T</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66"/>
                    </a:solidFill>
                  </a:tcPr>
                </a:tc>
                <a:tc>
                  <a:txBody>
                    <a:bodyPr/>
                    <a:lstStyle/>
                    <a:p>
                      <a:pPr algn="l" fontAlgn="ctr"/>
                      <a:r>
                        <a:rPr lang="es-ES" sz="1500" b="0" i="0" u="none" strike="noStrike" dirty="0">
                          <a:solidFill>
                            <a:srgbClr val="000000"/>
                          </a:solidFill>
                          <a:effectLst/>
                          <a:latin typeface="Calibri" panose="020F0502020204030204" pitchFamily="34" charset="0"/>
                        </a:rPr>
                        <a:t> Edificio G </a:t>
                      </a:r>
                      <a:r>
                        <a:rPr lang="es-ES" sz="1500" b="1" i="0" u="none" strike="noStrike" dirty="0">
                          <a:solidFill>
                            <a:srgbClr val="000000"/>
                          </a:solidFill>
                          <a:effectLst/>
                          <a:latin typeface="Calibri" panose="020F0502020204030204" pitchFamily="34" charset="0"/>
                        </a:rPr>
                        <a:t>(DESIERTA)</a:t>
                      </a:r>
                      <a:endParaRPr lang="es-ES" sz="1500" b="0" i="0" u="none" strike="noStrike" dirty="0">
                        <a:solidFill>
                          <a:srgbClr val="000000"/>
                        </a:solidFill>
                        <a:effectLst/>
                        <a:latin typeface="Calibri" panose="020F0502020204030204" pitchFamily="34" charset="0"/>
                      </a:endParaRP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66"/>
                    </a:solidFill>
                  </a:tcPr>
                </a:tc>
                <a:tc>
                  <a:txBody>
                    <a:bodyPr/>
                    <a:lstStyle/>
                    <a:p>
                      <a:pPr algn="ctr" rtl="0" fontAlgn="ctr"/>
                      <a:r>
                        <a:rPr lang="es-ES" sz="1500" b="0" i="0" u="none" strike="noStrike" dirty="0">
                          <a:solidFill>
                            <a:srgbClr val="000000"/>
                          </a:solidFill>
                          <a:effectLst/>
                          <a:latin typeface="Calibri" panose="020F0502020204030204" pitchFamily="34" charset="0"/>
                        </a:rPr>
                        <a:t> $       13.986.000,00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66"/>
                    </a:solidFill>
                  </a:tcPr>
                </a:tc>
                <a:tc>
                  <a:txBody>
                    <a:bodyPr/>
                    <a:lstStyle/>
                    <a:p>
                      <a:pPr algn="ctr" rtl="0" fontAlgn="ctr"/>
                      <a:r>
                        <a:rPr lang="es-ES" sz="1500" b="0" i="0" u="none" strike="noStrike" dirty="0">
                          <a:solidFill>
                            <a:srgbClr val="000000"/>
                          </a:solidFill>
                          <a:effectLst/>
                          <a:latin typeface="Calibri" panose="020F0502020204030204" pitchFamily="34" charset="0"/>
                        </a:rPr>
                        <a:t> </a:t>
                      </a:r>
                    </a:p>
                  </a:txBody>
                  <a:tcPr marL="8320" marR="8320" marT="83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66"/>
                    </a:solidFill>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193222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01053" y="128481"/>
            <a:ext cx="11790947" cy="5454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t>Contratados (012/2017) con Fecha de Inicio 11 de Octubre 2017  por $ 136’660,679.70 </a:t>
            </a:r>
          </a:p>
          <a:p>
            <a:endParaRPr lang="es-ES" sz="2200" b="1" dirty="0">
              <a:solidFill>
                <a:schemeClr val="bg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4171307828"/>
              </p:ext>
            </p:extLst>
          </p:nvPr>
        </p:nvGraphicFramePr>
        <p:xfrm>
          <a:off x="401053" y="542106"/>
          <a:ext cx="11133221" cy="5685698"/>
        </p:xfrm>
        <a:graphic>
          <a:graphicData uri="http://schemas.openxmlformats.org/drawingml/2006/table">
            <a:tbl>
              <a:tblPr/>
              <a:tblGrid>
                <a:gridCol w="344405">
                  <a:extLst>
                    <a:ext uri="{9D8B030D-6E8A-4147-A177-3AD203B41FA5}">
                      <a16:colId xmlns="" xmlns:a16="http://schemas.microsoft.com/office/drawing/2014/main" val="20000"/>
                    </a:ext>
                  </a:extLst>
                </a:gridCol>
                <a:gridCol w="1018236">
                  <a:extLst>
                    <a:ext uri="{9D8B030D-6E8A-4147-A177-3AD203B41FA5}">
                      <a16:colId xmlns="" xmlns:a16="http://schemas.microsoft.com/office/drawing/2014/main" val="20001"/>
                    </a:ext>
                  </a:extLst>
                </a:gridCol>
                <a:gridCol w="1018236">
                  <a:extLst>
                    <a:ext uri="{9D8B030D-6E8A-4147-A177-3AD203B41FA5}">
                      <a16:colId xmlns="" xmlns:a16="http://schemas.microsoft.com/office/drawing/2014/main" val="20002"/>
                    </a:ext>
                  </a:extLst>
                </a:gridCol>
                <a:gridCol w="1123055">
                  <a:extLst>
                    <a:ext uri="{9D8B030D-6E8A-4147-A177-3AD203B41FA5}">
                      <a16:colId xmlns="" xmlns:a16="http://schemas.microsoft.com/office/drawing/2014/main" val="20003"/>
                    </a:ext>
                  </a:extLst>
                </a:gridCol>
                <a:gridCol w="4417353">
                  <a:extLst>
                    <a:ext uri="{9D8B030D-6E8A-4147-A177-3AD203B41FA5}">
                      <a16:colId xmlns="" xmlns:a16="http://schemas.microsoft.com/office/drawing/2014/main" val="20004"/>
                    </a:ext>
                  </a:extLst>
                </a:gridCol>
                <a:gridCol w="1605968">
                  <a:extLst>
                    <a:ext uri="{9D8B030D-6E8A-4147-A177-3AD203B41FA5}">
                      <a16:colId xmlns="" xmlns:a16="http://schemas.microsoft.com/office/drawing/2014/main" val="20005"/>
                    </a:ext>
                  </a:extLst>
                </a:gridCol>
                <a:gridCol w="1605968">
                  <a:extLst>
                    <a:ext uri="{9D8B030D-6E8A-4147-A177-3AD203B41FA5}">
                      <a16:colId xmlns="" xmlns:a16="http://schemas.microsoft.com/office/drawing/2014/main" val="20006"/>
                    </a:ext>
                  </a:extLst>
                </a:gridCol>
              </a:tblGrid>
              <a:tr h="650225">
                <a:tc>
                  <a:txBody>
                    <a:bodyPr/>
                    <a:lstStyle/>
                    <a:p>
                      <a:pPr algn="ctr" rtl="0" fontAlgn="ctr"/>
                      <a:r>
                        <a:rPr lang="es-ES" sz="1500" b="1" i="0" u="none" strike="noStrike" dirty="0">
                          <a:solidFill>
                            <a:srgbClr val="FFFFFF"/>
                          </a:solidFill>
                          <a:effectLst/>
                          <a:latin typeface="Calibri" panose="020F0502020204030204" pitchFamily="34" charset="0"/>
                        </a:rPr>
                        <a:t>No.</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Plantel</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Año</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CCT</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l" fontAlgn="ctr"/>
                      <a:r>
                        <a:rPr lang="es-ES" sz="1500" b="1" i="0" u="none" strike="noStrike" dirty="0">
                          <a:solidFill>
                            <a:srgbClr val="FFFFFF"/>
                          </a:solidFill>
                          <a:effectLst/>
                          <a:latin typeface="Calibri" panose="020F0502020204030204" pitchFamily="34" charset="0"/>
                        </a:rPr>
                        <a:t>Descripción de la Obra</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Monto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Monto contratado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extLst>
                  <a:ext uri="{0D108BD9-81ED-4DB2-BD59-A6C34878D82A}">
                    <a16:rowId xmlns="" xmlns:a16="http://schemas.microsoft.com/office/drawing/2014/main" val="10000"/>
                  </a:ext>
                </a:extLst>
              </a:tr>
              <a:tr h="347795">
                <a:tc>
                  <a:txBody>
                    <a:bodyPr/>
                    <a:lstStyle/>
                    <a:p>
                      <a:pPr algn="ctr" rtl="0" fontAlgn="ctr"/>
                      <a:r>
                        <a:rPr lang="es-ES" sz="1500" b="1" i="0" u="none" strike="noStrike" dirty="0">
                          <a:solidFill>
                            <a:srgbClr val="FFFFFF"/>
                          </a:solidFill>
                          <a:effectLst/>
                          <a:latin typeface="Calibri" panose="020F0502020204030204" pitchFamily="34" charset="0"/>
                        </a:rPr>
                        <a:t>3</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14UBH0026O</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Conclusión de la nueva Preparatoria de Tepatitlán</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12.792.569,70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11.437.918,60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1"/>
                  </a:ext>
                </a:extLst>
              </a:tr>
              <a:tr h="347795">
                <a:tc>
                  <a:txBody>
                    <a:bodyPr/>
                    <a:lstStyle/>
                    <a:p>
                      <a:pPr algn="ctr" rtl="0" fontAlgn="ctr"/>
                      <a:r>
                        <a:rPr lang="es-ES" sz="1500" b="1" i="0" u="none" strike="noStrike" dirty="0">
                          <a:solidFill>
                            <a:srgbClr val="FFFFFF"/>
                          </a:solidFill>
                          <a:effectLst/>
                          <a:latin typeface="Calibri" panose="020F0502020204030204" pitchFamily="34" charset="0"/>
                        </a:rPr>
                        <a:t>43</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CUCEI</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14USU0110G</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Laboratorio de química, continuidad</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3.000.000,00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2.640.921,25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2"/>
                  </a:ext>
                </a:extLst>
              </a:tr>
              <a:tr h="347795">
                <a:tc>
                  <a:txBody>
                    <a:bodyPr/>
                    <a:lstStyle/>
                    <a:p>
                      <a:pPr algn="ctr" rtl="0" fontAlgn="ctr"/>
                      <a:r>
                        <a:rPr lang="es-ES" sz="1500" b="1" i="0" u="none" strike="noStrike" dirty="0">
                          <a:solidFill>
                            <a:srgbClr val="FFFFFF"/>
                          </a:solidFill>
                          <a:effectLst/>
                          <a:latin typeface="Calibri" panose="020F0502020204030204" pitchFamily="34" charset="0"/>
                        </a:rPr>
                        <a:t>36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CUCIÉNEGA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14USU0160O</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Módulo de tutorías e investigación, continuación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15.000.000,00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13.629.897,16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3"/>
                  </a:ext>
                </a:extLst>
              </a:tr>
              <a:tr h="982901">
                <a:tc>
                  <a:txBody>
                    <a:bodyPr/>
                    <a:lstStyle/>
                    <a:p>
                      <a:pPr algn="ctr" rtl="0" fontAlgn="ctr"/>
                      <a:r>
                        <a:rPr lang="es-ES" sz="1500" b="1" i="0" u="none" strike="noStrike" dirty="0">
                          <a:solidFill>
                            <a:srgbClr val="FFFFFF"/>
                          </a:solidFill>
                          <a:effectLst/>
                          <a:latin typeface="Calibri" panose="020F0502020204030204" pitchFamily="34" charset="0"/>
                        </a:rPr>
                        <a:t>46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CUAAD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14USU0140A</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Construcción y adecuación de las instalaciones para iniciar operaciones de la División de Artes Plásticas en el inmueble de Belenes</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20.000.000,00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17.953.626,20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4"/>
                  </a:ext>
                </a:extLst>
              </a:tr>
              <a:tr h="347795">
                <a:tc>
                  <a:txBody>
                    <a:bodyPr/>
                    <a:lstStyle/>
                    <a:p>
                      <a:pPr algn="ctr" rtl="0" fontAlgn="ctr"/>
                      <a:r>
                        <a:rPr lang="es-ES" sz="1500" b="1" i="0" u="none" strike="noStrike" dirty="0">
                          <a:solidFill>
                            <a:srgbClr val="FFFFFF"/>
                          </a:solidFill>
                          <a:effectLst/>
                          <a:latin typeface="Calibri" panose="020F0502020204030204" pitchFamily="34" charset="0"/>
                        </a:rPr>
                        <a:t>40</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CUNORTE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14USU0002Z</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Edificio de Laboratorios de la Salud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3.500.000,00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3.078.726,17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5"/>
                  </a:ext>
                </a:extLst>
              </a:tr>
              <a:tr h="347795">
                <a:tc>
                  <a:txBody>
                    <a:bodyPr/>
                    <a:lstStyle/>
                    <a:p>
                      <a:pPr algn="ctr" rtl="0" fontAlgn="ctr"/>
                      <a:r>
                        <a:rPr lang="es-ES" sz="1500" b="1" i="0" u="none" strike="noStrike" dirty="0">
                          <a:solidFill>
                            <a:srgbClr val="FFFFFF"/>
                          </a:solidFill>
                          <a:effectLst/>
                          <a:latin typeface="Calibri" panose="020F0502020204030204" pitchFamily="34" charset="0"/>
                        </a:rPr>
                        <a:t>41</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CUNORTE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14USU0002Z</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Estancia infantil</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2.000.000,00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1.759.836,80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6"/>
                  </a:ext>
                </a:extLst>
              </a:tr>
              <a:tr h="347795">
                <a:tc>
                  <a:txBody>
                    <a:bodyPr/>
                    <a:lstStyle/>
                    <a:p>
                      <a:pPr algn="ctr" rtl="0" fontAlgn="ctr"/>
                      <a:r>
                        <a:rPr lang="es-ES" sz="1500" b="1" i="0" u="none" strike="noStrike" dirty="0">
                          <a:solidFill>
                            <a:srgbClr val="FFFFFF"/>
                          </a:solidFill>
                          <a:effectLst/>
                          <a:latin typeface="Calibri" panose="020F0502020204030204" pitchFamily="34" charset="0"/>
                        </a:rPr>
                        <a:t>54</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CUSUR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14USU0210F</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Complejo Multidisciplinario de Investigación y Docencia</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10.368.110,00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9.221.621,33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7"/>
                  </a:ext>
                </a:extLst>
              </a:tr>
              <a:tr h="982901">
                <a:tc>
                  <a:txBody>
                    <a:bodyPr/>
                    <a:lstStyle/>
                    <a:p>
                      <a:pPr algn="ctr" rtl="0" fontAlgn="ctr"/>
                      <a:r>
                        <a:rPr lang="es-ES" sz="1500" b="1" i="0" u="none" strike="noStrike" dirty="0">
                          <a:solidFill>
                            <a:srgbClr val="FFFFFF"/>
                          </a:solidFill>
                          <a:effectLst/>
                          <a:latin typeface="Calibri" panose="020F0502020204030204" pitchFamily="34" charset="0"/>
                        </a:rPr>
                        <a:t>63</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CUCSH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14USU0100Z</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Construcción del edificio "H" de aulas como parte de la segunda etapa en la nueva sede del CUCSH campus Belenes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70.000.000,00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61.572.178,56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8"/>
                  </a:ext>
                </a:extLst>
              </a:tr>
              <a:tr h="982901">
                <a:tc>
                  <a:txBody>
                    <a:bodyPr/>
                    <a:lstStyle/>
                    <a:p>
                      <a:pPr algn="ctr" rtl="0" fontAlgn="ctr"/>
                      <a:r>
                        <a:rPr lang="es-ES" sz="1500" b="1" i="0" u="none" strike="noStrike" dirty="0">
                          <a:solidFill>
                            <a:srgbClr val="FFFFFF"/>
                          </a:solidFill>
                          <a:effectLst/>
                          <a:latin typeface="Calibri" panose="020F0502020204030204" pitchFamily="34" charset="0"/>
                        </a:rPr>
                        <a:t>58</a:t>
                      </a:r>
                    </a:p>
                    <a:p>
                      <a:pPr algn="ctr" rtl="0" fontAlgn="ctr"/>
                      <a:r>
                        <a:rPr lang="es-ES" sz="1500" b="1" i="0" u="none" strike="noStrike" dirty="0">
                          <a:solidFill>
                            <a:srgbClr val="FFFFFF"/>
                          </a:solidFill>
                          <a:effectLst/>
                          <a:latin typeface="Calibri" panose="020F0502020204030204" pitchFamily="34" charset="0"/>
                        </a:rPr>
                        <a:t>62</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Conjunto Tecnológico</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14USU0110G</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l" fontAlgn="ctr"/>
                      <a:r>
                        <a:rPr lang="es-MX" sz="1500" b="0" i="0" u="none" strike="noStrike" dirty="0">
                          <a:solidFill>
                            <a:srgbClr val="000000"/>
                          </a:solidFill>
                          <a:effectLst/>
                          <a:latin typeface="Calibri" panose="020F0502020204030204" pitchFamily="34" charset="0"/>
                        </a:rPr>
                        <a:t>Redes de Instalaciones de servicios para el Conjunto Tecnológico  (etapa de continuidad) </a:t>
                      </a:r>
                      <a:r>
                        <a:rPr lang="es-MX" sz="1500" b="1" i="0" u="none" strike="noStrike" dirty="0">
                          <a:solidFill>
                            <a:srgbClr val="000000"/>
                          </a:solidFill>
                          <a:effectLst/>
                          <a:latin typeface="Calibri" panose="020F0502020204030204" pitchFamily="34" charset="0"/>
                        </a:rPr>
                        <a:t>DESIERTA</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rtl="0" fontAlgn="ctr"/>
                      <a:r>
                        <a:rPr lang="es-ES" sz="1500" b="0" i="0" u="none" strike="noStrike" dirty="0">
                          <a:solidFill>
                            <a:srgbClr val="000000"/>
                          </a:solidFill>
                          <a:effectLst/>
                          <a:latin typeface="Calibri" panose="020F0502020204030204" pitchFamily="34" charset="0"/>
                        </a:rPr>
                        <a:t> $       27.000.000,00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rtl="0" fontAlgn="ctr"/>
                      <a:r>
                        <a:rPr lang="es-ES" sz="1500" b="0" i="0" u="none" strike="noStrike" dirty="0">
                          <a:solidFill>
                            <a:srgbClr val="000000"/>
                          </a:solidFill>
                          <a:effectLst/>
                          <a:latin typeface="Calibri" panose="020F0502020204030204" pitchFamily="34" charset="0"/>
                        </a:rPr>
                        <a:t> </a:t>
                      </a:r>
                    </a:p>
                  </a:txBody>
                  <a:tcPr marL="4304" marR="4304" marT="43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498436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65221" y="117269"/>
            <a:ext cx="11373853" cy="7379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t>Proyectos pendientes de solventar observaciones realizadas por INFEJAL a los Proyectos Ejecutivos $ 90’500,000.00 </a:t>
            </a:r>
            <a:endParaRPr lang="es-ES" sz="2400" b="1" dirty="0"/>
          </a:p>
        </p:txBody>
      </p:sp>
      <p:graphicFrame>
        <p:nvGraphicFramePr>
          <p:cNvPr id="3" name="Tabla 2"/>
          <p:cNvGraphicFramePr>
            <a:graphicFrameLocks noGrp="1"/>
          </p:cNvGraphicFramePr>
          <p:nvPr>
            <p:extLst>
              <p:ext uri="{D42A27DB-BD31-4B8C-83A1-F6EECF244321}">
                <p14:modId xmlns:p14="http://schemas.microsoft.com/office/powerpoint/2010/main" val="2793196425"/>
              </p:ext>
            </p:extLst>
          </p:nvPr>
        </p:nvGraphicFramePr>
        <p:xfrm>
          <a:off x="679404" y="917290"/>
          <a:ext cx="10796337" cy="5248947"/>
        </p:xfrm>
        <a:graphic>
          <a:graphicData uri="http://schemas.openxmlformats.org/drawingml/2006/table">
            <a:tbl>
              <a:tblPr/>
              <a:tblGrid>
                <a:gridCol w="390280">
                  <a:extLst>
                    <a:ext uri="{9D8B030D-6E8A-4147-A177-3AD203B41FA5}">
                      <a16:colId xmlns="" xmlns:a16="http://schemas.microsoft.com/office/drawing/2014/main" val="20000"/>
                    </a:ext>
                  </a:extLst>
                </a:gridCol>
                <a:gridCol w="1153873">
                  <a:extLst>
                    <a:ext uri="{9D8B030D-6E8A-4147-A177-3AD203B41FA5}">
                      <a16:colId xmlns="" xmlns:a16="http://schemas.microsoft.com/office/drawing/2014/main" val="20001"/>
                    </a:ext>
                  </a:extLst>
                </a:gridCol>
                <a:gridCol w="1153873">
                  <a:extLst>
                    <a:ext uri="{9D8B030D-6E8A-4147-A177-3AD203B41FA5}">
                      <a16:colId xmlns="" xmlns:a16="http://schemas.microsoft.com/office/drawing/2014/main" val="20002"/>
                    </a:ext>
                  </a:extLst>
                </a:gridCol>
                <a:gridCol w="1272652">
                  <a:extLst>
                    <a:ext uri="{9D8B030D-6E8A-4147-A177-3AD203B41FA5}">
                      <a16:colId xmlns="" xmlns:a16="http://schemas.microsoft.com/office/drawing/2014/main" val="20003"/>
                    </a:ext>
                  </a:extLst>
                </a:gridCol>
                <a:gridCol w="5005766">
                  <a:extLst>
                    <a:ext uri="{9D8B030D-6E8A-4147-A177-3AD203B41FA5}">
                      <a16:colId xmlns="" xmlns:a16="http://schemas.microsoft.com/office/drawing/2014/main" val="20004"/>
                    </a:ext>
                  </a:extLst>
                </a:gridCol>
                <a:gridCol w="1819893">
                  <a:extLst>
                    <a:ext uri="{9D8B030D-6E8A-4147-A177-3AD203B41FA5}">
                      <a16:colId xmlns="" xmlns:a16="http://schemas.microsoft.com/office/drawing/2014/main" val="20005"/>
                    </a:ext>
                  </a:extLst>
                </a:gridCol>
              </a:tblGrid>
              <a:tr h="467297">
                <a:tc>
                  <a:txBody>
                    <a:bodyPr/>
                    <a:lstStyle/>
                    <a:p>
                      <a:pPr algn="ctr" rtl="0" fontAlgn="ctr"/>
                      <a:r>
                        <a:rPr lang="es-ES" sz="1500" b="1" i="0" u="none" strike="noStrike" dirty="0">
                          <a:solidFill>
                            <a:srgbClr val="FFFFFF"/>
                          </a:solidFill>
                          <a:effectLst/>
                          <a:latin typeface="Calibri" panose="020F0502020204030204" pitchFamily="34" charset="0"/>
                        </a:rPr>
                        <a:t>No.</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Plantel</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Año</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CCT</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l" fontAlgn="ctr"/>
                      <a:r>
                        <a:rPr lang="es-ES" sz="1500" b="1" i="0" u="none" strike="noStrike" dirty="0">
                          <a:solidFill>
                            <a:srgbClr val="FFFFFF"/>
                          </a:solidFill>
                          <a:effectLst/>
                          <a:latin typeface="Calibri" panose="020F0502020204030204" pitchFamily="34" charset="0"/>
                        </a:rPr>
                        <a:t>Descripción de la Obra</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Monto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extLst>
                  <a:ext uri="{0D108BD9-81ED-4DB2-BD59-A6C34878D82A}">
                    <a16:rowId xmlns="" xmlns:a16="http://schemas.microsoft.com/office/drawing/2014/main" val="10000"/>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37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CUCOSTA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14USU0190I</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Edificios 2 y 3 en sede Tomatlán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15.000.000,00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1"/>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14UBH0002E</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2</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4.500.000,00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2"/>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21</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14UBH0192M</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3"/>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9</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14UBH0004C</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4</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2.500.000,00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4"/>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25</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14UET0004V</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Politécnica de Guadalajara</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8.000.000,00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5"/>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26</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14UBH0008Z</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Rehabilitación en Escuela Vocacional</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6.000.000,00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6"/>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5</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En trámite</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Conclusión de la nueva Escuela Preparatoria de Tlajomulco</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40.000.000,00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7"/>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6</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14UBH0001F</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de Jalisco</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3.000.000,00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8"/>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13</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14UBH0084E</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8</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4.000.000,00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9"/>
                  </a:ext>
                </a:extLst>
              </a:tr>
              <a:tr h="478165">
                <a:tc>
                  <a:txBody>
                    <a:bodyPr/>
                    <a:lstStyle/>
                    <a:p>
                      <a:pPr algn="ctr" rtl="0" fontAlgn="ctr"/>
                      <a:r>
                        <a:rPr lang="es-ES" sz="1500" b="1" i="0" u="none" strike="noStrike" dirty="0">
                          <a:solidFill>
                            <a:srgbClr val="FFFFFF"/>
                          </a:solidFill>
                          <a:effectLst/>
                          <a:latin typeface="Calibri" panose="020F0502020204030204" pitchFamily="34" charset="0"/>
                        </a:rPr>
                        <a:t>16</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14UBH0083F</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12</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6.500.000,00 </a:t>
                      </a:r>
                    </a:p>
                  </a:txBody>
                  <a:tcPr marL="9009" marR="9009" marT="90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281757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502147" y="34042"/>
            <a:ext cx="9496926" cy="497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t>Proyectos ejecutivos en revisión por parte de INFEJAL  </a:t>
            </a:r>
          </a:p>
          <a:p>
            <a:r>
              <a:rPr lang="es-MX" sz="2400" b="1" dirty="0"/>
              <a:t>$ 107’741,364.79</a:t>
            </a:r>
            <a:endParaRPr lang="es-ES" sz="2400" b="1" dirty="0"/>
          </a:p>
        </p:txBody>
      </p:sp>
      <p:graphicFrame>
        <p:nvGraphicFramePr>
          <p:cNvPr id="3" name="Tabla 2"/>
          <p:cNvGraphicFramePr>
            <a:graphicFrameLocks noGrp="1"/>
          </p:cNvGraphicFramePr>
          <p:nvPr>
            <p:extLst/>
          </p:nvPr>
        </p:nvGraphicFramePr>
        <p:xfrm>
          <a:off x="502147" y="767286"/>
          <a:ext cx="10871706" cy="5914252"/>
        </p:xfrm>
        <a:graphic>
          <a:graphicData uri="http://schemas.openxmlformats.org/drawingml/2006/table">
            <a:tbl>
              <a:tblPr/>
              <a:tblGrid>
                <a:gridCol w="393003">
                  <a:extLst>
                    <a:ext uri="{9D8B030D-6E8A-4147-A177-3AD203B41FA5}">
                      <a16:colId xmlns="" xmlns:a16="http://schemas.microsoft.com/office/drawing/2014/main" val="20000"/>
                    </a:ext>
                  </a:extLst>
                </a:gridCol>
                <a:gridCol w="1161928">
                  <a:extLst>
                    <a:ext uri="{9D8B030D-6E8A-4147-A177-3AD203B41FA5}">
                      <a16:colId xmlns="" xmlns:a16="http://schemas.microsoft.com/office/drawing/2014/main" val="20001"/>
                    </a:ext>
                  </a:extLst>
                </a:gridCol>
                <a:gridCol w="1161928">
                  <a:extLst>
                    <a:ext uri="{9D8B030D-6E8A-4147-A177-3AD203B41FA5}">
                      <a16:colId xmlns="" xmlns:a16="http://schemas.microsoft.com/office/drawing/2014/main" val="20002"/>
                    </a:ext>
                  </a:extLst>
                </a:gridCol>
                <a:gridCol w="1281538">
                  <a:extLst>
                    <a:ext uri="{9D8B030D-6E8A-4147-A177-3AD203B41FA5}">
                      <a16:colId xmlns="" xmlns:a16="http://schemas.microsoft.com/office/drawing/2014/main" val="20003"/>
                    </a:ext>
                  </a:extLst>
                </a:gridCol>
                <a:gridCol w="5040712">
                  <a:extLst>
                    <a:ext uri="{9D8B030D-6E8A-4147-A177-3AD203B41FA5}">
                      <a16:colId xmlns="" xmlns:a16="http://schemas.microsoft.com/office/drawing/2014/main" val="20004"/>
                    </a:ext>
                  </a:extLst>
                </a:gridCol>
                <a:gridCol w="1832597">
                  <a:extLst>
                    <a:ext uri="{9D8B030D-6E8A-4147-A177-3AD203B41FA5}">
                      <a16:colId xmlns="" xmlns:a16="http://schemas.microsoft.com/office/drawing/2014/main" val="20005"/>
                    </a:ext>
                  </a:extLst>
                </a:gridCol>
              </a:tblGrid>
              <a:tr h="294103">
                <a:tc>
                  <a:txBody>
                    <a:bodyPr/>
                    <a:lstStyle/>
                    <a:p>
                      <a:pPr algn="ctr" rtl="0" fontAlgn="ctr"/>
                      <a:r>
                        <a:rPr lang="es-ES" sz="1500" b="1" i="0" u="none" strike="noStrike" dirty="0">
                          <a:solidFill>
                            <a:srgbClr val="FFFFFF"/>
                          </a:solidFill>
                          <a:effectLst/>
                          <a:latin typeface="Calibri" panose="020F0502020204030204" pitchFamily="34" charset="0"/>
                        </a:rPr>
                        <a:t>No.</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Plantel</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Año</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CCT</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l" fontAlgn="ctr"/>
                      <a:r>
                        <a:rPr lang="es-ES" sz="1500" b="1" i="0" u="none" strike="noStrike" dirty="0">
                          <a:solidFill>
                            <a:srgbClr val="FFFFFF"/>
                          </a:solidFill>
                          <a:effectLst/>
                          <a:latin typeface="Calibri" panose="020F0502020204030204" pitchFamily="34" charset="0"/>
                        </a:rPr>
                        <a:t>Descripción de la Obra</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Monto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extLst>
                  <a:ext uri="{0D108BD9-81ED-4DB2-BD59-A6C34878D82A}">
                    <a16:rowId xmlns="" xmlns:a16="http://schemas.microsoft.com/office/drawing/2014/main" val="10000"/>
                  </a:ext>
                </a:extLst>
              </a:tr>
              <a:tr h="331944">
                <a:tc>
                  <a:txBody>
                    <a:bodyPr/>
                    <a:lstStyle/>
                    <a:p>
                      <a:pPr algn="ctr" rtl="0" fontAlgn="ctr"/>
                      <a:r>
                        <a:rPr lang="es-ES" sz="1500" b="1" i="0" u="none" strike="noStrike" dirty="0">
                          <a:solidFill>
                            <a:srgbClr val="FFFFFF"/>
                          </a:solidFill>
                          <a:effectLst/>
                          <a:latin typeface="Calibri" panose="020F0502020204030204" pitchFamily="34" charset="0"/>
                        </a:rPr>
                        <a:t>30</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14UBH0094L</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Regional de Tlajomulco de Zúñiga</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1"/>
                  </a:ext>
                </a:extLst>
              </a:tr>
              <a:tr h="326838">
                <a:tc>
                  <a:txBody>
                    <a:bodyPr/>
                    <a:lstStyle/>
                    <a:p>
                      <a:pPr algn="ctr" rtl="0" fontAlgn="ctr"/>
                      <a:r>
                        <a:rPr lang="es-ES" sz="1500" b="1" i="0" u="none" strike="noStrike" dirty="0">
                          <a:solidFill>
                            <a:srgbClr val="FFFFFF"/>
                          </a:solidFill>
                          <a:effectLst/>
                          <a:latin typeface="Calibri" panose="020F0502020204030204" pitchFamily="34" charset="0"/>
                        </a:rPr>
                        <a:t>10</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14UBH0005B</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5</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4.500.000,00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2"/>
                  </a:ext>
                </a:extLst>
              </a:tr>
              <a:tr h="326838">
                <a:tc>
                  <a:txBody>
                    <a:bodyPr/>
                    <a:lstStyle/>
                    <a:p>
                      <a:pPr algn="ctr" rtl="0" fontAlgn="ctr"/>
                      <a:r>
                        <a:rPr lang="es-ES" sz="1500" b="1" i="0" u="none" strike="noStrike" dirty="0">
                          <a:solidFill>
                            <a:srgbClr val="FFFFFF"/>
                          </a:solidFill>
                          <a:effectLst/>
                          <a:latin typeface="Calibri" panose="020F0502020204030204" pitchFamily="34" charset="0"/>
                        </a:rPr>
                        <a:t>33</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14UBH0183E</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Regional de Tlajomulco de Zúñiga Módulo San Agustín</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3"/>
                  </a:ext>
                </a:extLst>
              </a:tr>
              <a:tr h="326838">
                <a:tc>
                  <a:txBody>
                    <a:bodyPr/>
                    <a:lstStyle/>
                    <a:p>
                      <a:pPr algn="ctr" rtl="0" fontAlgn="ctr"/>
                      <a:r>
                        <a:rPr lang="es-ES" sz="1500" b="1" i="0" u="none" strike="noStrike" dirty="0">
                          <a:solidFill>
                            <a:srgbClr val="FFFFFF"/>
                          </a:solidFill>
                          <a:effectLst/>
                          <a:latin typeface="Calibri" panose="020F0502020204030204" pitchFamily="34" charset="0"/>
                        </a:rPr>
                        <a:t>1</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2015</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14UBH0086C</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Construcción de la Escuela Preparatoria de Belenes (continuación)</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11.155.696,24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4"/>
                  </a:ext>
                </a:extLst>
              </a:tr>
              <a:tr h="326838">
                <a:tc>
                  <a:txBody>
                    <a:bodyPr/>
                    <a:lstStyle/>
                    <a:p>
                      <a:pPr algn="ctr" rtl="0" fontAlgn="ctr"/>
                      <a:r>
                        <a:rPr lang="es-ES" sz="1500" b="1" i="0" u="none" strike="noStrike" dirty="0">
                          <a:solidFill>
                            <a:srgbClr val="FFFFFF"/>
                          </a:solidFill>
                          <a:effectLst/>
                          <a:latin typeface="Calibri" panose="020F0502020204030204" pitchFamily="34" charset="0"/>
                        </a:rPr>
                        <a:t>47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CUNORTE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14USU0002Z</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Cancha de futbol 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3.000.000,00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5"/>
                  </a:ext>
                </a:extLst>
              </a:tr>
              <a:tr h="326838">
                <a:tc>
                  <a:txBody>
                    <a:bodyPr/>
                    <a:lstStyle/>
                    <a:p>
                      <a:pPr algn="ctr" rtl="0" fontAlgn="ctr"/>
                      <a:r>
                        <a:rPr lang="es-ES" sz="1500" b="1" i="0" u="none" strike="noStrike" dirty="0">
                          <a:solidFill>
                            <a:srgbClr val="FFFFFF"/>
                          </a:solidFill>
                          <a:effectLst/>
                          <a:latin typeface="Calibri" panose="020F0502020204030204" pitchFamily="34" charset="0"/>
                        </a:rPr>
                        <a:t>57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CUALTOS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14USU0220M</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Rehabilitación de Edificio para clínicas, Centro de Atención Médica Integral (CAMI) en Tepatitlán, primera etapa</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28.700.000,00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6"/>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28</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14UBH0017G</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de Tonalá Norte</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7"/>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24</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14UBH0198G</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20</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8"/>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8</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14UBH0003D</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3</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3.000.000,00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9"/>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15</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14UBH0087B</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11</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0"/>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12</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14UBH0007Z</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1"/>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19</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14UBH0025P</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15</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2"/>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31</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14UBH0075X</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12 Módulo Tlaquepaque</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2.562.378,77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3"/>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32</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14UBH0203B</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Regional de Santa Anita</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4"/>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20</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14UBH0030A</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16</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5"/>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22</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14UBH0195J</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18</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6"/>
                  </a:ext>
                </a:extLst>
              </a:tr>
              <a:tr h="219594">
                <a:tc>
                  <a:txBody>
                    <a:bodyPr/>
                    <a:lstStyle/>
                    <a:p>
                      <a:pPr algn="ctr" rtl="0" fontAlgn="ctr"/>
                      <a:r>
                        <a:rPr lang="es-ES" sz="1500" b="1" i="0" u="none" strike="noStrike" dirty="0">
                          <a:solidFill>
                            <a:srgbClr val="FFFFFF"/>
                          </a:solidFill>
                          <a:effectLst/>
                          <a:latin typeface="Calibri" panose="020F0502020204030204" pitchFamily="34" charset="0"/>
                        </a:rPr>
                        <a:t>65</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CUVALLES</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2018</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14USU0003Y</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Edificio Investigación y Posgrado, siguiente etapa.</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23.323.289,78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7"/>
                  </a:ext>
                </a:extLst>
              </a:tr>
              <a:tr h="326838">
                <a:tc>
                  <a:txBody>
                    <a:bodyPr/>
                    <a:lstStyle/>
                    <a:p>
                      <a:pPr algn="ctr" rtl="0" fontAlgn="ctr"/>
                      <a:r>
                        <a:rPr lang="es-ES" sz="1500" b="1" i="0" u="none" strike="noStrike" dirty="0">
                          <a:solidFill>
                            <a:srgbClr val="FFFFFF"/>
                          </a:solidFill>
                          <a:effectLst/>
                          <a:latin typeface="Calibri" panose="020F0502020204030204" pitchFamily="34" charset="0"/>
                        </a:rPr>
                        <a:t>49</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CUCEA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14USU0120N</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Edificio educativo, etapa de continuidad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16.500.000,00 </a:t>
                      </a:r>
                    </a:p>
                  </a:txBody>
                  <a:tcPr marL="4509" marR="4509" marT="450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8"/>
                  </a:ext>
                </a:extLst>
              </a:tr>
            </a:tbl>
          </a:graphicData>
        </a:graphic>
      </p:graphicFrame>
    </p:spTree>
    <p:extLst>
      <p:ext uri="{BB962C8B-B14F-4D97-AF65-F5344CB8AC3E}">
        <p14:creationId xmlns:p14="http://schemas.microsoft.com/office/powerpoint/2010/main" val="3915666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502685" y="132306"/>
            <a:ext cx="7042484" cy="497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t>Proyectos ejecutivos en Costos INFJEAL  </a:t>
            </a:r>
          </a:p>
          <a:p>
            <a:r>
              <a:rPr lang="es-MX" sz="2400" b="1" dirty="0"/>
              <a:t>$ 95’801,282.98</a:t>
            </a:r>
            <a:endParaRPr lang="es-ES" sz="2400" b="1" dirty="0"/>
          </a:p>
        </p:txBody>
      </p:sp>
      <p:graphicFrame>
        <p:nvGraphicFramePr>
          <p:cNvPr id="4" name="Tabla 3"/>
          <p:cNvGraphicFramePr>
            <a:graphicFrameLocks noGrp="1"/>
          </p:cNvGraphicFramePr>
          <p:nvPr>
            <p:extLst/>
          </p:nvPr>
        </p:nvGraphicFramePr>
        <p:xfrm>
          <a:off x="502685" y="975393"/>
          <a:ext cx="10935336" cy="5465270"/>
        </p:xfrm>
        <a:graphic>
          <a:graphicData uri="http://schemas.openxmlformats.org/drawingml/2006/table">
            <a:tbl>
              <a:tblPr/>
              <a:tblGrid>
                <a:gridCol w="395306">
                  <a:extLst>
                    <a:ext uri="{9D8B030D-6E8A-4147-A177-3AD203B41FA5}">
                      <a16:colId xmlns="" xmlns:a16="http://schemas.microsoft.com/office/drawing/2014/main" val="20000"/>
                    </a:ext>
                  </a:extLst>
                </a:gridCol>
                <a:gridCol w="1168727">
                  <a:extLst>
                    <a:ext uri="{9D8B030D-6E8A-4147-A177-3AD203B41FA5}">
                      <a16:colId xmlns="" xmlns:a16="http://schemas.microsoft.com/office/drawing/2014/main" val="20001"/>
                    </a:ext>
                  </a:extLst>
                </a:gridCol>
                <a:gridCol w="1168727">
                  <a:extLst>
                    <a:ext uri="{9D8B030D-6E8A-4147-A177-3AD203B41FA5}">
                      <a16:colId xmlns="" xmlns:a16="http://schemas.microsoft.com/office/drawing/2014/main" val="20002"/>
                    </a:ext>
                  </a:extLst>
                </a:gridCol>
                <a:gridCol w="1289037">
                  <a:extLst>
                    <a:ext uri="{9D8B030D-6E8A-4147-A177-3AD203B41FA5}">
                      <a16:colId xmlns="" xmlns:a16="http://schemas.microsoft.com/office/drawing/2014/main" val="20003"/>
                    </a:ext>
                  </a:extLst>
                </a:gridCol>
                <a:gridCol w="5070216">
                  <a:extLst>
                    <a:ext uri="{9D8B030D-6E8A-4147-A177-3AD203B41FA5}">
                      <a16:colId xmlns="" xmlns:a16="http://schemas.microsoft.com/office/drawing/2014/main" val="20004"/>
                    </a:ext>
                  </a:extLst>
                </a:gridCol>
                <a:gridCol w="1843323">
                  <a:extLst>
                    <a:ext uri="{9D8B030D-6E8A-4147-A177-3AD203B41FA5}">
                      <a16:colId xmlns="" xmlns:a16="http://schemas.microsoft.com/office/drawing/2014/main" val="20005"/>
                    </a:ext>
                  </a:extLst>
                </a:gridCol>
              </a:tblGrid>
              <a:tr h="281657">
                <a:tc>
                  <a:txBody>
                    <a:bodyPr/>
                    <a:lstStyle/>
                    <a:p>
                      <a:pPr algn="ctr" rtl="0" fontAlgn="ctr"/>
                      <a:r>
                        <a:rPr lang="es-ES" sz="1500" b="1" i="0" u="none" strike="noStrike" dirty="0">
                          <a:solidFill>
                            <a:srgbClr val="FFFFFF"/>
                          </a:solidFill>
                          <a:effectLst/>
                          <a:latin typeface="Calibri" panose="020F0502020204030204" pitchFamily="34" charset="0"/>
                        </a:rPr>
                        <a:t>No.</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Plantel</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Año</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CCT</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l" fontAlgn="ctr"/>
                      <a:r>
                        <a:rPr lang="es-ES" sz="1500" b="1" i="0" u="none" strike="noStrike" dirty="0">
                          <a:solidFill>
                            <a:srgbClr val="FFFFFF"/>
                          </a:solidFill>
                          <a:effectLst/>
                          <a:latin typeface="Calibri" panose="020F0502020204030204" pitchFamily="34" charset="0"/>
                        </a:rPr>
                        <a:t>Descripción de la Obra</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Monto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extLst>
                  <a:ext uri="{0D108BD9-81ED-4DB2-BD59-A6C34878D82A}">
                    <a16:rowId xmlns="" xmlns:a16="http://schemas.microsoft.com/office/drawing/2014/main" val="10000"/>
                  </a:ext>
                </a:extLst>
              </a:tr>
              <a:tr h="425760">
                <a:tc>
                  <a:txBody>
                    <a:bodyPr/>
                    <a:lstStyle/>
                    <a:p>
                      <a:pPr algn="ctr" rtl="0" fontAlgn="ctr"/>
                      <a:r>
                        <a:rPr lang="es-ES" sz="1500" b="1" i="0" u="none" strike="noStrike" dirty="0">
                          <a:solidFill>
                            <a:srgbClr val="FFFFFF"/>
                          </a:solidFill>
                          <a:effectLst/>
                          <a:latin typeface="Calibri" panose="020F0502020204030204" pitchFamily="34" charset="0"/>
                        </a:rPr>
                        <a:t>34</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CUVALLES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2015</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14USU0003Y</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ES" sz="1500" b="0" i="0" u="none" strike="noStrike" dirty="0">
                          <a:solidFill>
                            <a:srgbClr val="000000"/>
                          </a:solidFill>
                          <a:effectLst/>
                          <a:latin typeface="Calibri" panose="020F0502020204030204" pitchFamily="34" charset="0"/>
                        </a:rPr>
                        <a:t> Edificio Investigación y Posgrado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10.035.838,98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1"/>
                  </a:ext>
                </a:extLst>
              </a:tr>
              <a:tr h="419210">
                <a:tc>
                  <a:txBody>
                    <a:bodyPr/>
                    <a:lstStyle/>
                    <a:p>
                      <a:pPr algn="ctr" rtl="0" fontAlgn="ctr"/>
                      <a:r>
                        <a:rPr lang="es-ES" sz="1500" b="1" i="0" u="none" strike="noStrike" dirty="0">
                          <a:solidFill>
                            <a:srgbClr val="FFFFFF"/>
                          </a:solidFill>
                          <a:effectLst/>
                          <a:latin typeface="Calibri" panose="020F0502020204030204" pitchFamily="34" charset="0"/>
                        </a:rPr>
                        <a:t>11</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14UBH0006A</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6</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3.000.000,00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2"/>
                  </a:ext>
                </a:extLst>
              </a:tr>
              <a:tr h="419210">
                <a:tc>
                  <a:txBody>
                    <a:bodyPr/>
                    <a:lstStyle/>
                    <a:p>
                      <a:pPr algn="ctr" rtl="0" fontAlgn="ctr"/>
                      <a:r>
                        <a:rPr lang="es-ES" sz="1500" b="1" i="0" u="none" strike="noStrike" dirty="0">
                          <a:solidFill>
                            <a:srgbClr val="FFFFFF"/>
                          </a:solidFill>
                          <a:effectLst/>
                          <a:latin typeface="Calibri" panose="020F0502020204030204" pitchFamily="34" charset="0"/>
                        </a:rPr>
                        <a:t>14</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14UBH0085D</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9</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3"/>
                  </a:ext>
                </a:extLst>
              </a:tr>
              <a:tr h="281657">
                <a:tc>
                  <a:txBody>
                    <a:bodyPr/>
                    <a:lstStyle/>
                    <a:p>
                      <a:pPr algn="ctr" rtl="0" fontAlgn="ctr"/>
                      <a:r>
                        <a:rPr lang="es-ES" sz="1500" b="1" i="0" u="none" strike="noStrike" dirty="0">
                          <a:solidFill>
                            <a:srgbClr val="FFFFFF"/>
                          </a:solidFill>
                          <a:effectLst/>
                          <a:latin typeface="Calibri" panose="020F0502020204030204" pitchFamily="34" charset="0"/>
                        </a:rPr>
                        <a:t>23</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14UBH0199F</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19</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4"/>
                  </a:ext>
                </a:extLst>
              </a:tr>
              <a:tr h="288206">
                <a:tc>
                  <a:txBody>
                    <a:bodyPr/>
                    <a:lstStyle/>
                    <a:p>
                      <a:pPr algn="ctr" rtl="0" fontAlgn="ctr"/>
                      <a:r>
                        <a:rPr lang="es-ES" sz="1500" b="1" i="0" u="none" strike="noStrike" dirty="0">
                          <a:solidFill>
                            <a:srgbClr val="FFFFFF"/>
                          </a:solidFill>
                          <a:effectLst/>
                          <a:latin typeface="Calibri" panose="020F0502020204030204" pitchFamily="34" charset="0"/>
                        </a:rPr>
                        <a:t>27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14UBH0081H</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de Tonalá</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4.500.000,00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5"/>
                  </a:ext>
                </a:extLst>
              </a:tr>
              <a:tr h="281657">
                <a:tc>
                  <a:txBody>
                    <a:bodyPr/>
                    <a:lstStyle/>
                    <a:p>
                      <a:pPr algn="ctr" rtl="0" fontAlgn="ctr"/>
                      <a:r>
                        <a:rPr lang="es-ES" sz="1500" b="1" i="0" u="none" strike="noStrike" dirty="0">
                          <a:solidFill>
                            <a:srgbClr val="FFFFFF"/>
                          </a:solidFill>
                          <a:effectLst/>
                          <a:latin typeface="Calibri" panose="020F0502020204030204" pitchFamily="34" charset="0"/>
                        </a:rPr>
                        <a:t>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14UBH0009Y</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13</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6"/>
                  </a:ext>
                </a:extLst>
              </a:tr>
              <a:tr h="694315">
                <a:tc>
                  <a:txBody>
                    <a:bodyPr/>
                    <a:lstStyle/>
                    <a:p>
                      <a:pPr algn="ctr" rtl="0" fontAlgn="ctr"/>
                      <a:r>
                        <a:rPr lang="es-ES" sz="1500" b="1" i="0" u="none" strike="noStrike" dirty="0">
                          <a:solidFill>
                            <a:srgbClr val="FFFFFF"/>
                          </a:solidFill>
                          <a:effectLst/>
                          <a:latin typeface="Calibri" panose="020F0502020204030204" pitchFamily="34" charset="0"/>
                        </a:rPr>
                        <a:t>4</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En trámite</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Conclusión de la Escuela Preparatoria Politécnica de Belenes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40.000.000,00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7"/>
                  </a:ext>
                </a:extLst>
              </a:tr>
              <a:tr h="556762">
                <a:tc>
                  <a:txBody>
                    <a:bodyPr/>
                    <a:lstStyle/>
                    <a:p>
                      <a:pPr algn="ctr" rtl="0" fontAlgn="ctr"/>
                      <a:r>
                        <a:rPr lang="es-ES" sz="1500" b="1" i="0" u="none" strike="noStrike" dirty="0">
                          <a:solidFill>
                            <a:srgbClr val="FFFFFF"/>
                          </a:solidFill>
                          <a:effectLst/>
                          <a:latin typeface="Calibri" panose="020F0502020204030204" pitchFamily="34" charset="0"/>
                        </a:rPr>
                        <a:t>51</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CUCEI</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14USU0110G</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de edificios del CUCEI</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8"/>
                  </a:ext>
                </a:extLst>
              </a:tr>
              <a:tr h="556762">
                <a:tc>
                  <a:txBody>
                    <a:bodyPr/>
                    <a:lstStyle/>
                    <a:p>
                      <a:pPr algn="ctr" rtl="0" fontAlgn="ctr"/>
                      <a:r>
                        <a:rPr lang="es-ES" sz="1500" b="1" i="0" u="none" strike="noStrike" dirty="0">
                          <a:solidFill>
                            <a:srgbClr val="FFFFFF"/>
                          </a:solidFill>
                          <a:effectLst/>
                          <a:latin typeface="Calibri" panose="020F0502020204030204" pitchFamily="34" charset="0"/>
                        </a:rPr>
                        <a:t>64</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CUCEI</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14USU0110G</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de edificios del CUCEI (etapa de continuidad)</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9"/>
                  </a:ext>
                </a:extLst>
              </a:tr>
              <a:tr h="281657">
                <a:tc>
                  <a:txBody>
                    <a:bodyPr/>
                    <a:lstStyle/>
                    <a:p>
                      <a:pPr algn="ctr" rtl="0" fontAlgn="ctr"/>
                      <a:r>
                        <a:rPr lang="es-ES" sz="1500" b="1" i="0" u="none" strike="noStrike" dirty="0">
                          <a:solidFill>
                            <a:srgbClr val="FFFFFF"/>
                          </a:solidFill>
                          <a:effectLst/>
                          <a:latin typeface="Calibri" panose="020F0502020204030204" pitchFamily="34" charset="0"/>
                        </a:rPr>
                        <a:t>56</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CUCEI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14USU0110G</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Edificio de laboratorios y servicios, División de Ingenierías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4.265.444,00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0"/>
                  </a:ext>
                </a:extLst>
              </a:tr>
              <a:tr h="288206">
                <a:tc>
                  <a:txBody>
                    <a:bodyPr/>
                    <a:lstStyle/>
                    <a:p>
                      <a:pPr algn="ctr" rtl="0" fontAlgn="ctr"/>
                      <a:r>
                        <a:rPr lang="es-ES" sz="1500" b="1" i="0" u="none" strike="noStrike" dirty="0">
                          <a:solidFill>
                            <a:srgbClr val="FFFFFF"/>
                          </a:solidFill>
                          <a:effectLst/>
                          <a:latin typeface="Calibri" panose="020F0502020204030204" pitchFamily="34" charset="0"/>
                        </a:rPr>
                        <a:t>38</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 CUCOSTA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2016</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14USU0190I</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 Edificio 3 de Escuela de Gastronomía Estación Gourmet, 2da. etapa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7.500.000,00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1"/>
                  </a:ext>
                </a:extLst>
              </a:tr>
              <a:tr h="144103">
                <a:tc>
                  <a:txBody>
                    <a:bodyPr/>
                    <a:lstStyle/>
                    <a:p>
                      <a:pPr algn="ctr" rtl="0" fontAlgn="ctr"/>
                      <a:r>
                        <a:rPr lang="es-ES" sz="1500" b="1" i="0" u="none" strike="noStrike" dirty="0">
                          <a:solidFill>
                            <a:srgbClr val="FFFFFF"/>
                          </a:solidFill>
                          <a:effectLst/>
                          <a:latin typeface="Calibri" panose="020F0502020204030204" pitchFamily="34" charset="0"/>
                        </a:rPr>
                        <a:t>18</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14UBH0024Q</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No. 14</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1.000.000,00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2"/>
                  </a:ext>
                </a:extLst>
              </a:tr>
              <a:tr h="281657">
                <a:tc>
                  <a:txBody>
                    <a:bodyPr/>
                    <a:lstStyle/>
                    <a:p>
                      <a:pPr algn="ctr" rtl="0" fontAlgn="ctr"/>
                      <a:r>
                        <a:rPr lang="es-ES" sz="1500" b="1" i="0" u="none" strike="noStrike" dirty="0">
                          <a:solidFill>
                            <a:srgbClr val="FFFFFF"/>
                          </a:solidFill>
                          <a:effectLst/>
                          <a:latin typeface="Calibri" panose="020F0502020204030204" pitchFamily="34" charset="0"/>
                        </a:rPr>
                        <a:t>29</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SEMS</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rtl="0" fontAlgn="ctr"/>
                      <a:r>
                        <a:rPr lang="es-ES" sz="1500" b="1" i="0" u="none" strike="noStrike" dirty="0">
                          <a:solidFill>
                            <a:srgbClr val="FFFFFF"/>
                          </a:solidFill>
                          <a:effectLst/>
                          <a:latin typeface="Calibri" panose="020F0502020204030204" pitchFamily="34" charset="0"/>
                        </a:rPr>
                        <a:t>2017</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448"/>
                    </a:solidFill>
                  </a:tcPr>
                </a:tc>
                <a:tc>
                  <a:txBody>
                    <a:bodyPr/>
                    <a:lstStyle/>
                    <a:p>
                      <a:pPr algn="ctr" fontAlgn="ctr"/>
                      <a:r>
                        <a:rPr lang="es-ES" sz="1500" b="0" i="0" u="none" strike="noStrike" dirty="0">
                          <a:solidFill>
                            <a:srgbClr val="000000"/>
                          </a:solidFill>
                          <a:effectLst/>
                          <a:latin typeface="Calibri" panose="020F0502020204030204" pitchFamily="34" charset="0"/>
                        </a:rPr>
                        <a:t>14UBH0091O</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ctr"/>
                      <a:r>
                        <a:rPr lang="es-MX" sz="1500" b="0" i="0" u="none" strike="noStrike" dirty="0">
                          <a:solidFill>
                            <a:srgbClr val="000000"/>
                          </a:solidFill>
                          <a:effectLst/>
                          <a:latin typeface="Calibri" panose="020F0502020204030204" pitchFamily="34" charset="0"/>
                        </a:rPr>
                        <a:t>Rehabilitación en Escuela Preparatoria Regional de El Salto</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ctr" rtl="0" fontAlgn="ctr"/>
                      <a:r>
                        <a:rPr lang="es-ES" sz="1500" b="0" i="0" u="none" strike="noStrike" dirty="0">
                          <a:solidFill>
                            <a:srgbClr val="000000"/>
                          </a:solidFill>
                          <a:effectLst/>
                          <a:latin typeface="Calibri" panose="020F0502020204030204" pitchFamily="34" charset="0"/>
                        </a:rPr>
                        <a:t> $         2.500.000,00 </a:t>
                      </a:r>
                    </a:p>
                  </a:txBody>
                  <a:tcPr marL="5480" marR="5480" marT="54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1893685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3</a:t>
            </a:fld>
            <a:endParaRPr lang="en-GB" dirty="0"/>
          </a:p>
        </p:txBody>
      </p:sp>
      <p:sp>
        <p:nvSpPr>
          <p:cNvPr id="11" name="Título 6"/>
          <p:cNvSpPr>
            <a:spLocks noGrp="1"/>
          </p:cNvSpPr>
          <p:nvPr>
            <p:ph type="title"/>
          </p:nvPr>
        </p:nvSpPr>
        <p:spPr>
          <a:xfrm>
            <a:off x="771950" y="15863"/>
            <a:ext cx="11233247" cy="1343573"/>
          </a:xfrm>
          <a:noFill/>
        </p:spPr>
        <p:txBody>
          <a:bodyPr wrap="square" rtlCol="0">
            <a:spAutoFit/>
          </a:bodyPr>
          <a:lstStyle/>
          <a:p>
            <a:r>
              <a:rPr lang="es-MX" sz="2667" b="1" cap="small" dirty="0"/>
              <a:t>Avance en el Ejercicio de los Recursos del  </a:t>
            </a:r>
            <a:br>
              <a:rPr lang="es-MX" sz="2667" b="1" cap="small" dirty="0"/>
            </a:br>
            <a:r>
              <a:rPr lang="es-MX" sz="2667" b="1" cap="small" dirty="0"/>
              <a:t>Fideicomiso de Infraestructura Física de la Red Universitaria </a:t>
            </a:r>
            <a:br>
              <a:rPr lang="es-MX" sz="2667" b="1" cap="small" dirty="0"/>
            </a:br>
            <a:r>
              <a:rPr lang="es-MX" sz="1700" b="1" cap="small" dirty="0">
                <a:solidFill>
                  <a:srgbClr val="0070C0"/>
                </a:solidFill>
              </a:rPr>
              <a:t>Financiamiento:</a:t>
            </a:r>
            <a:r>
              <a:rPr lang="es-MX" sz="1700" b="1" cap="small" dirty="0">
                <a:solidFill>
                  <a:srgbClr val="0070C0"/>
                </a:solidFill>
                <a:latin typeface="+mn-lt"/>
              </a:rPr>
              <a:t> </a:t>
            </a:r>
            <a:r>
              <a:rPr lang="es-MX" sz="2000" b="1" cap="small" dirty="0">
                <a:solidFill>
                  <a:srgbClr val="0070C0"/>
                </a:solidFill>
                <a:latin typeface="+mn-lt"/>
              </a:rPr>
              <a:t>Subsidio Ordinario Estatal 2014 </a:t>
            </a:r>
            <a:r>
              <a:rPr lang="es-MX" sz="1700" b="1" cap="small" dirty="0">
                <a:solidFill>
                  <a:srgbClr val="0070C0"/>
                </a:solidFill>
              </a:rPr>
              <a:t/>
            </a:r>
            <a:br>
              <a:rPr lang="es-MX" sz="1700" b="1" cap="small" dirty="0">
                <a:solidFill>
                  <a:srgbClr val="0070C0"/>
                </a:solidFill>
              </a:rPr>
            </a:br>
            <a:r>
              <a:rPr lang="es-MX" sz="1700" b="1" cap="small" dirty="0">
                <a:solidFill>
                  <a:srgbClr val="0070C0"/>
                </a:solidFill>
              </a:rPr>
              <a:t>(Comprometidos y Saldos al 31 de diciembre 2016 autorizados para continuar se ejercicio conforme a la Norma 2.7 del P</a:t>
            </a:r>
            <a:r>
              <a:rPr lang="es-MX" sz="1700" b="1" cap="small" dirty="0">
                <a:solidFill>
                  <a:schemeClr val="bg1"/>
                </a:solidFill>
              </a:rPr>
              <a:t>IE 2016)</a:t>
            </a:r>
          </a:p>
        </p:txBody>
      </p:sp>
      <p:sp>
        <p:nvSpPr>
          <p:cNvPr id="8" name="CuadroTexto 7"/>
          <p:cNvSpPr txBox="1"/>
          <p:nvPr/>
        </p:nvSpPr>
        <p:spPr>
          <a:xfrm>
            <a:off x="590915" y="5937688"/>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endParaRPr lang="es-ES_tradnl" sz="1333" dirty="0">
              <a:solidFill>
                <a:schemeClr val="accent1">
                  <a:lumMod val="75000"/>
                </a:schemeClr>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1678316987"/>
              </p:ext>
            </p:extLst>
          </p:nvPr>
        </p:nvGraphicFramePr>
        <p:xfrm>
          <a:off x="1492293" y="1442600"/>
          <a:ext cx="8489907" cy="4373880"/>
        </p:xfrm>
        <a:graphic>
          <a:graphicData uri="http://schemas.openxmlformats.org/drawingml/2006/table">
            <a:tbl>
              <a:tblPr/>
              <a:tblGrid>
                <a:gridCol w="1494748">
                  <a:extLst>
                    <a:ext uri="{9D8B030D-6E8A-4147-A177-3AD203B41FA5}">
                      <a16:colId xmlns="" xmlns:a16="http://schemas.microsoft.com/office/drawing/2014/main" val="2036889872"/>
                    </a:ext>
                  </a:extLst>
                </a:gridCol>
                <a:gridCol w="1873165">
                  <a:extLst>
                    <a:ext uri="{9D8B030D-6E8A-4147-A177-3AD203B41FA5}">
                      <a16:colId xmlns="" xmlns:a16="http://schemas.microsoft.com/office/drawing/2014/main" val="1198732074"/>
                    </a:ext>
                  </a:extLst>
                </a:gridCol>
                <a:gridCol w="1375664">
                  <a:extLst>
                    <a:ext uri="{9D8B030D-6E8A-4147-A177-3AD203B41FA5}">
                      <a16:colId xmlns="" xmlns:a16="http://schemas.microsoft.com/office/drawing/2014/main" val="460297738"/>
                    </a:ext>
                  </a:extLst>
                </a:gridCol>
                <a:gridCol w="1873165">
                  <a:extLst>
                    <a:ext uri="{9D8B030D-6E8A-4147-A177-3AD203B41FA5}">
                      <a16:colId xmlns="" xmlns:a16="http://schemas.microsoft.com/office/drawing/2014/main" val="3625226268"/>
                    </a:ext>
                  </a:extLst>
                </a:gridCol>
                <a:gridCol w="1873165">
                  <a:extLst>
                    <a:ext uri="{9D8B030D-6E8A-4147-A177-3AD203B41FA5}">
                      <a16:colId xmlns="" xmlns:a16="http://schemas.microsoft.com/office/drawing/2014/main" val="1434346989"/>
                    </a:ext>
                  </a:extLst>
                </a:gridCol>
              </a:tblGrid>
              <a:tr h="487680">
                <a:tc>
                  <a:txBody>
                    <a:bodyPr/>
                    <a:lstStyle/>
                    <a:p>
                      <a:pPr algn="ctr" fontAlgn="ctr"/>
                      <a:r>
                        <a:rPr lang="es-MX" sz="1600" b="1" i="0" u="none" strike="noStrike" dirty="0">
                          <a:solidFill>
                            <a:srgbClr val="000000"/>
                          </a:solidFill>
                          <a:effectLst/>
                          <a:latin typeface="Calibri" panose="020F0502020204030204" pitchFamily="34" charset="0"/>
                        </a:rPr>
                        <a:t>Entidad</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600" b="1" i="0" u="none" strike="noStrike" dirty="0">
                          <a:solidFill>
                            <a:srgbClr val="000000"/>
                          </a:solidFill>
                          <a:effectLst/>
                          <a:latin typeface="Calibri" panose="020F0502020204030204" pitchFamily="34" charset="0"/>
                        </a:rPr>
                        <a:t>Devengado, ejercido o pagado.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B050"/>
                    </a:solidFill>
                  </a:tcPr>
                </a:tc>
                <a:tc>
                  <a:txBody>
                    <a:bodyPr/>
                    <a:lstStyle/>
                    <a:p>
                      <a:pPr algn="ctr" fontAlgn="ctr"/>
                      <a:r>
                        <a:rPr lang="es-MX" sz="1600" b="1" i="0" u="none" strike="noStrike">
                          <a:solidFill>
                            <a:srgbClr val="000000"/>
                          </a:solidFill>
                          <a:effectLst/>
                          <a:latin typeface="Calibri" panose="020F0502020204030204" pitchFamily="34" charset="0"/>
                        </a:rPr>
                        <a:t>Comprometido.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600" b="1" i="0" u="none" strike="noStrike">
                          <a:solidFill>
                            <a:srgbClr val="000000"/>
                          </a:solidFill>
                          <a:effectLst/>
                          <a:latin typeface="Calibri" panose="020F0502020204030204" pitchFamily="34" charset="0"/>
                        </a:rPr>
                        <a:t>Disponible.</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000"/>
                    </a:solidFill>
                  </a:tcPr>
                </a:tc>
                <a:tc>
                  <a:txBody>
                    <a:bodyPr/>
                    <a:lstStyle/>
                    <a:p>
                      <a:pPr algn="ctr" fontAlgn="ctr"/>
                      <a:r>
                        <a:rPr lang="es-MX" sz="1600" b="1" i="0" u="none" strike="noStrike" dirty="0">
                          <a:solidFill>
                            <a:srgbClr val="000000"/>
                          </a:solidFill>
                          <a:effectLst/>
                          <a:latin typeface="Calibri" panose="020F0502020204030204" pitchFamily="34" charset="0"/>
                        </a:rPr>
                        <a:t>Sin P3e.</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0000"/>
                    </a:solidFill>
                  </a:tcPr>
                </a:tc>
                <a:extLst>
                  <a:ext uri="{0D108BD9-81ED-4DB2-BD59-A6C34878D82A}">
                    <a16:rowId xmlns="" xmlns:a16="http://schemas.microsoft.com/office/drawing/2014/main" val="2582469573"/>
                  </a:ext>
                </a:extLst>
              </a:tr>
              <a:tr h="223520">
                <a:tc>
                  <a:txBody>
                    <a:bodyPr/>
                    <a:lstStyle/>
                    <a:p>
                      <a:pPr algn="l" fontAlgn="b"/>
                      <a:r>
                        <a:rPr lang="es-MX" sz="1500" b="0" i="0" u="none" strike="noStrike">
                          <a:solidFill>
                            <a:srgbClr val="000000"/>
                          </a:solidFill>
                          <a:effectLst/>
                          <a:latin typeface="Calibri" panose="020F0502020204030204" pitchFamily="34" charset="0"/>
                        </a:rPr>
                        <a:t>CUAAD</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10,255,761.86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686150741"/>
                  </a:ext>
                </a:extLst>
              </a:tr>
              <a:tr h="223520">
                <a:tc>
                  <a:txBody>
                    <a:bodyPr/>
                    <a:lstStyle/>
                    <a:p>
                      <a:pPr algn="l" fontAlgn="b"/>
                      <a:r>
                        <a:rPr lang="es-MX" sz="1500" b="0" i="0" u="none" strike="noStrike">
                          <a:solidFill>
                            <a:srgbClr val="000000"/>
                          </a:solidFill>
                          <a:effectLst/>
                          <a:latin typeface="Calibri" panose="020F0502020204030204" pitchFamily="34" charset="0"/>
                        </a:rPr>
                        <a:t>CUALTOS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7,910,608.29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242351080"/>
                  </a:ext>
                </a:extLst>
              </a:tr>
              <a:tr h="223520">
                <a:tc>
                  <a:txBody>
                    <a:bodyPr/>
                    <a:lstStyle/>
                    <a:p>
                      <a:pPr algn="l" fontAlgn="b"/>
                      <a:r>
                        <a:rPr lang="es-MX" sz="1500" b="0" i="0" u="none" strike="noStrike">
                          <a:solidFill>
                            <a:srgbClr val="000000"/>
                          </a:solidFill>
                          <a:effectLst/>
                          <a:latin typeface="Calibri" panose="020F0502020204030204" pitchFamily="34" charset="0"/>
                        </a:rPr>
                        <a:t>CUCBA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4,531,403.66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552,835.46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418,486.94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23,500,000.00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809205202"/>
                  </a:ext>
                </a:extLst>
              </a:tr>
              <a:tr h="223520">
                <a:tc>
                  <a:txBody>
                    <a:bodyPr/>
                    <a:lstStyle/>
                    <a:p>
                      <a:pPr algn="l" fontAlgn="b"/>
                      <a:r>
                        <a:rPr lang="es-MX" sz="1500" b="0" i="0" u="none" strike="noStrike">
                          <a:solidFill>
                            <a:srgbClr val="000000"/>
                          </a:solidFill>
                          <a:effectLst/>
                          <a:latin typeface="Calibri" panose="020F0502020204030204" pitchFamily="34" charset="0"/>
                        </a:rPr>
                        <a:t>CUCEA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13,808,132.55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936406124"/>
                  </a:ext>
                </a:extLst>
              </a:tr>
              <a:tr h="223520">
                <a:tc>
                  <a:txBody>
                    <a:bodyPr/>
                    <a:lstStyle/>
                    <a:p>
                      <a:pPr algn="l" fontAlgn="b"/>
                      <a:r>
                        <a:rPr lang="es-MX" sz="1500" b="0" i="0" u="none" strike="noStrike">
                          <a:solidFill>
                            <a:srgbClr val="000000"/>
                          </a:solidFill>
                          <a:effectLst/>
                          <a:latin typeface="Calibri" panose="020F0502020204030204" pitchFamily="34" charset="0"/>
                        </a:rPr>
                        <a:t>CUCEI</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281,880.00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3978605164"/>
                  </a:ext>
                </a:extLst>
              </a:tr>
              <a:tr h="223520">
                <a:tc>
                  <a:txBody>
                    <a:bodyPr/>
                    <a:lstStyle/>
                    <a:p>
                      <a:pPr algn="l" fontAlgn="b"/>
                      <a:r>
                        <a:rPr lang="es-MX" sz="1500" b="0" i="0" u="none" strike="noStrike">
                          <a:solidFill>
                            <a:srgbClr val="000000"/>
                          </a:solidFill>
                          <a:effectLst/>
                          <a:latin typeface="Calibri" panose="020F0502020204030204" pitchFamily="34" charset="0"/>
                        </a:rPr>
                        <a:t>CUCI</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7,935,306.26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99675051"/>
                  </a:ext>
                </a:extLst>
              </a:tr>
              <a:tr h="223520">
                <a:tc>
                  <a:txBody>
                    <a:bodyPr/>
                    <a:lstStyle/>
                    <a:p>
                      <a:pPr algn="l" fontAlgn="b"/>
                      <a:r>
                        <a:rPr lang="es-MX" sz="1500" b="0" i="0" u="none" strike="noStrike">
                          <a:solidFill>
                            <a:srgbClr val="000000"/>
                          </a:solidFill>
                          <a:effectLst/>
                          <a:latin typeface="Calibri" panose="020F0502020204030204" pitchFamily="34" charset="0"/>
                        </a:rPr>
                        <a:t>CUCOSTA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30,338,652.34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5,447,208.28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255986827"/>
                  </a:ext>
                </a:extLst>
              </a:tr>
              <a:tr h="223520">
                <a:tc>
                  <a:txBody>
                    <a:bodyPr/>
                    <a:lstStyle/>
                    <a:p>
                      <a:pPr algn="l" fontAlgn="b"/>
                      <a:r>
                        <a:rPr lang="es-MX" sz="1500" b="0" i="0" u="none" strike="noStrike">
                          <a:solidFill>
                            <a:srgbClr val="000000"/>
                          </a:solidFill>
                          <a:effectLst/>
                          <a:latin typeface="Calibri" panose="020F0502020204030204" pitchFamily="34" charset="0"/>
                        </a:rPr>
                        <a:t>CUCS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8,865,424.68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18,570.49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3930145028"/>
                  </a:ext>
                </a:extLst>
              </a:tr>
              <a:tr h="223520">
                <a:tc>
                  <a:txBody>
                    <a:bodyPr/>
                    <a:lstStyle/>
                    <a:p>
                      <a:pPr algn="l" fontAlgn="b"/>
                      <a:r>
                        <a:rPr lang="es-MX" sz="1500" b="0" i="0" u="none" strike="noStrike">
                          <a:solidFill>
                            <a:srgbClr val="000000"/>
                          </a:solidFill>
                          <a:effectLst/>
                          <a:latin typeface="Calibri" panose="020F0502020204030204" pitchFamily="34" charset="0"/>
                        </a:rPr>
                        <a:t>CUCSH</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39,996,106.04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3917786735"/>
                  </a:ext>
                </a:extLst>
              </a:tr>
              <a:tr h="223520">
                <a:tc>
                  <a:txBody>
                    <a:bodyPr/>
                    <a:lstStyle/>
                    <a:p>
                      <a:pPr algn="l" fontAlgn="b"/>
                      <a:r>
                        <a:rPr lang="es-MX" sz="1500" b="0" i="0" u="none" strike="noStrike">
                          <a:solidFill>
                            <a:srgbClr val="000000"/>
                          </a:solidFill>
                          <a:effectLst/>
                          <a:latin typeface="Calibri" panose="020F0502020204030204" pitchFamily="34" charset="0"/>
                        </a:rPr>
                        <a:t>CUCSUR</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5,533,112.55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345,120.06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170,406.49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2020048957"/>
                  </a:ext>
                </a:extLst>
              </a:tr>
              <a:tr h="223520">
                <a:tc>
                  <a:txBody>
                    <a:bodyPr/>
                    <a:lstStyle/>
                    <a:p>
                      <a:pPr algn="l" fontAlgn="b"/>
                      <a:r>
                        <a:rPr lang="es-MX" sz="1500" b="0" i="0" u="none" strike="noStrike">
                          <a:solidFill>
                            <a:srgbClr val="000000"/>
                          </a:solidFill>
                          <a:effectLst/>
                          <a:latin typeface="Calibri" panose="020F0502020204030204" pitchFamily="34" charset="0"/>
                        </a:rPr>
                        <a:t>CULAGOS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10,791,554.42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8,443.60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725871705"/>
                  </a:ext>
                </a:extLst>
              </a:tr>
              <a:tr h="223520">
                <a:tc>
                  <a:txBody>
                    <a:bodyPr/>
                    <a:lstStyle/>
                    <a:p>
                      <a:pPr algn="l" fontAlgn="b"/>
                      <a:r>
                        <a:rPr lang="es-MX" sz="1500" b="0" i="0" u="none" strike="noStrike">
                          <a:solidFill>
                            <a:srgbClr val="000000"/>
                          </a:solidFill>
                          <a:effectLst/>
                          <a:latin typeface="Calibri" panose="020F0502020204030204" pitchFamily="34" charset="0"/>
                        </a:rPr>
                        <a:t>CUNORTE</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10,413,419.27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3488036729"/>
                  </a:ext>
                </a:extLst>
              </a:tr>
              <a:tr h="223520">
                <a:tc>
                  <a:txBody>
                    <a:bodyPr/>
                    <a:lstStyle/>
                    <a:p>
                      <a:pPr algn="l" fontAlgn="b"/>
                      <a:r>
                        <a:rPr lang="es-MX" sz="1500" b="0" i="0" u="none" strike="noStrike">
                          <a:solidFill>
                            <a:srgbClr val="000000"/>
                          </a:solidFill>
                          <a:effectLst/>
                          <a:latin typeface="Calibri" panose="020F0502020204030204" pitchFamily="34" charset="0"/>
                        </a:rPr>
                        <a:t>CUSUR</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10,100,917.65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439808821"/>
                  </a:ext>
                </a:extLst>
              </a:tr>
              <a:tr h="223520">
                <a:tc>
                  <a:txBody>
                    <a:bodyPr/>
                    <a:lstStyle/>
                    <a:p>
                      <a:pPr algn="l" fontAlgn="b"/>
                      <a:r>
                        <a:rPr lang="es-MX" sz="1500" b="0" i="0" u="none" strike="noStrike">
                          <a:solidFill>
                            <a:srgbClr val="000000"/>
                          </a:solidFill>
                          <a:effectLst/>
                          <a:latin typeface="Calibri" panose="020F0502020204030204" pitchFamily="34" charset="0"/>
                        </a:rPr>
                        <a:t>CUTONALA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57,696,808.77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578,026.99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2373977041"/>
                  </a:ext>
                </a:extLst>
              </a:tr>
              <a:tr h="223520">
                <a:tc>
                  <a:txBody>
                    <a:bodyPr/>
                    <a:lstStyle/>
                    <a:p>
                      <a:pPr algn="l" fontAlgn="b"/>
                      <a:r>
                        <a:rPr lang="es-MX" sz="1500" b="0" i="0" u="none" strike="noStrike">
                          <a:solidFill>
                            <a:srgbClr val="000000"/>
                          </a:solidFill>
                          <a:effectLst/>
                          <a:latin typeface="Calibri" panose="020F0502020204030204" pitchFamily="34" charset="0"/>
                        </a:rPr>
                        <a:t>CUVALLES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12,411,753.70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734881088"/>
                  </a:ext>
                </a:extLst>
              </a:tr>
              <a:tr h="223520">
                <a:tc>
                  <a:txBody>
                    <a:bodyPr/>
                    <a:lstStyle/>
                    <a:p>
                      <a:pPr algn="l" fontAlgn="b"/>
                      <a:r>
                        <a:rPr lang="es-MX" sz="1500" b="0" i="0" u="none" strike="noStrike">
                          <a:solidFill>
                            <a:srgbClr val="000000"/>
                          </a:solidFill>
                          <a:effectLst/>
                          <a:latin typeface="Calibri" panose="020F0502020204030204" pitchFamily="34" charset="0"/>
                        </a:rPr>
                        <a:t>SEMS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108,687,162.67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6,230,674.66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262,013.07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641415098"/>
                  </a:ext>
                </a:extLst>
              </a:tr>
              <a:tr h="223520">
                <a:tc>
                  <a:txBody>
                    <a:bodyPr/>
                    <a:lstStyle/>
                    <a:p>
                      <a:pPr algn="l" fontAlgn="b"/>
                      <a:r>
                        <a:rPr lang="es-MX" sz="1500" b="0" i="0" u="none" strike="noStrike">
                          <a:solidFill>
                            <a:srgbClr val="000000"/>
                          </a:solidFill>
                          <a:effectLst/>
                          <a:latin typeface="Calibri" panose="020F0502020204030204" pitchFamily="34" charset="0"/>
                        </a:rPr>
                        <a:t>SUV</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2,925,712.99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74,287.00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721393911"/>
                  </a:ext>
                </a:extLst>
              </a:tr>
            </a:tbl>
          </a:graphicData>
        </a:graphic>
      </p:graphicFrame>
    </p:spTree>
    <p:extLst>
      <p:ext uri="{BB962C8B-B14F-4D97-AF65-F5344CB8AC3E}">
        <p14:creationId xmlns:p14="http://schemas.microsoft.com/office/powerpoint/2010/main" val="2537067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412518" y="2245947"/>
            <a:ext cx="6207975" cy="2842630"/>
          </a:xfrm>
        </p:spPr>
        <p:txBody>
          <a:bodyPr>
            <a:noAutofit/>
          </a:bodyPr>
          <a:lstStyle/>
          <a:p>
            <a:pPr algn="l"/>
            <a:r>
              <a:rPr lang="es-MX" sz="7200" b="1" dirty="0"/>
              <a:t>FAM Regular 2012-2017</a:t>
            </a:r>
            <a:endParaRPr lang="es-ES" sz="7200" b="1" dirty="0"/>
          </a:p>
        </p:txBody>
      </p:sp>
    </p:spTree>
    <p:extLst>
      <p:ext uri="{BB962C8B-B14F-4D97-AF65-F5344CB8AC3E}">
        <p14:creationId xmlns:p14="http://schemas.microsoft.com/office/powerpoint/2010/main" val="2843802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4440" y="1916758"/>
            <a:ext cx="10961720" cy="1938992"/>
          </a:xfrm>
          <a:prstGeom prst="rect">
            <a:avLst/>
          </a:prstGeom>
        </p:spPr>
        <p:txBody>
          <a:bodyPr wrap="none">
            <a:spAutoFit/>
          </a:bodyPr>
          <a:lstStyle/>
          <a:p>
            <a:pPr algn="ctr"/>
            <a:r>
              <a:rPr lang="es-ES" sz="6000" b="1" cap="small" dirty="0"/>
              <a:t>PROYECTOS EJECUTIVOS </a:t>
            </a:r>
          </a:p>
          <a:p>
            <a:pPr algn="ctr"/>
            <a:r>
              <a:rPr lang="es-ES" sz="6000" b="1" cap="small" dirty="0"/>
              <a:t>POR SOLVENTAR OBSERVACIONES</a:t>
            </a:r>
          </a:p>
        </p:txBody>
      </p:sp>
    </p:spTree>
    <p:extLst>
      <p:ext uri="{BB962C8B-B14F-4D97-AF65-F5344CB8AC3E}">
        <p14:creationId xmlns:p14="http://schemas.microsoft.com/office/powerpoint/2010/main" val="3441141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7071" y="701854"/>
            <a:ext cx="8789315" cy="538609"/>
          </a:xfrm>
          <a:prstGeom prst="rect">
            <a:avLst/>
          </a:prstGeom>
        </p:spPr>
        <p:txBody>
          <a:bodyPr wrap="square">
            <a:spAutoFit/>
          </a:bodyPr>
          <a:lstStyle/>
          <a:p>
            <a:pPr algn="ctr"/>
            <a:r>
              <a:rPr lang="es-ES" sz="2900" b="1" cap="small" dirty="0">
                <a:latin typeface="+mj-lt"/>
              </a:rPr>
              <a:t>PROYECTOS EJECUTIVOS POR SOLVENTAR OBSERVACIONES</a:t>
            </a:r>
          </a:p>
        </p:txBody>
      </p:sp>
      <p:graphicFrame>
        <p:nvGraphicFramePr>
          <p:cNvPr id="5" name="Tabla 4"/>
          <p:cNvGraphicFramePr>
            <a:graphicFrameLocks noGrp="1"/>
          </p:cNvGraphicFramePr>
          <p:nvPr>
            <p:extLst>
              <p:ext uri="{D42A27DB-BD31-4B8C-83A1-F6EECF244321}">
                <p14:modId xmlns:p14="http://schemas.microsoft.com/office/powerpoint/2010/main" val="4256957196"/>
              </p:ext>
            </p:extLst>
          </p:nvPr>
        </p:nvGraphicFramePr>
        <p:xfrm>
          <a:off x="737071" y="1933024"/>
          <a:ext cx="10701553" cy="2979992"/>
        </p:xfrm>
        <a:graphic>
          <a:graphicData uri="http://schemas.openxmlformats.org/drawingml/2006/table">
            <a:tbl>
              <a:tblPr/>
              <a:tblGrid>
                <a:gridCol w="925206">
                  <a:extLst>
                    <a:ext uri="{9D8B030D-6E8A-4147-A177-3AD203B41FA5}">
                      <a16:colId xmlns="" xmlns:a16="http://schemas.microsoft.com/office/drawing/2014/main" val="20000"/>
                    </a:ext>
                  </a:extLst>
                </a:gridCol>
                <a:gridCol w="925206">
                  <a:extLst>
                    <a:ext uri="{9D8B030D-6E8A-4147-A177-3AD203B41FA5}">
                      <a16:colId xmlns="" xmlns:a16="http://schemas.microsoft.com/office/drawing/2014/main" val="20001"/>
                    </a:ext>
                  </a:extLst>
                </a:gridCol>
                <a:gridCol w="925206">
                  <a:extLst>
                    <a:ext uri="{9D8B030D-6E8A-4147-A177-3AD203B41FA5}">
                      <a16:colId xmlns="" xmlns:a16="http://schemas.microsoft.com/office/drawing/2014/main" val="20002"/>
                    </a:ext>
                  </a:extLst>
                </a:gridCol>
                <a:gridCol w="3469524">
                  <a:extLst>
                    <a:ext uri="{9D8B030D-6E8A-4147-A177-3AD203B41FA5}">
                      <a16:colId xmlns="" xmlns:a16="http://schemas.microsoft.com/office/drawing/2014/main" val="20003"/>
                    </a:ext>
                  </a:extLst>
                </a:gridCol>
                <a:gridCol w="1730466">
                  <a:extLst>
                    <a:ext uri="{9D8B030D-6E8A-4147-A177-3AD203B41FA5}">
                      <a16:colId xmlns="" xmlns:a16="http://schemas.microsoft.com/office/drawing/2014/main" val="20004"/>
                    </a:ext>
                  </a:extLst>
                </a:gridCol>
                <a:gridCol w="2725945">
                  <a:extLst>
                    <a:ext uri="{9D8B030D-6E8A-4147-A177-3AD203B41FA5}">
                      <a16:colId xmlns="" xmlns:a16="http://schemas.microsoft.com/office/drawing/2014/main" val="20005"/>
                    </a:ext>
                  </a:extLst>
                </a:gridCol>
              </a:tblGrid>
              <a:tr h="425713">
                <a:tc>
                  <a:txBody>
                    <a:bodyPr/>
                    <a:lstStyle/>
                    <a:p>
                      <a:pPr algn="ctr" fontAlgn="ctr"/>
                      <a:r>
                        <a:rPr lang="es-ES" sz="1600" b="1" i="0" u="none" strike="noStrike" dirty="0">
                          <a:solidFill>
                            <a:srgbClr val="F2F2F2"/>
                          </a:solidFill>
                          <a:effectLst/>
                          <a:latin typeface="Calibri" panose="020F0502020204030204" pitchFamily="34" charset="0"/>
                        </a:rPr>
                        <a:t>PLANTEL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6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600" b="1" i="0" u="none" strike="noStrike" dirty="0">
                          <a:solidFill>
                            <a:srgbClr val="F2F2F2"/>
                          </a:solidFill>
                          <a:effectLst/>
                          <a:latin typeface="Calibri" panose="020F0502020204030204" pitchFamily="34" charset="0"/>
                        </a:rPr>
                        <a:t>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6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6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6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 xmlns:a16="http://schemas.microsoft.com/office/drawing/2014/main" val="10000"/>
                  </a:ext>
                </a:extLst>
              </a:tr>
              <a:tr h="1702853">
                <a:tc>
                  <a:txBody>
                    <a:bodyPr/>
                    <a:lstStyle/>
                    <a:p>
                      <a:pPr algn="ctr" fontAlgn="ctr"/>
                      <a:r>
                        <a:rPr lang="es-ES" sz="1600" b="1" i="0" u="none" strike="noStrike" dirty="0">
                          <a:solidFill>
                            <a:srgbClr val="002060"/>
                          </a:solidFill>
                          <a:effectLst/>
                          <a:latin typeface="Calibri" panose="020F0502020204030204" pitchFamily="34" charset="0"/>
                        </a:rPr>
                        <a:t>CUCSUR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600" b="0" i="0" u="none" strike="noStrike" dirty="0">
                          <a:solidFill>
                            <a:srgbClr val="000000"/>
                          </a:solidFill>
                          <a:effectLst/>
                          <a:latin typeface="Calibri" panose="020F0502020204030204" pitchFamily="34" charset="0"/>
                        </a:rPr>
                        <a:t>89,247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effectLst/>
                          <a:latin typeface="Calibri" panose="020F0502020204030204" pitchFamily="34" charset="0"/>
                        </a:rPr>
                        <a:t>Construcción de edificio con cubículos para profesores (primera etapa), en el predio "El Jaluco", en el municipio de Cihuatlán Jal., del Centro Universitario de la Costa Sur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600" b="0" i="0" u="none" strike="noStrike" dirty="0">
                          <a:solidFill>
                            <a:srgbClr val="000000"/>
                          </a:solidFill>
                          <a:effectLst/>
                          <a:latin typeface="Calibri" panose="020F0502020204030204" pitchFamily="34" charset="0"/>
                        </a:rPr>
                        <a:t> $          6.221.685,36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600" b="0" i="0" u="none" strike="noStrike" dirty="0">
                          <a:solidFill>
                            <a:srgbClr val="FF0000"/>
                          </a:solidFill>
                          <a:effectLst/>
                          <a:latin typeface="Calibri" panose="020F0502020204030204" pitchFamily="34" charset="0"/>
                        </a:rPr>
                        <a:t>Fecha límite: 19/mar/2017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851426">
                <a:tc>
                  <a:txBody>
                    <a:bodyPr/>
                    <a:lstStyle/>
                    <a:p>
                      <a:pPr algn="ctr" fontAlgn="ctr"/>
                      <a:r>
                        <a:rPr lang="es-ES" sz="16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panose="020F0502020204030204" pitchFamily="34" charset="0"/>
                        </a:rPr>
                        <a:t>FAM 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600" b="0" i="0" u="none" strike="noStrike" dirty="0">
                          <a:solidFill>
                            <a:srgbClr val="000000"/>
                          </a:solidFill>
                          <a:effectLst/>
                          <a:latin typeface="Calibri" panose="020F0502020204030204" pitchFamily="34" charset="0"/>
                        </a:rPr>
                        <a:t>95,053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600" b="1" i="0" u="none" strike="noStrike" dirty="0">
                          <a:solidFill>
                            <a:srgbClr val="000000"/>
                          </a:solidFill>
                          <a:effectLst/>
                          <a:latin typeface="Calibri" panose="020F0502020204030204" pitchFamily="34" charset="0"/>
                        </a:rPr>
                        <a:t>Escuela Preparatoria No. 17</a:t>
                      </a:r>
                      <a:r>
                        <a:rPr lang="es-ES" sz="1600" b="0" i="0" u="none" strike="noStrike" dirty="0">
                          <a:solidFill>
                            <a:srgbClr val="000000"/>
                          </a:solidFill>
                          <a:effectLst/>
                          <a:latin typeface="Calibri" panose="020F0502020204030204" pitchFamily="34" charset="0"/>
                        </a:rPr>
                        <a:t/>
                      </a:r>
                      <a:br>
                        <a:rPr lang="es-ES" sz="1600" b="0" i="0" u="none" strike="noStrike" dirty="0">
                          <a:solidFill>
                            <a:srgbClr val="000000"/>
                          </a:solidFill>
                          <a:effectLst/>
                          <a:latin typeface="Calibri" panose="020F0502020204030204" pitchFamily="34" charset="0"/>
                        </a:rPr>
                      </a:br>
                      <a:r>
                        <a:rPr lang="es-ES" sz="1600" b="0" i="0" u="none" strike="noStrike" dirty="0">
                          <a:solidFill>
                            <a:srgbClr val="000000"/>
                          </a:solidFill>
                          <a:effectLst/>
                          <a:latin typeface="Calibri" panose="020F0502020204030204" pitchFamily="34" charset="0"/>
                        </a:rPr>
                        <a:t>Terminación de auditorio (segunda etapa)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600" b="0" i="0" u="none" strike="noStrike" dirty="0">
                          <a:solidFill>
                            <a:srgbClr val="000000"/>
                          </a:solidFill>
                          <a:effectLst/>
                          <a:latin typeface="Calibri" panose="020F0502020204030204" pitchFamily="34" charset="0"/>
                        </a:rPr>
                        <a:t> $          3.323.981,41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600" b="0" i="0" u="none" strike="noStrike" dirty="0">
                          <a:solidFill>
                            <a:srgbClr val="FF0000"/>
                          </a:solidFill>
                          <a:effectLst/>
                          <a:latin typeface="Calibri" panose="020F0502020204030204" pitchFamily="34" charset="0"/>
                        </a:rPr>
                        <a:t>Fecha límite: 10/jul/2017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348068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10609" y="2157168"/>
            <a:ext cx="7982057" cy="1015663"/>
          </a:xfrm>
          <a:prstGeom prst="rect">
            <a:avLst/>
          </a:prstGeom>
        </p:spPr>
        <p:txBody>
          <a:bodyPr wrap="none">
            <a:spAutoFit/>
          </a:bodyPr>
          <a:lstStyle/>
          <a:p>
            <a:r>
              <a:rPr lang="es-ES" sz="6000" b="1" cap="small" dirty="0"/>
              <a:t>OBRAS POR CONTRATAR</a:t>
            </a:r>
          </a:p>
        </p:txBody>
      </p:sp>
    </p:spTree>
    <p:extLst>
      <p:ext uri="{BB962C8B-B14F-4D97-AF65-F5344CB8AC3E}">
        <p14:creationId xmlns:p14="http://schemas.microsoft.com/office/powerpoint/2010/main" val="1721374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90833" y="189639"/>
            <a:ext cx="6096000" cy="538609"/>
          </a:xfrm>
          <a:prstGeom prst="rect">
            <a:avLst/>
          </a:prstGeom>
        </p:spPr>
        <p:txBody>
          <a:bodyPr>
            <a:spAutoFit/>
          </a:bodyPr>
          <a:lstStyle/>
          <a:p>
            <a:r>
              <a:rPr lang="es-ES" sz="2900" b="1" cap="small" dirty="0">
                <a:latin typeface="+mj-lt"/>
              </a:rPr>
              <a:t>OBRAS POR CONTRATAR</a:t>
            </a:r>
          </a:p>
        </p:txBody>
      </p:sp>
      <p:graphicFrame>
        <p:nvGraphicFramePr>
          <p:cNvPr id="4" name="Tabla 3"/>
          <p:cNvGraphicFramePr>
            <a:graphicFrameLocks noGrp="1"/>
          </p:cNvGraphicFramePr>
          <p:nvPr>
            <p:extLst>
              <p:ext uri="{D42A27DB-BD31-4B8C-83A1-F6EECF244321}">
                <p14:modId xmlns:p14="http://schemas.microsoft.com/office/powerpoint/2010/main" val="2504413173"/>
              </p:ext>
            </p:extLst>
          </p:nvPr>
        </p:nvGraphicFramePr>
        <p:xfrm>
          <a:off x="254128" y="967651"/>
          <a:ext cx="11818189" cy="4591075"/>
        </p:xfrm>
        <a:graphic>
          <a:graphicData uri="http://schemas.openxmlformats.org/drawingml/2006/table">
            <a:tbl>
              <a:tblPr/>
              <a:tblGrid>
                <a:gridCol w="1070731">
                  <a:extLst>
                    <a:ext uri="{9D8B030D-6E8A-4147-A177-3AD203B41FA5}">
                      <a16:colId xmlns="" xmlns:a16="http://schemas.microsoft.com/office/drawing/2014/main" val="20000"/>
                    </a:ext>
                  </a:extLst>
                </a:gridCol>
                <a:gridCol w="1070731">
                  <a:extLst>
                    <a:ext uri="{9D8B030D-6E8A-4147-A177-3AD203B41FA5}">
                      <a16:colId xmlns="" xmlns:a16="http://schemas.microsoft.com/office/drawing/2014/main" val="20001"/>
                    </a:ext>
                  </a:extLst>
                </a:gridCol>
                <a:gridCol w="1070731">
                  <a:extLst>
                    <a:ext uri="{9D8B030D-6E8A-4147-A177-3AD203B41FA5}">
                      <a16:colId xmlns="" xmlns:a16="http://schemas.microsoft.com/office/drawing/2014/main" val="20002"/>
                    </a:ext>
                  </a:extLst>
                </a:gridCol>
                <a:gridCol w="5233196">
                  <a:extLst>
                    <a:ext uri="{9D8B030D-6E8A-4147-A177-3AD203B41FA5}">
                      <a16:colId xmlns="" xmlns:a16="http://schemas.microsoft.com/office/drawing/2014/main" val="20003"/>
                    </a:ext>
                  </a:extLst>
                </a:gridCol>
                <a:gridCol w="1427640">
                  <a:extLst>
                    <a:ext uri="{9D8B030D-6E8A-4147-A177-3AD203B41FA5}">
                      <a16:colId xmlns="" xmlns:a16="http://schemas.microsoft.com/office/drawing/2014/main" val="20004"/>
                    </a:ext>
                  </a:extLst>
                </a:gridCol>
                <a:gridCol w="1945160">
                  <a:extLst>
                    <a:ext uri="{9D8B030D-6E8A-4147-A177-3AD203B41FA5}">
                      <a16:colId xmlns="" xmlns:a16="http://schemas.microsoft.com/office/drawing/2014/main" val="20005"/>
                    </a:ext>
                  </a:extLst>
                </a:gridCol>
              </a:tblGrid>
              <a:tr h="220504">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 xmlns:a16="http://schemas.microsoft.com/office/drawing/2014/main" val="10000"/>
                  </a:ext>
                </a:extLst>
              </a:tr>
              <a:tr h="1102521">
                <a:tc>
                  <a:txBody>
                    <a:bodyPr/>
                    <a:lstStyle/>
                    <a:p>
                      <a:pPr algn="ctr" fontAlgn="ctr"/>
                      <a:r>
                        <a:rPr lang="es-ES" sz="1400" b="1" i="0" u="none" strike="noStrike" dirty="0">
                          <a:solidFill>
                            <a:srgbClr val="002060"/>
                          </a:solidFill>
                          <a:effectLst/>
                          <a:latin typeface="Calibri" panose="020F0502020204030204" pitchFamily="34" charset="0"/>
                        </a:rPr>
                        <a:t>CUAAD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94,555</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94,556</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95,123</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Ductería de aire acondicionado del Edificio para Cubículos de Tutorías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561.539,37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661513">
                <a:tc>
                  <a:txBody>
                    <a:bodyPr/>
                    <a:lstStyle/>
                    <a:p>
                      <a:pPr algn="ctr" fontAlgn="ctr"/>
                      <a:r>
                        <a:rPr lang="es-ES" sz="1400" b="1" i="0" u="none" strike="noStrike" dirty="0">
                          <a:solidFill>
                            <a:srgbClr val="002060"/>
                          </a:solidFill>
                          <a:effectLst/>
                          <a:latin typeface="Calibri" panose="020F0502020204030204" pitchFamily="34" charset="0"/>
                        </a:rPr>
                        <a:t>CUAAD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2015</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95,276</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edificio para aulas de posgrados en jardín norte Tercera y Cuarta Etapa</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1.224.813,38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Proyectos/Obras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441009">
                <a:tc>
                  <a:txBody>
                    <a:bodyPr/>
                    <a:lstStyle/>
                    <a:p>
                      <a:pPr algn="ctr" fontAlgn="ctr"/>
                      <a:r>
                        <a:rPr lang="es-ES" sz="1400" b="1" i="0" u="none" strike="noStrike" dirty="0">
                          <a:solidFill>
                            <a:srgbClr val="002060"/>
                          </a:solidFill>
                          <a:effectLst/>
                          <a:latin typeface="Calibri" panose="020F0502020204030204" pitchFamily="34" charset="0"/>
                        </a:rPr>
                        <a:t>CUAAD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93,35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Laboratorio de experimentación Museográfica</a:t>
                      </a:r>
                      <a:br>
                        <a:rPr lang="es-ES" sz="1400" b="0" i="0" u="none" strike="noStrike" dirty="0">
                          <a:solidFill>
                            <a:srgbClr val="000000"/>
                          </a:solidFill>
                          <a:effectLst/>
                          <a:latin typeface="Calibri" panose="020F0502020204030204" pitchFamily="34" charset="0"/>
                        </a:rPr>
                      </a:br>
                      <a:r>
                        <a:rPr lang="es-ES" sz="1400" b="1" i="0" u="none" strike="noStrike" dirty="0">
                          <a:solidFill>
                            <a:srgbClr val="000000"/>
                          </a:solidFill>
                          <a:effectLst/>
                          <a:latin typeface="Calibri" panose="020F0502020204030204" pitchFamily="34" charset="0"/>
                        </a:rPr>
                        <a:t>Convenio adicional</a:t>
                      </a:r>
                      <a:endParaRPr lang="es-ES"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1.337.174,09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Obras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441009">
                <a:tc>
                  <a:txBody>
                    <a:bodyPr/>
                    <a:lstStyle/>
                    <a:p>
                      <a:pPr algn="ctr" fontAlgn="ctr"/>
                      <a:r>
                        <a:rPr lang="es-ES" sz="1400" b="1" i="0" u="none" strike="noStrike" dirty="0">
                          <a:solidFill>
                            <a:srgbClr val="002060"/>
                          </a:solidFill>
                          <a:effectLst/>
                          <a:latin typeface="Calibri" panose="020F0502020204030204" pitchFamily="34" charset="0"/>
                        </a:rPr>
                        <a:t>CUALTOS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monitores para CUALTOS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11.139,61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661513">
                <a:tc>
                  <a:txBody>
                    <a:bodyPr/>
                    <a:lstStyle/>
                    <a:p>
                      <a:pPr algn="ctr" fontAlgn="ctr"/>
                      <a:r>
                        <a:rPr lang="es-ES" sz="1400" b="1" i="0" u="none" strike="noStrike" dirty="0">
                          <a:solidFill>
                            <a:srgbClr val="002060"/>
                          </a:solidFill>
                          <a:effectLst/>
                          <a:latin typeface="Calibri" panose="020F0502020204030204" pitchFamily="34" charset="0"/>
                        </a:rPr>
                        <a:t>CUALTOS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segunda etapa del Edificio Administrativo en Clínica Veterinaria de Grandes Especies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2.680.073,89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Planeación/Proyectos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661513">
                <a:tc>
                  <a:txBody>
                    <a:bodyPr/>
                    <a:lstStyle/>
                    <a:p>
                      <a:pPr algn="ctr" fontAlgn="ctr"/>
                      <a:r>
                        <a:rPr lang="es-ES" sz="1400" b="1" i="0" u="none" strike="noStrike" dirty="0">
                          <a:solidFill>
                            <a:srgbClr val="002060"/>
                          </a:solidFill>
                          <a:effectLst/>
                          <a:latin typeface="Calibri" panose="020F0502020204030204" pitchFamily="34" charset="0"/>
                        </a:rPr>
                        <a:t>CUALTOS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 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Construcción de Complejo deportivo (gimnasio de usos múltiples)</a:t>
                      </a:r>
                      <a:br>
                        <a:rPr lang="es-ES" sz="1400" b="0" i="0" u="none" strike="noStrike" dirty="0">
                          <a:solidFill>
                            <a:srgbClr val="000000"/>
                          </a:solidFill>
                          <a:effectLst/>
                          <a:latin typeface="Calibri" panose="020F0502020204030204" pitchFamily="34" charset="0"/>
                        </a:rPr>
                      </a:br>
                      <a:r>
                        <a:rPr lang="es-ES" sz="1400" b="1" i="0" u="none" strike="noStrike" dirty="0">
                          <a:solidFill>
                            <a:srgbClr val="000000"/>
                          </a:solidFill>
                          <a:effectLst/>
                          <a:latin typeface="Calibri" panose="020F0502020204030204" pitchFamily="34" charset="0"/>
                        </a:rPr>
                        <a:t>Convenio adicional</a:t>
                      </a:r>
                      <a:endParaRPr lang="es-ES"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1.040.234,82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Proyectos/Obras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399112">
                <a:tc>
                  <a:txBody>
                    <a:bodyPr/>
                    <a:lstStyle/>
                    <a:p>
                      <a:pPr algn="ctr" fontAlgn="ctr"/>
                      <a:r>
                        <a:rPr lang="es-ES" sz="1400" b="1" i="0" u="none" strike="noStrike" dirty="0">
                          <a:solidFill>
                            <a:srgbClr val="002060"/>
                          </a:solidFill>
                          <a:effectLst/>
                          <a:latin typeface="Calibri" panose="020F0502020204030204" pitchFamily="34" charset="0"/>
                        </a:rPr>
                        <a:t>CUALTOS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Equipamiento de las Aulas Virtuales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625.019,64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072843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p:cNvGraphicFramePr>
            <a:graphicFrameLocks noGrp="1"/>
          </p:cNvGraphicFramePr>
          <p:nvPr>
            <p:extLst>
              <p:ext uri="{D42A27DB-BD31-4B8C-83A1-F6EECF244321}">
                <p14:modId xmlns:p14="http://schemas.microsoft.com/office/powerpoint/2010/main" val="3924618948"/>
              </p:ext>
            </p:extLst>
          </p:nvPr>
        </p:nvGraphicFramePr>
        <p:xfrm>
          <a:off x="257466" y="807552"/>
          <a:ext cx="11754078" cy="5230660"/>
        </p:xfrm>
        <a:graphic>
          <a:graphicData uri="http://schemas.openxmlformats.org/drawingml/2006/table">
            <a:tbl>
              <a:tblPr/>
              <a:tblGrid>
                <a:gridCol w="1064922">
                  <a:extLst>
                    <a:ext uri="{9D8B030D-6E8A-4147-A177-3AD203B41FA5}">
                      <a16:colId xmlns="" xmlns:a16="http://schemas.microsoft.com/office/drawing/2014/main" val="20000"/>
                    </a:ext>
                  </a:extLst>
                </a:gridCol>
                <a:gridCol w="1064922">
                  <a:extLst>
                    <a:ext uri="{9D8B030D-6E8A-4147-A177-3AD203B41FA5}">
                      <a16:colId xmlns="" xmlns:a16="http://schemas.microsoft.com/office/drawing/2014/main" val="20001"/>
                    </a:ext>
                  </a:extLst>
                </a:gridCol>
                <a:gridCol w="1064922">
                  <a:extLst>
                    <a:ext uri="{9D8B030D-6E8A-4147-A177-3AD203B41FA5}">
                      <a16:colId xmlns="" xmlns:a16="http://schemas.microsoft.com/office/drawing/2014/main" val="20002"/>
                    </a:ext>
                  </a:extLst>
                </a:gridCol>
                <a:gridCol w="5204808">
                  <a:extLst>
                    <a:ext uri="{9D8B030D-6E8A-4147-A177-3AD203B41FA5}">
                      <a16:colId xmlns="" xmlns:a16="http://schemas.microsoft.com/office/drawing/2014/main" val="20003"/>
                    </a:ext>
                  </a:extLst>
                </a:gridCol>
                <a:gridCol w="1419896">
                  <a:extLst>
                    <a:ext uri="{9D8B030D-6E8A-4147-A177-3AD203B41FA5}">
                      <a16:colId xmlns="" xmlns:a16="http://schemas.microsoft.com/office/drawing/2014/main" val="20004"/>
                    </a:ext>
                  </a:extLst>
                </a:gridCol>
                <a:gridCol w="1934608">
                  <a:extLst>
                    <a:ext uri="{9D8B030D-6E8A-4147-A177-3AD203B41FA5}">
                      <a16:colId xmlns="" xmlns:a16="http://schemas.microsoft.com/office/drawing/2014/main" val="20005"/>
                    </a:ext>
                  </a:extLst>
                </a:gridCol>
              </a:tblGrid>
              <a:tr h="330979">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8703" marR="8703" marT="8703"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915035">
                <a:tc>
                  <a:txBody>
                    <a:bodyPr/>
                    <a:lstStyle/>
                    <a:p>
                      <a:pPr algn="ctr" fontAlgn="ctr"/>
                      <a:r>
                        <a:rPr lang="es-ES" sz="1400" b="1" i="0" u="none" strike="noStrike" dirty="0">
                          <a:solidFill>
                            <a:srgbClr val="002060"/>
                          </a:solidFill>
                          <a:effectLst/>
                          <a:latin typeface="Calibri" panose="020F0502020204030204" pitchFamily="34" charset="0"/>
                        </a:rPr>
                        <a:t>CUCBA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89,249</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Segunda etapa de la construcción del centro de intervenciones quirúrgicas de grandes especies para alumnos de los PE, Pregrado y posgrado que incluye quirófanos, anfiteatros, cubículos y talleres.</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572.020,18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732028">
                <a:tc>
                  <a:txBody>
                    <a:bodyPr/>
                    <a:lstStyle/>
                    <a:p>
                      <a:pPr algn="ctr" fontAlgn="ctr"/>
                      <a:r>
                        <a:rPr lang="es-ES" sz="1400" b="1" i="0" u="none" strike="noStrike" dirty="0">
                          <a:solidFill>
                            <a:srgbClr val="002060"/>
                          </a:solidFill>
                          <a:effectLst/>
                          <a:latin typeface="Calibri" panose="020F0502020204030204" pitchFamily="34" charset="0"/>
                        </a:rPr>
                        <a:t>CUCEA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94,552</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94,553</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95,126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e instalación de equipo de aire acondicionado para el Gimnasio de usos múltiples</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1.593.896,83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366014">
                <a:tc>
                  <a:txBody>
                    <a:bodyPr/>
                    <a:lstStyle/>
                    <a:p>
                      <a:pPr algn="ctr" fontAlgn="ctr"/>
                      <a:r>
                        <a:rPr lang="es-ES" sz="1400" b="1" i="0" u="none" strike="noStrike" dirty="0">
                          <a:solidFill>
                            <a:srgbClr val="002060"/>
                          </a:solidFill>
                          <a:effectLst/>
                          <a:latin typeface="Calibri" panose="020F0502020204030204" pitchFamily="34" charset="0"/>
                        </a:rPr>
                        <a:t>CUCEA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Convenio Adicional a CASAVI</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683.000,00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Proyectos/Costos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366014">
                <a:tc>
                  <a:txBody>
                    <a:bodyPr/>
                    <a:lstStyle/>
                    <a:p>
                      <a:pPr algn="ctr" fontAlgn="ctr"/>
                      <a:r>
                        <a:rPr lang="es-ES" sz="1400" b="1" i="0" u="none" strike="noStrike" dirty="0">
                          <a:solidFill>
                            <a:srgbClr val="002060"/>
                          </a:solidFill>
                          <a:effectLst/>
                          <a:latin typeface="Calibri" panose="020F0502020204030204" pitchFamily="34" charset="0"/>
                        </a:rPr>
                        <a:t>CUCEA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94,554</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Complemento del Laboratorio de Alimentos y Bebidas</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1.232.147,57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366014">
                <a:tc>
                  <a:txBody>
                    <a:bodyPr/>
                    <a:lstStyle/>
                    <a:p>
                      <a:pPr algn="ctr" fontAlgn="ctr"/>
                      <a:r>
                        <a:rPr lang="es-ES" sz="1400" b="1" i="0" u="none" strike="noStrike" dirty="0">
                          <a:solidFill>
                            <a:srgbClr val="002060"/>
                          </a:solidFill>
                          <a:effectLst/>
                          <a:latin typeface="Calibri" panose="020F0502020204030204" pitchFamily="34" charset="0"/>
                        </a:rPr>
                        <a:t>CUCEI</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94,554</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Trabajos complementarios Lab. Química 3ra Etapa Fase I</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144.411,99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732028">
                <a:tc>
                  <a:txBody>
                    <a:bodyPr/>
                    <a:lstStyle/>
                    <a:p>
                      <a:pPr algn="ctr" fontAlgn="ctr"/>
                      <a:r>
                        <a:rPr lang="es-ES" sz="1400" b="1" i="0" u="none" strike="noStrike" dirty="0">
                          <a:solidFill>
                            <a:srgbClr val="002060"/>
                          </a:solidFill>
                          <a:effectLst/>
                          <a:latin typeface="Calibri" panose="020F0502020204030204" pitchFamily="34" charset="0"/>
                        </a:rPr>
                        <a:t>CUCEI</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2014</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86,011</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4a. Etapa de Construcción de un Edificio para Laboratorios y  Servicios de la División de Ingenierías (Laboratorio de Producción de Ingenierías)</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457.777,49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366014">
                <a:tc>
                  <a:txBody>
                    <a:bodyPr/>
                    <a:lstStyle/>
                    <a:p>
                      <a:pPr algn="ctr" fontAlgn="ctr"/>
                      <a:r>
                        <a:rPr lang="es-ES" sz="1400" b="1" i="0" u="none" strike="noStrike" dirty="0">
                          <a:solidFill>
                            <a:srgbClr val="002060"/>
                          </a:solidFill>
                          <a:effectLst/>
                          <a:latin typeface="Calibri" panose="020F0502020204030204" pitchFamily="34" charset="0"/>
                        </a:rPr>
                        <a:t>CUCEI</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89,246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Laboratorio de Química (tercera etapa)</a:t>
                      </a:r>
                      <a:br>
                        <a:rPr lang="es-ES" sz="1400" b="0" i="0" u="none" strike="noStrike" dirty="0">
                          <a:solidFill>
                            <a:srgbClr val="000000"/>
                          </a:solidFill>
                          <a:effectLst/>
                          <a:latin typeface="Calibri" panose="020F0502020204030204" pitchFamily="34" charset="0"/>
                        </a:rPr>
                      </a:br>
                      <a:r>
                        <a:rPr lang="es-ES" sz="1400" b="1" i="0" u="none" strike="noStrike" dirty="0">
                          <a:solidFill>
                            <a:srgbClr val="000000"/>
                          </a:solidFill>
                          <a:effectLst/>
                          <a:latin typeface="Calibri" panose="020F0502020204030204" pitchFamily="34" charset="0"/>
                        </a:rPr>
                        <a:t>Convenio adicional</a:t>
                      </a:r>
                      <a:endParaRPr lang="es-ES" sz="1400" b="0" i="0" u="none" strike="noStrike" dirty="0">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46.974,78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r h="549021">
                <a:tc>
                  <a:txBody>
                    <a:bodyPr/>
                    <a:lstStyle/>
                    <a:p>
                      <a:pPr algn="ctr" fontAlgn="ctr"/>
                      <a:r>
                        <a:rPr lang="es-ES" sz="1400" b="1" i="0" u="none" strike="noStrike" dirty="0">
                          <a:solidFill>
                            <a:srgbClr val="002060"/>
                          </a:solidFill>
                          <a:effectLst/>
                          <a:latin typeface="Calibri" panose="020F0502020204030204" pitchFamily="34" charset="0"/>
                        </a:rPr>
                        <a:t>CUCEI</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93,476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Primera etapa de construcción de un edificio de 3 niveles destinado a aulas y servicios</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780.877,66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bl>
          </a:graphicData>
        </a:graphic>
      </p:graphicFrame>
      <p:sp>
        <p:nvSpPr>
          <p:cNvPr id="4" name="Rectángulo 3"/>
          <p:cNvSpPr/>
          <p:nvPr/>
        </p:nvSpPr>
        <p:spPr>
          <a:xfrm>
            <a:off x="790833" y="189639"/>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2451270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46836327"/>
              </p:ext>
            </p:extLst>
          </p:nvPr>
        </p:nvGraphicFramePr>
        <p:xfrm>
          <a:off x="309393" y="1041725"/>
          <a:ext cx="11651169" cy="4748367"/>
        </p:xfrm>
        <a:graphic>
          <a:graphicData uri="http://schemas.openxmlformats.org/drawingml/2006/table">
            <a:tbl>
              <a:tblPr/>
              <a:tblGrid>
                <a:gridCol w="1055598">
                  <a:extLst>
                    <a:ext uri="{9D8B030D-6E8A-4147-A177-3AD203B41FA5}">
                      <a16:colId xmlns="" xmlns:a16="http://schemas.microsoft.com/office/drawing/2014/main" val="20000"/>
                    </a:ext>
                  </a:extLst>
                </a:gridCol>
                <a:gridCol w="1055598">
                  <a:extLst>
                    <a:ext uri="{9D8B030D-6E8A-4147-A177-3AD203B41FA5}">
                      <a16:colId xmlns="" xmlns:a16="http://schemas.microsoft.com/office/drawing/2014/main" val="20001"/>
                    </a:ext>
                  </a:extLst>
                </a:gridCol>
                <a:gridCol w="1055598">
                  <a:extLst>
                    <a:ext uri="{9D8B030D-6E8A-4147-A177-3AD203B41FA5}">
                      <a16:colId xmlns="" xmlns:a16="http://schemas.microsoft.com/office/drawing/2014/main" val="20002"/>
                    </a:ext>
                  </a:extLst>
                </a:gridCol>
                <a:gridCol w="5159239">
                  <a:extLst>
                    <a:ext uri="{9D8B030D-6E8A-4147-A177-3AD203B41FA5}">
                      <a16:colId xmlns="" xmlns:a16="http://schemas.microsoft.com/office/drawing/2014/main" val="20003"/>
                    </a:ext>
                  </a:extLst>
                </a:gridCol>
                <a:gridCol w="1407465">
                  <a:extLst>
                    <a:ext uri="{9D8B030D-6E8A-4147-A177-3AD203B41FA5}">
                      <a16:colId xmlns="" xmlns:a16="http://schemas.microsoft.com/office/drawing/2014/main" val="20004"/>
                    </a:ext>
                  </a:extLst>
                </a:gridCol>
                <a:gridCol w="1917671">
                  <a:extLst>
                    <a:ext uri="{9D8B030D-6E8A-4147-A177-3AD203B41FA5}">
                      <a16:colId xmlns="" xmlns:a16="http://schemas.microsoft.com/office/drawing/2014/main" val="20005"/>
                    </a:ext>
                  </a:extLst>
                </a:gridCol>
              </a:tblGrid>
              <a:tr h="328087">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442028">
                <a:tc>
                  <a:txBody>
                    <a:bodyPr/>
                    <a:lstStyle/>
                    <a:p>
                      <a:pPr algn="ctr" fontAlgn="ctr"/>
                      <a:r>
                        <a:rPr lang="es-ES" sz="1400" b="1" i="0" u="none" strike="noStrike" dirty="0">
                          <a:solidFill>
                            <a:srgbClr val="002060"/>
                          </a:solidFill>
                          <a:effectLst/>
                          <a:latin typeface="Calibri" panose="020F0502020204030204" pitchFamily="34" charset="0"/>
                        </a:rPr>
                        <a:t>CUCIÉNEGA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Trans 12-13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Adquisición de lámparas de emergencia para los Laboratorios de Agrobiotecnología, Sede La Barca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16.558,87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 Planeación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105070">
                <a:tc>
                  <a:txBody>
                    <a:bodyPr/>
                    <a:lstStyle/>
                    <a:p>
                      <a:pPr algn="ctr" fontAlgn="ctr"/>
                      <a:r>
                        <a:rPr lang="es-ES" sz="1400" b="1" i="0" u="none" strike="noStrike" dirty="0">
                          <a:solidFill>
                            <a:srgbClr val="002060"/>
                          </a:solidFill>
                          <a:effectLst/>
                          <a:latin typeface="Calibri" panose="020F0502020204030204" pitchFamily="34" charset="0"/>
                        </a:rPr>
                        <a:t>CUCIÉNEGA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94,557</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94,561</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94,558</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94,559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Continuación del Andador en Laboratorio de Agrobiotecnología con Trébol de la Ciencia y Módulo 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2.664.324,48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663042">
                <a:tc>
                  <a:txBody>
                    <a:bodyPr/>
                    <a:lstStyle/>
                    <a:p>
                      <a:pPr algn="ctr" fontAlgn="ctr"/>
                      <a:r>
                        <a:rPr lang="es-ES" sz="1400" b="1" i="0" u="none" strike="noStrike" dirty="0">
                          <a:solidFill>
                            <a:srgbClr val="002060"/>
                          </a:solidFill>
                          <a:effectLst/>
                          <a:latin typeface="Calibri" panose="020F0502020204030204" pitchFamily="34" charset="0"/>
                        </a:rPr>
                        <a:t>CUCIÉNEGA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89,260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Remodelación de espacios en Laboratorios de Operaciones Unitarias, Métodos y Estudios de Trabajo.</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119.623,31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663042">
                <a:tc>
                  <a:txBody>
                    <a:bodyPr/>
                    <a:lstStyle/>
                    <a:p>
                      <a:pPr algn="ctr" fontAlgn="ctr"/>
                      <a:r>
                        <a:rPr lang="es-ES" sz="1400" b="1" i="0" u="none" strike="noStrike" dirty="0">
                          <a:solidFill>
                            <a:srgbClr val="002060"/>
                          </a:solidFill>
                          <a:effectLst/>
                          <a:latin typeface="Calibri" panose="020F0502020204030204" pitchFamily="34" charset="0"/>
                        </a:rPr>
                        <a:t>CUCIÉNEGA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93,348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Laboratorio de Agrobiotecnología, Sede Ocotlán (etapa de continuación)</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2.045.654,35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442028">
                <a:tc>
                  <a:txBody>
                    <a:bodyPr/>
                    <a:lstStyle/>
                    <a:p>
                      <a:pPr algn="ctr" fontAlgn="ctr"/>
                      <a:r>
                        <a:rPr lang="es-ES" sz="1400" b="1" i="0" u="none" strike="noStrike" dirty="0">
                          <a:solidFill>
                            <a:srgbClr val="002060"/>
                          </a:solidFill>
                          <a:effectLst/>
                          <a:latin typeface="Calibri" panose="020F0502020204030204" pitchFamily="34" charset="0"/>
                        </a:rPr>
                        <a:t>CUCS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equipamiento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28.617,06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442028">
                <a:tc>
                  <a:txBody>
                    <a:bodyPr/>
                    <a:lstStyle/>
                    <a:p>
                      <a:pPr algn="ctr" fontAlgn="ctr"/>
                      <a:r>
                        <a:rPr lang="es-ES" sz="1400" b="1" i="0" u="none" strike="noStrike" dirty="0">
                          <a:solidFill>
                            <a:srgbClr val="002060"/>
                          </a:solidFill>
                          <a:effectLst/>
                          <a:latin typeface="Calibri" panose="020F0502020204030204" pitchFamily="34" charset="0"/>
                        </a:rPr>
                        <a:t>CUCS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Trans 12-13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equipamiento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8.108,53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663042">
                <a:tc>
                  <a:txBody>
                    <a:bodyPr/>
                    <a:lstStyle/>
                    <a:p>
                      <a:pPr algn="ctr" fontAlgn="ctr"/>
                      <a:r>
                        <a:rPr lang="es-ES" sz="1400" b="1" i="0" u="none" strike="noStrike" dirty="0">
                          <a:solidFill>
                            <a:srgbClr val="002060"/>
                          </a:solidFill>
                          <a:effectLst/>
                          <a:latin typeface="Calibri" panose="020F0502020204030204" pitchFamily="34" charset="0"/>
                        </a:rPr>
                        <a:t>CUCS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89,256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nuevas instalaciones para el Laboratorio de Psicología y Educación Especial (1ra Etapa)</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713.883,83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Planeación/Obras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bl>
          </a:graphicData>
        </a:graphic>
      </p:graphicFrame>
      <p:sp>
        <p:nvSpPr>
          <p:cNvPr id="4" name="Rectángulo 3"/>
          <p:cNvSpPr/>
          <p:nvPr/>
        </p:nvSpPr>
        <p:spPr>
          <a:xfrm>
            <a:off x="790833" y="189639"/>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2219455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611684825"/>
              </p:ext>
            </p:extLst>
          </p:nvPr>
        </p:nvGraphicFramePr>
        <p:xfrm>
          <a:off x="199578" y="799589"/>
          <a:ext cx="11992422" cy="5327366"/>
        </p:xfrm>
        <a:graphic>
          <a:graphicData uri="http://schemas.openxmlformats.org/drawingml/2006/table">
            <a:tbl>
              <a:tblPr/>
              <a:tblGrid>
                <a:gridCol w="1086516">
                  <a:extLst>
                    <a:ext uri="{9D8B030D-6E8A-4147-A177-3AD203B41FA5}">
                      <a16:colId xmlns="" xmlns:a16="http://schemas.microsoft.com/office/drawing/2014/main" val="20000"/>
                    </a:ext>
                  </a:extLst>
                </a:gridCol>
                <a:gridCol w="1086516">
                  <a:extLst>
                    <a:ext uri="{9D8B030D-6E8A-4147-A177-3AD203B41FA5}">
                      <a16:colId xmlns="" xmlns:a16="http://schemas.microsoft.com/office/drawing/2014/main" val="20001"/>
                    </a:ext>
                  </a:extLst>
                </a:gridCol>
                <a:gridCol w="1086516">
                  <a:extLst>
                    <a:ext uri="{9D8B030D-6E8A-4147-A177-3AD203B41FA5}">
                      <a16:colId xmlns="" xmlns:a16="http://schemas.microsoft.com/office/drawing/2014/main" val="20002"/>
                    </a:ext>
                  </a:extLst>
                </a:gridCol>
                <a:gridCol w="5310349">
                  <a:extLst>
                    <a:ext uri="{9D8B030D-6E8A-4147-A177-3AD203B41FA5}">
                      <a16:colId xmlns="" xmlns:a16="http://schemas.microsoft.com/office/drawing/2014/main" val="20003"/>
                    </a:ext>
                  </a:extLst>
                </a:gridCol>
                <a:gridCol w="1448688">
                  <a:extLst>
                    <a:ext uri="{9D8B030D-6E8A-4147-A177-3AD203B41FA5}">
                      <a16:colId xmlns="" xmlns:a16="http://schemas.microsoft.com/office/drawing/2014/main" val="20004"/>
                    </a:ext>
                  </a:extLst>
                </a:gridCol>
                <a:gridCol w="1973837">
                  <a:extLst>
                    <a:ext uri="{9D8B030D-6E8A-4147-A177-3AD203B41FA5}">
                      <a16:colId xmlns="" xmlns:a16="http://schemas.microsoft.com/office/drawing/2014/main" val="20005"/>
                    </a:ext>
                  </a:extLst>
                </a:gridCol>
              </a:tblGrid>
              <a:tr h="279220">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7770" marR="7770" marT="7770"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331728">
                <a:tc>
                  <a:txBody>
                    <a:bodyPr/>
                    <a:lstStyle/>
                    <a:p>
                      <a:pPr algn="ctr" fontAlgn="ctr"/>
                      <a:r>
                        <a:rPr lang="es-ES" sz="1400" b="1" i="0" u="none" strike="noStrike" dirty="0">
                          <a:solidFill>
                            <a:srgbClr val="002060"/>
                          </a:solidFill>
                          <a:effectLst/>
                          <a:latin typeface="Calibri" panose="020F0502020204030204" pitchFamily="34" charset="0"/>
                        </a:rPr>
                        <a:t>CUCSH</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RAMO 23</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94,645</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Aplicación de pintura en un tramo de la cancelería perimetral del nuevo campus del CUCSH</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45.576,09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829319">
                <a:tc>
                  <a:txBody>
                    <a:bodyPr/>
                    <a:lstStyle/>
                    <a:p>
                      <a:pPr algn="ctr" fontAlgn="ctr"/>
                      <a:r>
                        <a:rPr lang="es-ES" sz="1400" b="1" i="0" u="none" strike="noStrike" dirty="0">
                          <a:solidFill>
                            <a:srgbClr val="002060"/>
                          </a:solidFill>
                          <a:effectLst/>
                          <a:latin typeface="Calibri" panose="020F0502020204030204" pitchFamily="34" charset="0"/>
                        </a:rPr>
                        <a:t>CUCSH</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 2013 Y</a:t>
                      </a:r>
                      <a:r>
                        <a:rPr lang="pt-BR" sz="1400" b="0" i="0" u="none" strike="noStrike" baseline="0" dirty="0">
                          <a:solidFill>
                            <a:srgbClr val="000000"/>
                          </a:solidFill>
                          <a:effectLst/>
                          <a:latin typeface="Calibri" panose="020F0502020204030204" pitchFamily="34" charset="0"/>
                        </a:rPr>
                        <a:t> 2014</a:t>
                      </a:r>
                      <a:r>
                        <a:rPr lang="pt-BR" sz="1400" b="0" i="0" u="none" strike="noStrike" dirty="0">
                          <a:solidFill>
                            <a:srgbClr val="000000"/>
                          </a:solidFill>
                          <a:effectLst/>
                          <a:latin typeface="Calibri" panose="020F0502020204030204" pitchFamily="34" charset="0"/>
                        </a:rPr>
                        <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Suministro e instalación de louvers en el Edificio “E” del nuevo Campus del CUCSH</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270.181,73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Planeación/Proyectos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497592">
                <a:tc>
                  <a:txBody>
                    <a:bodyPr/>
                    <a:lstStyle/>
                    <a:p>
                      <a:pPr algn="ctr" fontAlgn="ctr"/>
                      <a:r>
                        <a:rPr lang="es-ES" sz="1400" b="1" i="0" u="none" strike="noStrike" dirty="0">
                          <a:solidFill>
                            <a:srgbClr val="002060"/>
                          </a:solidFill>
                          <a:effectLst/>
                          <a:latin typeface="Calibri" panose="020F0502020204030204" pitchFamily="34" charset="0"/>
                        </a:rPr>
                        <a:t>CUCSH</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95,580</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Continuación de los trabajos del edificio "F4" para aulas en el nuevo campus del CUCSH</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906.244,19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Proyectos/Obras</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995182">
                <a:tc>
                  <a:txBody>
                    <a:bodyPr/>
                    <a:lstStyle/>
                    <a:p>
                      <a:pPr algn="ctr" fontAlgn="ctr"/>
                      <a:r>
                        <a:rPr lang="es-ES" sz="1400" b="1" i="0" u="none" strike="noStrike" dirty="0">
                          <a:solidFill>
                            <a:srgbClr val="002060"/>
                          </a:solidFill>
                          <a:effectLst/>
                          <a:latin typeface="Calibri" panose="020F0502020204030204" pitchFamily="34" charset="0"/>
                        </a:rPr>
                        <a:t>CUCOSTA</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r>
                        <a:rPr lang="pt-BR" sz="1400" b="0" i="0" u="none" strike="noStrike" baseline="0" dirty="0">
                          <a:solidFill>
                            <a:srgbClr val="000000"/>
                          </a:solidFill>
                          <a:effectLst/>
                          <a:latin typeface="Calibri" panose="020F0502020204030204" pitchFamily="34" charset="0"/>
                        </a:rPr>
                        <a:t> </a:t>
                      </a:r>
                      <a:r>
                        <a:rPr lang="pt-BR" sz="1400" b="0" i="0" u="none" strike="noStrike" dirty="0">
                          <a:solidFill>
                            <a:srgbClr val="000000"/>
                          </a:solidFill>
                          <a:effectLst/>
                          <a:latin typeface="Calibri" panose="020F0502020204030204" pitchFamily="34" charset="0"/>
                        </a:rPr>
                        <a:t>2014. 2015</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Y 2016</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Construcción de Biblioteca Central CUCOSTA, Quinta y Sexta Etapa - Elevador</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1.919.082,64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331728">
                <a:tc>
                  <a:txBody>
                    <a:bodyPr/>
                    <a:lstStyle/>
                    <a:p>
                      <a:pPr algn="ctr" fontAlgn="ctr"/>
                      <a:r>
                        <a:rPr lang="es-ES" sz="1400" b="1" i="0" u="none" strike="noStrike" dirty="0">
                          <a:solidFill>
                            <a:srgbClr val="002060"/>
                          </a:solidFill>
                          <a:effectLst/>
                          <a:latin typeface="Calibri" panose="020F0502020204030204" pitchFamily="34" charset="0"/>
                        </a:rPr>
                        <a:t>CUCSUR</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93,978</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Remodelación de espacios para Coordinadores de Posgrado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79.198,15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331728">
                <a:tc>
                  <a:txBody>
                    <a:bodyPr/>
                    <a:lstStyle/>
                    <a:p>
                      <a:pPr algn="ctr" fontAlgn="ctr"/>
                      <a:r>
                        <a:rPr lang="es-ES" sz="1400" b="1" i="0" u="none" strike="noStrike" dirty="0">
                          <a:solidFill>
                            <a:srgbClr val="002060"/>
                          </a:solidFill>
                          <a:effectLst/>
                          <a:latin typeface="Calibri" panose="020F0502020204030204" pitchFamily="34" charset="0"/>
                        </a:rPr>
                        <a:t>CUCSUR</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94,209</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Remodelación de Edificio P</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161.939,81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1161046">
                <a:tc>
                  <a:txBody>
                    <a:bodyPr/>
                    <a:lstStyle/>
                    <a:p>
                      <a:pPr algn="ctr" fontAlgn="ctr"/>
                      <a:r>
                        <a:rPr lang="es-ES" sz="1400" b="1" i="0" u="none" strike="noStrike" dirty="0">
                          <a:solidFill>
                            <a:srgbClr val="002060"/>
                          </a:solidFill>
                          <a:effectLst/>
                          <a:latin typeface="Calibri" panose="020F0502020204030204" pitchFamily="34" charset="0"/>
                        </a:rPr>
                        <a:t>CUCSUR</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2016</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95,305</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95,278</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nave de 3 laboratorios: de producción animal, apicultura y fitotecnia para el departamento de producción agrícola (CUCSUR), (Primera y segunda etapa) predio donado por el ejido Jaluco en el municipio de Cihuatlán, Jalisco  </a:t>
                      </a:r>
                      <a:r>
                        <a:rPr lang="es-MX" sz="1400" b="1" i="0" u="none" strike="noStrike" dirty="0">
                          <a:solidFill>
                            <a:srgbClr val="000000"/>
                          </a:solidFill>
                          <a:effectLst/>
                          <a:latin typeface="Calibri" panose="020F0502020204030204" pitchFamily="34" charset="0"/>
                        </a:rPr>
                        <a:t>Trabajos complementarios</a:t>
                      </a:r>
                      <a:endParaRPr lang="es-MX" sz="1400" b="0" i="0" u="none" strike="noStrike" dirty="0">
                        <a:solidFill>
                          <a:srgbClr val="000000"/>
                        </a:solidFill>
                        <a:effectLst/>
                        <a:latin typeface="Calibri" panose="020F0502020204030204" pitchFamily="34" charset="0"/>
                      </a:endParaRP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358.317,03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bl>
          </a:graphicData>
        </a:graphic>
      </p:graphicFrame>
      <p:sp>
        <p:nvSpPr>
          <p:cNvPr id="4" name="Rectángulo 3"/>
          <p:cNvSpPr/>
          <p:nvPr/>
        </p:nvSpPr>
        <p:spPr>
          <a:xfrm>
            <a:off x="790833" y="189639"/>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1909242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542493462"/>
              </p:ext>
            </p:extLst>
          </p:nvPr>
        </p:nvGraphicFramePr>
        <p:xfrm>
          <a:off x="231747" y="802390"/>
          <a:ext cx="11697418" cy="5364644"/>
        </p:xfrm>
        <a:graphic>
          <a:graphicData uri="http://schemas.openxmlformats.org/drawingml/2006/table">
            <a:tbl>
              <a:tblPr/>
              <a:tblGrid>
                <a:gridCol w="1059788">
                  <a:extLst>
                    <a:ext uri="{9D8B030D-6E8A-4147-A177-3AD203B41FA5}">
                      <a16:colId xmlns="" xmlns:a16="http://schemas.microsoft.com/office/drawing/2014/main" val="20000"/>
                    </a:ext>
                  </a:extLst>
                </a:gridCol>
                <a:gridCol w="1059788">
                  <a:extLst>
                    <a:ext uri="{9D8B030D-6E8A-4147-A177-3AD203B41FA5}">
                      <a16:colId xmlns="" xmlns:a16="http://schemas.microsoft.com/office/drawing/2014/main" val="20001"/>
                    </a:ext>
                  </a:extLst>
                </a:gridCol>
                <a:gridCol w="1059788">
                  <a:extLst>
                    <a:ext uri="{9D8B030D-6E8A-4147-A177-3AD203B41FA5}">
                      <a16:colId xmlns="" xmlns:a16="http://schemas.microsoft.com/office/drawing/2014/main" val="20002"/>
                    </a:ext>
                  </a:extLst>
                </a:gridCol>
                <a:gridCol w="5179718">
                  <a:extLst>
                    <a:ext uri="{9D8B030D-6E8A-4147-A177-3AD203B41FA5}">
                      <a16:colId xmlns="" xmlns:a16="http://schemas.microsoft.com/office/drawing/2014/main" val="20003"/>
                    </a:ext>
                  </a:extLst>
                </a:gridCol>
                <a:gridCol w="1413052">
                  <a:extLst>
                    <a:ext uri="{9D8B030D-6E8A-4147-A177-3AD203B41FA5}">
                      <a16:colId xmlns="" xmlns:a16="http://schemas.microsoft.com/office/drawing/2014/main" val="20004"/>
                    </a:ext>
                  </a:extLst>
                </a:gridCol>
                <a:gridCol w="1925284">
                  <a:extLst>
                    <a:ext uri="{9D8B030D-6E8A-4147-A177-3AD203B41FA5}">
                      <a16:colId xmlns="" xmlns:a16="http://schemas.microsoft.com/office/drawing/2014/main" val="20005"/>
                    </a:ext>
                  </a:extLst>
                </a:gridCol>
              </a:tblGrid>
              <a:tr h="225173">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9065" marR="9065" marT="9065"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446754">
                <a:tc>
                  <a:txBody>
                    <a:bodyPr/>
                    <a:lstStyle/>
                    <a:p>
                      <a:pPr algn="ctr" fontAlgn="ctr"/>
                      <a:r>
                        <a:rPr lang="es-ES" sz="1400" b="1" i="0" u="none" strike="noStrike" dirty="0">
                          <a:solidFill>
                            <a:srgbClr val="002060"/>
                          </a:solidFill>
                          <a:effectLst/>
                          <a:latin typeface="Calibri" panose="020F0502020204030204" pitchFamily="34" charset="0"/>
                        </a:rPr>
                        <a:t>CULAGOS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95,026</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Suministro de audio CULAGOS</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Edificio de Investigación en Innovación</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53.149,84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670132">
                <a:tc>
                  <a:txBody>
                    <a:bodyPr/>
                    <a:lstStyle/>
                    <a:p>
                      <a:pPr algn="ctr" fontAlgn="ctr"/>
                      <a:r>
                        <a:rPr lang="es-ES" sz="1400" b="1" i="0" u="none" strike="noStrike" dirty="0">
                          <a:solidFill>
                            <a:srgbClr val="002060"/>
                          </a:solidFill>
                          <a:effectLst/>
                          <a:latin typeface="Calibri" panose="020F0502020204030204" pitchFamily="34" charset="0"/>
                        </a:rPr>
                        <a:t>CULAGOS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Edificio de Tutorías - Comedor para investigadores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97.395,92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 INFEJAL</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670132">
                <a:tc>
                  <a:txBody>
                    <a:bodyPr/>
                    <a:lstStyle/>
                    <a:p>
                      <a:pPr algn="ctr" fontAlgn="ctr"/>
                      <a:r>
                        <a:rPr lang="es-ES" sz="1400" b="1" i="0" u="none" strike="noStrike" dirty="0">
                          <a:solidFill>
                            <a:srgbClr val="002060"/>
                          </a:solidFill>
                          <a:effectLst/>
                          <a:latin typeface="Calibri" panose="020F0502020204030204" pitchFamily="34" charset="0"/>
                        </a:rPr>
                        <a:t>CULAGOS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Tercera etapa de la construcción de biblioteca sede San Juan de los Lagos</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Trabajos complementarios</a:t>
                      </a:r>
                      <a:endParaRPr lang="es-MX" sz="1400" b="0" i="0" u="none" strike="noStrike" dirty="0">
                        <a:solidFill>
                          <a:srgbClr val="000000"/>
                        </a:solidFill>
                        <a:effectLst/>
                        <a:latin typeface="Calibri" panose="020F0502020204030204" pitchFamily="34" charset="0"/>
                      </a:endParaRP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2.533.373,38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446754">
                <a:tc>
                  <a:txBody>
                    <a:bodyPr/>
                    <a:lstStyle/>
                    <a:p>
                      <a:pPr algn="ctr" fontAlgn="ctr"/>
                      <a:r>
                        <a:rPr lang="es-ES" sz="1400" b="1" i="0" u="none" strike="noStrike" dirty="0">
                          <a:solidFill>
                            <a:srgbClr val="002060"/>
                          </a:solidFill>
                          <a:effectLst/>
                          <a:latin typeface="Calibri" panose="020F0502020204030204" pitchFamily="34" charset="0"/>
                        </a:rPr>
                        <a:t>CUNORTE</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95,049</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equipamiento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35.364,81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893509">
                <a:tc>
                  <a:txBody>
                    <a:bodyPr/>
                    <a:lstStyle/>
                    <a:p>
                      <a:pPr algn="ctr" fontAlgn="ctr"/>
                      <a:r>
                        <a:rPr lang="es-ES" sz="1400" b="1" i="0" u="none" strike="noStrike" dirty="0">
                          <a:solidFill>
                            <a:srgbClr val="002060"/>
                          </a:solidFill>
                          <a:effectLst/>
                          <a:latin typeface="Calibri" panose="020F0502020204030204" pitchFamily="34" charset="0"/>
                        </a:rPr>
                        <a:t>CUNORTE</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95,551</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Espacio para la exposición artístico - cultural</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582.692,83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Proyectos/Obras INFEJAL</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1340263">
                <a:tc>
                  <a:txBody>
                    <a:bodyPr/>
                    <a:lstStyle/>
                    <a:p>
                      <a:pPr algn="ctr" fontAlgn="ctr"/>
                      <a:r>
                        <a:rPr lang="es-ES" sz="1400" b="1" i="0" u="none" strike="noStrike" dirty="0">
                          <a:solidFill>
                            <a:srgbClr val="002060"/>
                          </a:solidFill>
                          <a:effectLst/>
                          <a:latin typeface="Calibri" panose="020F0502020204030204" pitchFamily="34" charset="0"/>
                        </a:rPr>
                        <a:t>CUSUR</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 2013, 2014 Y 2015</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94,982</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94,984</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94,983</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94,985</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94,981</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la primera etapa de aula de usos múltiples, en el Centro Universitario del Sur</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1.825.748,67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225173">
                <a:tc>
                  <a:txBody>
                    <a:bodyPr/>
                    <a:lstStyle/>
                    <a:p>
                      <a:pPr algn="ctr" fontAlgn="ctr"/>
                      <a:r>
                        <a:rPr lang="es-ES" sz="1400" b="1" i="0" u="none" strike="noStrike" dirty="0">
                          <a:solidFill>
                            <a:srgbClr val="002060"/>
                          </a:solidFill>
                          <a:effectLst/>
                          <a:latin typeface="Calibri" panose="020F0502020204030204" pitchFamily="34" charset="0"/>
                        </a:rPr>
                        <a:t>CUSUR</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2017</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95,282</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Continuación de la remodelación de aulas tipo 1</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9.000.000,00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r h="446754">
                <a:tc>
                  <a:txBody>
                    <a:bodyPr/>
                    <a:lstStyle/>
                    <a:p>
                      <a:pPr algn="ctr" fontAlgn="ctr"/>
                      <a:r>
                        <a:rPr lang="es-ES" sz="1400" b="1" i="0" u="none" strike="noStrike" dirty="0">
                          <a:solidFill>
                            <a:srgbClr val="002060"/>
                          </a:solidFill>
                          <a:effectLst/>
                          <a:latin typeface="Calibri" panose="020F0502020204030204" pitchFamily="34" charset="0"/>
                        </a:rPr>
                        <a:t>CUSUR</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89,252</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Laboratorio granja de investigación para la producción sustentable</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2.020.525,57 </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 INFEJAL</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bl>
          </a:graphicData>
        </a:graphic>
      </p:graphicFrame>
      <p:sp>
        <p:nvSpPr>
          <p:cNvPr id="5" name="Rectángulo 4"/>
          <p:cNvSpPr/>
          <p:nvPr/>
        </p:nvSpPr>
        <p:spPr>
          <a:xfrm>
            <a:off x="790833" y="189639"/>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1413646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88637976"/>
              </p:ext>
            </p:extLst>
          </p:nvPr>
        </p:nvGraphicFramePr>
        <p:xfrm>
          <a:off x="261519" y="915232"/>
          <a:ext cx="11616664" cy="5064349"/>
        </p:xfrm>
        <a:graphic>
          <a:graphicData uri="http://schemas.openxmlformats.org/drawingml/2006/table">
            <a:tbl>
              <a:tblPr/>
              <a:tblGrid>
                <a:gridCol w="1052472">
                  <a:extLst>
                    <a:ext uri="{9D8B030D-6E8A-4147-A177-3AD203B41FA5}">
                      <a16:colId xmlns="" xmlns:a16="http://schemas.microsoft.com/office/drawing/2014/main" val="20000"/>
                    </a:ext>
                  </a:extLst>
                </a:gridCol>
                <a:gridCol w="1052472">
                  <a:extLst>
                    <a:ext uri="{9D8B030D-6E8A-4147-A177-3AD203B41FA5}">
                      <a16:colId xmlns="" xmlns:a16="http://schemas.microsoft.com/office/drawing/2014/main" val="20001"/>
                    </a:ext>
                  </a:extLst>
                </a:gridCol>
                <a:gridCol w="1052472">
                  <a:extLst>
                    <a:ext uri="{9D8B030D-6E8A-4147-A177-3AD203B41FA5}">
                      <a16:colId xmlns="" xmlns:a16="http://schemas.microsoft.com/office/drawing/2014/main" val="20002"/>
                    </a:ext>
                  </a:extLst>
                </a:gridCol>
                <a:gridCol w="5143960">
                  <a:extLst>
                    <a:ext uri="{9D8B030D-6E8A-4147-A177-3AD203B41FA5}">
                      <a16:colId xmlns="" xmlns:a16="http://schemas.microsoft.com/office/drawing/2014/main" val="20003"/>
                    </a:ext>
                  </a:extLst>
                </a:gridCol>
                <a:gridCol w="1403296">
                  <a:extLst>
                    <a:ext uri="{9D8B030D-6E8A-4147-A177-3AD203B41FA5}">
                      <a16:colId xmlns="" xmlns:a16="http://schemas.microsoft.com/office/drawing/2014/main" val="20004"/>
                    </a:ext>
                  </a:extLst>
                </a:gridCol>
                <a:gridCol w="1911992">
                  <a:extLst>
                    <a:ext uri="{9D8B030D-6E8A-4147-A177-3AD203B41FA5}">
                      <a16:colId xmlns="" xmlns:a16="http://schemas.microsoft.com/office/drawing/2014/main" val="20005"/>
                    </a:ext>
                  </a:extLst>
                </a:gridCol>
              </a:tblGrid>
              <a:tr h="230198">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690593">
                <a:tc>
                  <a:txBody>
                    <a:bodyPr/>
                    <a:lstStyle/>
                    <a:p>
                      <a:pPr algn="ctr" fontAlgn="ctr"/>
                      <a:r>
                        <a:rPr lang="es-ES" sz="1400" b="1" i="0" u="none" strike="noStrike" dirty="0">
                          <a:solidFill>
                            <a:srgbClr val="002060"/>
                          </a:solidFill>
                          <a:effectLst/>
                          <a:latin typeface="Calibri" panose="020F0502020204030204" pitchFamily="34" charset="0"/>
                        </a:rPr>
                        <a:t>CUTONALÁ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94,608</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94,609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Trabajos de cubierta de la Biblioteca Central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705.021,34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690593">
                <a:tc>
                  <a:txBody>
                    <a:bodyPr/>
                    <a:lstStyle/>
                    <a:p>
                      <a:pPr algn="ctr" fontAlgn="ctr"/>
                      <a:r>
                        <a:rPr lang="es-ES" sz="1400" b="1" i="0" u="none" strike="noStrike" dirty="0">
                          <a:solidFill>
                            <a:srgbClr val="002060"/>
                          </a:solidFill>
                          <a:effectLst/>
                          <a:latin typeface="Calibri" panose="020F0502020204030204" pitchFamily="34" charset="0"/>
                        </a:rPr>
                        <a:t>CUTONALÁ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Trabajos complementarios en estructura de edificio 2da etapa Fase I y 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424.443,32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460395">
                <a:tc>
                  <a:txBody>
                    <a:bodyPr/>
                    <a:lstStyle/>
                    <a:p>
                      <a:pPr algn="ctr" fontAlgn="ctr"/>
                      <a:r>
                        <a:rPr lang="es-ES" sz="1400" b="1" i="0" u="none" strike="noStrike" dirty="0">
                          <a:solidFill>
                            <a:srgbClr val="002060"/>
                          </a:solidFill>
                          <a:effectLst/>
                          <a:latin typeface="Calibri" panose="020F0502020204030204" pitchFamily="34" charset="0"/>
                        </a:rPr>
                        <a:t>CUTONALÁ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Aulas Flexibles Módulo "F"</a:t>
                      </a:r>
                      <a:br>
                        <a:rPr lang="es-ES" sz="1400" b="0" i="0" u="none" strike="noStrike" dirty="0">
                          <a:solidFill>
                            <a:srgbClr val="000000"/>
                          </a:solidFill>
                          <a:effectLst/>
                          <a:latin typeface="Calibri" panose="020F0502020204030204" pitchFamily="34" charset="0"/>
                        </a:rPr>
                      </a:br>
                      <a:r>
                        <a:rPr lang="es-ES" sz="1400" b="1" i="0" u="none" strike="noStrike" dirty="0">
                          <a:solidFill>
                            <a:srgbClr val="000000"/>
                          </a:solidFill>
                          <a:effectLst/>
                          <a:latin typeface="Calibri" panose="020F0502020204030204" pitchFamily="34" charset="0"/>
                        </a:rPr>
                        <a:t>Convenio adicional</a:t>
                      </a:r>
                      <a:endParaRPr lang="es-ES"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908.542,04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230198">
                <a:tc>
                  <a:txBody>
                    <a:bodyPr/>
                    <a:lstStyle/>
                    <a:p>
                      <a:pPr algn="ctr" fontAlgn="ctr"/>
                      <a:r>
                        <a:rPr lang="es-ES" sz="1400" b="1" i="0" u="none" strike="noStrike" dirty="0">
                          <a:solidFill>
                            <a:srgbClr val="002060"/>
                          </a:solidFill>
                          <a:effectLst/>
                          <a:latin typeface="Calibri" panose="020F0502020204030204" pitchFamily="34" charset="0"/>
                        </a:rPr>
                        <a:t>CUTONALÁ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panose="020F0502020204030204" pitchFamily="34" charset="0"/>
                        </a:rPr>
                        <a:t>FAM 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95,347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Edificio de tutorías y cubículos para profesores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18.188.000,00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460395">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mobiliario especializado para aulas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16.277,82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460395">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mobiliario especializado para exterior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81.032,02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920791">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95,965</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95,801</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95,802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Edificio de Tecnologías para el Aprendizaje</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985.397,90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r h="920791">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95,803</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95,804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Edificio de Investigación y Posgrado, Aulas de Posgrado, Cubículos PTC investigadores, Centros y Laboratorios de Investigación</a:t>
                      </a:r>
                      <a:br>
                        <a:rPr lang="es-MX" sz="1400" b="0"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Convenio adicional</a:t>
                      </a:r>
                      <a:endParaRPr lang="es-MX"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3.571.888,36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Planeación/Costos/ Obras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bl>
          </a:graphicData>
        </a:graphic>
      </p:graphicFrame>
      <p:sp>
        <p:nvSpPr>
          <p:cNvPr id="6" name="Rectángulo 5"/>
          <p:cNvSpPr/>
          <p:nvPr/>
        </p:nvSpPr>
        <p:spPr>
          <a:xfrm>
            <a:off x="790833" y="189639"/>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114791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4</a:t>
            </a:fld>
            <a:endParaRPr lang="en-GB" dirty="0"/>
          </a:p>
        </p:txBody>
      </p:sp>
      <p:sp>
        <p:nvSpPr>
          <p:cNvPr id="11" name="Título 6"/>
          <p:cNvSpPr>
            <a:spLocks noGrp="1"/>
          </p:cNvSpPr>
          <p:nvPr>
            <p:ph type="title"/>
          </p:nvPr>
        </p:nvSpPr>
        <p:spPr>
          <a:xfrm>
            <a:off x="755474" y="-13850"/>
            <a:ext cx="11233247" cy="1329723"/>
          </a:xfrm>
          <a:noFill/>
        </p:spPr>
        <p:txBody>
          <a:bodyPr wrap="square" rtlCol="0">
            <a:spAutoFit/>
          </a:bodyPr>
          <a:lstStyle/>
          <a:p>
            <a:r>
              <a:rPr lang="es-MX" sz="2667" b="1" cap="small" dirty="0"/>
              <a:t>Avance en el Ejercicio de los Recursos del  </a:t>
            </a:r>
            <a:br>
              <a:rPr lang="es-MX" sz="2667" b="1" cap="small" dirty="0"/>
            </a:br>
            <a:r>
              <a:rPr lang="es-MX" sz="2667" b="1" cap="small" dirty="0"/>
              <a:t>Fideicomiso de Infraestructura Física de la Red Universitaria </a:t>
            </a:r>
            <a:br>
              <a:rPr lang="es-MX" sz="2667" b="1" cap="small" dirty="0"/>
            </a:br>
            <a:r>
              <a:rPr lang="es-MX" sz="1700" b="1" cap="small" dirty="0">
                <a:solidFill>
                  <a:srgbClr val="0070C0"/>
                </a:solidFill>
              </a:rPr>
              <a:t>Financiamiento: </a:t>
            </a:r>
            <a:r>
              <a:rPr lang="es-MX" sz="2000" b="1" cap="small" dirty="0">
                <a:solidFill>
                  <a:srgbClr val="0070C0"/>
                </a:solidFill>
                <a:latin typeface="+mn-lt"/>
              </a:rPr>
              <a:t>Subsidio Ordinario Estatal 2015 </a:t>
            </a:r>
            <a:r>
              <a:rPr lang="es-MX" sz="1700" b="1" cap="small" dirty="0">
                <a:solidFill>
                  <a:srgbClr val="0070C0"/>
                </a:solidFill>
              </a:rPr>
              <a:t/>
            </a:r>
            <a:br>
              <a:rPr lang="es-MX" sz="1700" b="1" cap="small" dirty="0">
                <a:solidFill>
                  <a:srgbClr val="0070C0"/>
                </a:solidFill>
              </a:rPr>
            </a:br>
            <a:r>
              <a:rPr lang="es-MX" sz="1600" b="1" cap="small" dirty="0">
                <a:solidFill>
                  <a:srgbClr val="0070C0"/>
                </a:solidFill>
              </a:rPr>
              <a:t>(Comprometidos y Saldos al 31 de diciembre 2016 autorizados para continuar se ejercicio conforme a la Norma 2.7 del Presupuesto)</a:t>
            </a:r>
            <a:endParaRPr lang="es-MX" sz="1700" b="1" cap="small" dirty="0">
              <a:solidFill>
                <a:schemeClr val="bg1"/>
              </a:solidFill>
            </a:endParaRPr>
          </a:p>
        </p:txBody>
      </p:sp>
      <p:sp>
        <p:nvSpPr>
          <p:cNvPr id="8" name="CuadroTexto 7"/>
          <p:cNvSpPr txBox="1"/>
          <p:nvPr/>
        </p:nvSpPr>
        <p:spPr>
          <a:xfrm>
            <a:off x="590915" y="5858390"/>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r>
              <a:rPr lang="es-ES_tradnl" sz="1333" dirty="0">
                <a:solidFill>
                  <a:schemeClr val="accent1">
                    <a:lumMod val="75000"/>
                  </a:schemeClr>
                </a:solidFill>
              </a:rPr>
              <a:t>.</a:t>
            </a:r>
          </a:p>
        </p:txBody>
      </p:sp>
      <p:graphicFrame>
        <p:nvGraphicFramePr>
          <p:cNvPr id="7" name="Tabla 6"/>
          <p:cNvGraphicFramePr>
            <a:graphicFrameLocks noGrp="1"/>
          </p:cNvGraphicFramePr>
          <p:nvPr>
            <p:extLst>
              <p:ext uri="{D42A27DB-BD31-4B8C-83A1-F6EECF244321}">
                <p14:modId xmlns:p14="http://schemas.microsoft.com/office/powerpoint/2010/main" val="616080404"/>
              </p:ext>
            </p:extLst>
          </p:nvPr>
        </p:nvGraphicFramePr>
        <p:xfrm>
          <a:off x="2538879" y="1403654"/>
          <a:ext cx="7114243" cy="4373880"/>
        </p:xfrm>
        <a:graphic>
          <a:graphicData uri="http://schemas.openxmlformats.org/drawingml/2006/table">
            <a:tbl>
              <a:tblPr/>
              <a:tblGrid>
                <a:gridCol w="1494748">
                  <a:extLst>
                    <a:ext uri="{9D8B030D-6E8A-4147-A177-3AD203B41FA5}">
                      <a16:colId xmlns="" xmlns:a16="http://schemas.microsoft.com/office/drawing/2014/main" val="2036889872"/>
                    </a:ext>
                  </a:extLst>
                </a:gridCol>
                <a:gridCol w="1873165">
                  <a:extLst>
                    <a:ext uri="{9D8B030D-6E8A-4147-A177-3AD203B41FA5}">
                      <a16:colId xmlns="" xmlns:a16="http://schemas.microsoft.com/office/drawing/2014/main" val="1198732074"/>
                    </a:ext>
                  </a:extLst>
                </a:gridCol>
                <a:gridCol w="1873165">
                  <a:extLst>
                    <a:ext uri="{9D8B030D-6E8A-4147-A177-3AD203B41FA5}">
                      <a16:colId xmlns="" xmlns:a16="http://schemas.microsoft.com/office/drawing/2014/main" val="460297738"/>
                    </a:ext>
                  </a:extLst>
                </a:gridCol>
                <a:gridCol w="1873165">
                  <a:extLst>
                    <a:ext uri="{9D8B030D-6E8A-4147-A177-3AD203B41FA5}">
                      <a16:colId xmlns="" xmlns:a16="http://schemas.microsoft.com/office/drawing/2014/main" val="3625226268"/>
                    </a:ext>
                  </a:extLst>
                </a:gridCol>
              </a:tblGrid>
              <a:tr h="487680">
                <a:tc>
                  <a:txBody>
                    <a:bodyPr/>
                    <a:lstStyle/>
                    <a:p>
                      <a:pPr algn="ctr" fontAlgn="ctr"/>
                      <a:r>
                        <a:rPr lang="es-MX" sz="1600" b="1" i="0" u="none" strike="noStrike" dirty="0">
                          <a:solidFill>
                            <a:srgbClr val="000000"/>
                          </a:solidFill>
                          <a:effectLst/>
                          <a:latin typeface="Calibri" panose="020F0502020204030204" pitchFamily="34" charset="0"/>
                        </a:rPr>
                        <a:t>Entidad</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600" b="1" i="0" u="none" strike="noStrike" dirty="0">
                          <a:solidFill>
                            <a:srgbClr val="000000"/>
                          </a:solidFill>
                          <a:effectLst/>
                          <a:latin typeface="Calibri" panose="020F0502020204030204" pitchFamily="34" charset="0"/>
                        </a:rPr>
                        <a:t>Devengado, ejercido o pagado.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B050"/>
                    </a:solidFill>
                  </a:tcPr>
                </a:tc>
                <a:tc>
                  <a:txBody>
                    <a:bodyPr/>
                    <a:lstStyle/>
                    <a:p>
                      <a:pPr algn="ctr" fontAlgn="ctr"/>
                      <a:r>
                        <a:rPr lang="es-MX" sz="1600" b="1" i="0" u="none" strike="noStrike">
                          <a:solidFill>
                            <a:srgbClr val="000000"/>
                          </a:solidFill>
                          <a:effectLst/>
                          <a:latin typeface="Calibri" panose="020F0502020204030204" pitchFamily="34" charset="0"/>
                        </a:rPr>
                        <a:t>Comprometido.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600" b="1" i="0" u="none" strike="noStrike">
                          <a:solidFill>
                            <a:srgbClr val="000000"/>
                          </a:solidFill>
                          <a:effectLst/>
                          <a:latin typeface="Calibri" panose="020F0502020204030204" pitchFamily="34" charset="0"/>
                        </a:rPr>
                        <a:t>Disponible.</a:t>
                      </a:r>
                    </a:p>
                  </a:txBody>
                  <a:tcPr marL="0" marR="0" marT="0" marB="0" anchor="ctr">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000"/>
                    </a:solidFill>
                  </a:tcPr>
                </a:tc>
                <a:extLst>
                  <a:ext uri="{0D108BD9-81ED-4DB2-BD59-A6C34878D82A}">
                    <a16:rowId xmlns="" xmlns:a16="http://schemas.microsoft.com/office/drawing/2014/main" val="2582469573"/>
                  </a:ext>
                </a:extLst>
              </a:tr>
              <a:tr h="223520">
                <a:tc>
                  <a:txBody>
                    <a:bodyPr/>
                    <a:lstStyle/>
                    <a:p>
                      <a:pPr algn="l" fontAlgn="b"/>
                      <a:r>
                        <a:rPr lang="es-MX" sz="1500" b="0" i="0" u="none" strike="noStrike" dirty="0" err="1">
                          <a:solidFill>
                            <a:srgbClr val="000000"/>
                          </a:solidFill>
                          <a:effectLst/>
                          <a:latin typeface="Calibri" panose="020F0502020204030204" pitchFamily="34" charset="0"/>
                        </a:rPr>
                        <a:t>CUAAD</a:t>
                      </a:r>
                      <a:endParaRPr lang="es-MX" sz="15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20,093,362.25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2,000.00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686150741"/>
                  </a:ext>
                </a:extLst>
              </a:tr>
              <a:tr h="223520">
                <a:tc>
                  <a:txBody>
                    <a:bodyPr/>
                    <a:lstStyle/>
                    <a:p>
                      <a:pPr algn="l" fontAlgn="b"/>
                      <a:r>
                        <a:rPr lang="es-MX" sz="1500" b="0" i="0" u="none" strike="noStrike" dirty="0" err="1">
                          <a:solidFill>
                            <a:srgbClr val="000000"/>
                          </a:solidFill>
                          <a:effectLst/>
                          <a:latin typeface="Calibri" panose="020F0502020204030204" pitchFamily="34" charset="0"/>
                        </a:rPr>
                        <a:t>CUALTOS</a:t>
                      </a:r>
                      <a:endParaRPr lang="es-MX" sz="15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18,001,640.36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835,127.65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1" i="0" u="none" strike="noStrike" dirty="0">
                          <a:solidFill>
                            <a:schemeClr val="accent5"/>
                          </a:solidFill>
                          <a:effectLst/>
                          <a:latin typeface="Calibri" panose="020F0502020204030204" pitchFamily="34" charset="0"/>
                        </a:rPr>
                        <a:t>89,745.27</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242351080"/>
                  </a:ext>
                </a:extLst>
              </a:tr>
              <a:tr h="223520">
                <a:tc>
                  <a:txBody>
                    <a:bodyPr/>
                    <a:lstStyle/>
                    <a:p>
                      <a:pPr algn="l" fontAlgn="b"/>
                      <a:r>
                        <a:rPr lang="es-MX" sz="1500" b="0" i="0" u="none" strike="noStrike">
                          <a:solidFill>
                            <a:srgbClr val="000000"/>
                          </a:solidFill>
                          <a:effectLst/>
                          <a:latin typeface="Calibri" panose="020F0502020204030204" pitchFamily="34" charset="0"/>
                        </a:rPr>
                        <a:t>CUCBA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19,577,828.52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1,884,153.29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809205202"/>
                  </a:ext>
                </a:extLst>
              </a:tr>
              <a:tr h="223520">
                <a:tc>
                  <a:txBody>
                    <a:bodyPr/>
                    <a:lstStyle/>
                    <a:p>
                      <a:pPr algn="l" fontAlgn="b"/>
                      <a:r>
                        <a:rPr lang="es-MX" sz="1500" b="0" i="0" u="none" strike="noStrike">
                          <a:solidFill>
                            <a:srgbClr val="000000"/>
                          </a:solidFill>
                          <a:effectLst/>
                          <a:latin typeface="Calibri" panose="020F0502020204030204" pitchFamily="34" charset="0"/>
                        </a:rPr>
                        <a:t>CUCEA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19,076,985.30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10,926.64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1" i="0" u="none" strike="noStrike" dirty="0">
                          <a:solidFill>
                            <a:schemeClr val="accent5"/>
                          </a:solidFill>
                          <a:effectLst/>
                          <a:latin typeface="Calibri" panose="020F0502020204030204" pitchFamily="34" charset="0"/>
                        </a:rPr>
                        <a:t>7.42</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936406124"/>
                  </a:ext>
                </a:extLst>
              </a:tr>
              <a:tr h="223520">
                <a:tc>
                  <a:txBody>
                    <a:bodyPr/>
                    <a:lstStyle/>
                    <a:p>
                      <a:pPr algn="l" fontAlgn="b"/>
                      <a:r>
                        <a:rPr lang="es-MX" sz="1500" b="0" i="0" u="none" strike="noStrike">
                          <a:solidFill>
                            <a:srgbClr val="000000"/>
                          </a:solidFill>
                          <a:effectLst/>
                          <a:latin typeface="Calibri" panose="020F0502020204030204" pitchFamily="34" charset="0"/>
                        </a:rPr>
                        <a:t>CUCEI</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17,814,669.07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3978605164"/>
                  </a:ext>
                </a:extLst>
              </a:tr>
              <a:tr h="223520">
                <a:tc>
                  <a:txBody>
                    <a:bodyPr/>
                    <a:lstStyle/>
                    <a:p>
                      <a:pPr algn="l" fontAlgn="b"/>
                      <a:r>
                        <a:rPr lang="es-MX" sz="1500" b="0" i="0" u="none" strike="noStrike">
                          <a:solidFill>
                            <a:srgbClr val="000000"/>
                          </a:solidFill>
                          <a:effectLst/>
                          <a:latin typeface="Calibri" panose="020F0502020204030204" pitchFamily="34" charset="0"/>
                        </a:rPr>
                        <a:t>CUCI</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17,628,933.95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4,119,823.80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99675051"/>
                  </a:ext>
                </a:extLst>
              </a:tr>
              <a:tr h="223520">
                <a:tc>
                  <a:txBody>
                    <a:bodyPr/>
                    <a:lstStyle/>
                    <a:p>
                      <a:pPr algn="l" fontAlgn="b"/>
                      <a:r>
                        <a:rPr lang="es-MX" sz="1500" b="0" i="0" u="none" strike="noStrike">
                          <a:solidFill>
                            <a:srgbClr val="000000"/>
                          </a:solidFill>
                          <a:effectLst/>
                          <a:latin typeface="Calibri" panose="020F0502020204030204" pitchFamily="34" charset="0"/>
                        </a:rPr>
                        <a:t>CUCOSTA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2,320,220.27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2,663,499.08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17,116.09</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255986827"/>
                  </a:ext>
                </a:extLst>
              </a:tr>
              <a:tr h="223520">
                <a:tc>
                  <a:txBody>
                    <a:bodyPr/>
                    <a:lstStyle/>
                    <a:p>
                      <a:pPr algn="l" fontAlgn="b"/>
                      <a:r>
                        <a:rPr lang="es-MX" sz="1500" b="0" i="0" u="none" strike="noStrike">
                          <a:solidFill>
                            <a:srgbClr val="000000"/>
                          </a:solidFill>
                          <a:effectLst/>
                          <a:latin typeface="Calibri" panose="020F0502020204030204" pitchFamily="34" charset="0"/>
                        </a:rPr>
                        <a:t>CUCS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15,819,087.68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11,011,297.40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1" i="0" u="none" strike="noStrike" dirty="0">
                          <a:solidFill>
                            <a:schemeClr val="accent5"/>
                          </a:solidFill>
                          <a:effectLst/>
                          <a:latin typeface="Calibri" panose="020F0502020204030204" pitchFamily="34" charset="0"/>
                        </a:rPr>
                        <a:t>760,621.56</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3930145028"/>
                  </a:ext>
                </a:extLst>
              </a:tr>
              <a:tr h="223520">
                <a:tc>
                  <a:txBody>
                    <a:bodyPr/>
                    <a:lstStyle/>
                    <a:p>
                      <a:pPr algn="l" fontAlgn="b"/>
                      <a:r>
                        <a:rPr lang="es-MX" sz="1500" b="0" i="0" u="none" strike="noStrike">
                          <a:solidFill>
                            <a:srgbClr val="000000"/>
                          </a:solidFill>
                          <a:effectLst/>
                          <a:latin typeface="Calibri" panose="020F0502020204030204" pitchFamily="34" charset="0"/>
                        </a:rPr>
                        <a:t>CUCSH</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22,717,805.25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22,579.60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17.08</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3917786735"/>
                  </a:ext>
                </a:extLst>
              </a:tr>
              <a:tr h="223520">
                <a:tc>
                  <a:txBody>
                    <a:bodyPr/>
                    <a:lstStyle/>
                    <a:p>
                      <a:pPr algn="l" fontAlgn="b"/>
                      <a:r>
                        <a:rPr lang="es-MX" sz="1500" b="0" i="0" u="none" strike="noStrike">
                          <a:solidFill>
                            <a:srgbClr val="000000"/>
                          </a:solidFill>
                          <a:effectLst/>
                          <a:latin typeface="Calibri" panose="020F0502020204030204" pitchFamily="34" charset="0"/>
                        </a:rPr>
                        <a:t>CUCSUR</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12,254,230.96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3,647,381.21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1" i="0" u="none" strike="noStrike" dirty="0">
                          <a:solidFill>
                            <a:schemeClr val="accent5"/>
                          </a:solidFill>
                          <a:effectLst/>
                          <a:latin typeface="Calibri" panose="020F0502020204030204" pitchFamily="34" charset="0"/>
                        </a:rPr>
                        <a:t>487,715.11</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2020048957"/>
                  </a:ext>
                </a:extLst>
              </a:tr>
              <a:tr h="223520">
                <a:tc>
                  <a:txBody>
                    <a:bodyPr/>
                    <a:lstStyle/>
                    <a:p>
                      <a:pPr algn="l" fontAlgn="b"/>
                      <a:r>
                        <a:rPr lang="es-MX" sz="1500" b="0" i="0" u="none" strike="noStrike" dirty="0">
                          <a:solidFill>
                            <a:srgbClr val="000000"/>
                          </a:solidFill>
                          <a:effectLst/>
                          <a:latin typeface="Calibri" panose="020F0502020204030204" pitchFamily="34" charset="0"/>
                        </a:rPr>
                        <a:t>CULAGOS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11,480,752.75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4,239,679.69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991,212.08</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725871705"/>
                  </a:ext>
                </a:extLst>
              </a:tr>
              <a:tr h="223520">
                <a:tc>
                  <a:txBody>
                    <a:bodyPr/>
                    <a:lstStyle/>
                    <a:p>
                      <a:pPr algn="l" fontAlgn="b"/>
                      <a:r>
                        <a:rPr lang="es-MX" sz="1500" b="0" i="0" u="none" strike="noStrike">
                          <a:solidFill>
                            <a:srgbClr val="000000"/>
                          </a:solidFill>
                          <a:effectLst/>
                          <a:latin typeface="Calibri" panose="020F0502020204030204" pitchFamily="34" charset="0"/>
                        </a:rPr>
                        <a:t>CUNORTE</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20,449,559.42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3488036729"/>
                  </a:ext>
                </a:extLst>
              </a:tr>
              <a:tr h="223520">
                <a:tc>
                  <a:txBody>
                    <a:bodyPr/>
                    <a:lstStyle/>
                    <a:p>
                      <a:pPr algn="l" fontAlgn="b"/>
                      <a:r>
                        <a:rPr lang="es-MX" sz="1500" b="0" i="0" u="none" strike="noStrike">
                          <a:solidFill>
                            <a:srgbClr val="000000"/>
                          </a:solidFill>
                          <a:effectLst/>
                          <a:latin typeface="Calibri" panose="020F0502020204030204" pitchFamily="34" charset="0"/>
                        </a:rPr>
                        <a:t>CUSUR</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17,714,444.18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0.04</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439808821"/>
                  </a:ext>
                </a:extLst>
              </a:tr>
              <a:tr h="223520">
                <a:tc>
                  <a:txBody>
                    <a:bodyPr/>
                    <a:lstStyle/>
                    <a:p>
                      <a:pPr algn="l" fontAlgn="b"/>
                      <a:r>
                        <a:rPr lang="es-MX" sz="1500" b="0" i="0" u="none" strike="noStrike">
                          <a:solidFill>
                            <a:srgbClr val="000000"/>
                          </a:solidFill>
                          <a:effectLst/>
                          <a:latin typeface="Calibri" panose="020F0502020204030204" pitchFamily="34" charset="0"/>
                        </a:rPr>
                        <a:t>CUTONALA</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19,719,335.31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114,010.59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1" i="0" u="none" strike="noStrike" dirty="0">
                          <a:solidFill>
                            <a:schemeClr val="accent5"/>
                          </a:solidFill>
                          <a:effectLst/>
                          <a:latin typeface="Calibri" panose="020F0502020204030204" pitchFamily="34" charset="0"/>
                        </a:rPr>
                        <a:t>295,466.72</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2373977041"/>
                  </a:ext>
                </a:extLst>
              </a:tr>
              <a:tr h="223520">
                <a:tc>
                  <a:txBody>
                    <a:bodyPr/>
                    <a:lstStyle/>
                    <a:p>
                      <a:pPr algn="l" fontAlgn="b"/>
                      <a:r>
                        <a:rPr lang="es-MX" sz="1500" b="0" i="0" u="none" strike="noStrike">
                          <a:solidFill>
                            <a:srgbClr val="000000"/>
                          </a:solidFill>
                          <a:effectLst/>
                          <a:latin typeface="Calibri" panose="020F0502020204030204" pitchFamily="34" charset="0"/>
                        </a:rPr>
                        <a:t>CUVALLES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17,334,908.02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734881088"/>
                  </a:ext>
                </a:extLst>
              </a:tr>
              <a:tr h="223520">
                <a:tc>
                  <a:txBody>
                    <a:bodyPr/>
                    <a:lstStyle/>
                    <a:p>
                      <a:pPr algn="l" fontAlgn="b"/>
                      <a:r>
                        <a:rPr lang="es-MX" sz="1500" b="0" i="0" u="none" strike="noStrike">
                          <a:solidFill>
                            <a:srgbClr val="000000"/>
                          </a:solidFill>
                          <a:effectLst/>
                          <a:latin typeface="Calibri" panose="020F0502020204030204" pitchFamily="34" charset="0"/>
                        </a:rPr>
                        <a:t>SEMS</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4,809,274.34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3,368,507.57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1" i="0" u="none" strike="noStrike" dirty="0">
                          <a:solidFill>
                            <a:schemeClr val="accent5"/>
                          </a:solidFill>
                          <a:effectLst/>
                          <a:latin typeface="Calibri" panose="020F0502020204030204" pitchFamily="34" charset="0"/>
                        </a:rPr>
                        <a:t>885,857.66</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641415098"/>
                  </a:ext>
                </a:extLst>
              </a:tr>
              <a:tr h="223520">
                <a:tc>
                  <a:txBody>
                    <a:bodyPr/>
                    <a:lstStyle/>
                    <a:p>
                      <a:pPr algn="l" fontAlgn="b"/>
                      <a:r>
                        <a:rPr lang="es-MX" sz="1500" b="0" i="0" u="none" strike="noStrike">
                          <a:solidFill>
                            <a:srgbClr val="000000"/>
                          </a:solidFill>
                          <a:effectLst/>
                          <a:latin typeface="Calibri" panose="020F0502020204030204" pitchFamily="34" charset="0"/>
                        </a:rPr>
                        <a:t>SUV</a:t>
                      </a:r>
                    </a:p>
                  </a:txBody>
                  <a:tcPr marL="0" marR="0" marT="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8,414,776.24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b">
                    <a:lnL>
                      <a:noFill/>
                    </a:lnL>
                    <a:lnR w="9525" cap="flat" cmpd="sng" algn="ctr">
                      <a:solidFill>
                        <a:schemeClr val="accent1">
                          <a:lumMod val="60000"/>
                          <a:lumOff val="40000"/>
                        </a:schemeClr>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721393911"/>
                  </a:ext>
                </a:extLst>
              </a:tr>
            </a:tbl>
          </a:graphicData>
        </a:graphic>
      </p:graphicFrame>
    </p:spTree>
    <p:extLst>
      <p:ext uri="{BB962C8B-B14F-4D97-AF65-F5344CB8AC3E}">
        <p14:creationId xmlns:p14="http://schemas.microsoft.com/office/powerpoint/2010/main" val="2928538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322293" y="1544919"/>
          <a:ext cx="11547655" cy="4579835"/>
        </p:xfrm>
        <a:graphic>
          <a:graphicData uri="http://schemas.openxmlformats.org/drawingml/2006/table">
            <a:tbl>
              <a:tblPr/>
              <a:tblGrid>
                <a:gridCol w="1046220">
                  <a:extLst>
                    <a:ext uri="{9D8B030D-6E8A-4147-A177-3AD203B41FA5}">
                      <a16:colId xmlns="" xmlns:a16="http://schemas.microsoft.com/office/drawing/2014/main" val="20000"/>
                    </a:ext>
                  </a:extLst>
                </a:gridCol>
                <a:gridCol w="1046220">
                  <a:extLst>
                    <a:ext uri="{9D8B030D-6E8A-4147-A177-3AD203B41FA5}">
                      <a16:colId xmlns="" xmlns:a16="http://schemas.microsoft.com/office/drawing/2014/main" val="20001"/>
                    </a:ext>
                  </a:extLst>
                </a:gridCol>
                <a:gridCol w="1046220">
                  <a:extLst>
                    <a:ext uri="{9D8B030D-6E8A-4147-A177-3AD203B41FA5}">
                      <a16:colId xmlns="" xmlns:a16="http://schemas.microsoft.com/office/drawing/2014/main" val="20002"/>
                    </a:ext>
                  </a:extLst>
                </a:gridCol>
                <a:gridCol w="5113402">
                  <a:extLst>
                    <a:ext uri="{9D8B030D-6E8A-4147-A177-3AD203B41FA5}">
                      <a16:colId xmlns="" xmlns:a16="http://schemas.microsoft.com/office/drawing/2014/main" val="20003"/>
                    </a:ext>
                  </a:extLst>
                </a:gridCol>
                <a:gridCol w="1394960">
                  <a:extLst>
                    <a:ext uri="{9D8B030D-6E8A-4147-A177-3AD203B41FA5}">
                      <a16:colId xmlns="" xmlns:a16="http://schemas.microsoft.com/office/drawing/2014/main" val="20004"/>
                    </a:ext>
                  </a:extLst>
                </a:gridCol>
                <a:gridCol w="1900633">
                  <a:extLst>
                    <a:ext uri="{9D8B030D-6E8A-4147-A177-3AD203B41FA5}">
                      <a16:colId xmlns="" xmlns:a16="http://schemas.microsoft.com/office/drawing/2014/main" val="20005"/>
                    </a:ext>
                  </a:extLst>
                </a:gridCol>
              </a:tblGrid>
              <a:tr h="254435">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254435">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panose="020F0502020204030204" pitchFamily="34" charset="0"/>
                        </a:rPr>
                        <a:t>FAM 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Núcleo de Servicios Universitarios Etapa 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18.166.076,72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763306">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Remantes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Potenciado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Núcleo de Servicios Universitarios, etapa III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21.595.735,72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763306">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Remantes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Potenciado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95,943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exterior, vialidad y andadores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10.917.646,32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017741">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Remantes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Potenciado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Muro Perimetral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3.918.493,81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763306">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Remantes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Potenciado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95,919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Terminación de Edificio de Tecnologías para el Aprendizaje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4.103.593,82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763306">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Remantes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Potenciado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Equipamiento del Núcleo de Servicios Universitarios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15.742.169,27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bl>
          </a:graphicData>
        </a:graphic>
      </p:graphicFrame>
      <p:sp>
        <p:nvSpPr>
          <p:cNvPr id="6" name="Rectángulo 5"/>
          <p:cNvSpPr/>
          <p:nvPr/>
        </p:nvSpPr>
        <p:spPr>
          <a:xfrm>
            <a:off x="790833" y="189639"/>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253955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37664912"/>
              </p:ext>
            </p:extLst>
          </p:nvPr>
        </p:nvGraphicFramePr>
        <p:xfrm>
          <a:off x="235251" y="1017020"/>
          <a:ext cx="11685677" cy="4691490"/>
        </p:xfrm>
        <a:graphic>
          <a:graphicData uri="http://schemas.openxmlformats.org/drawingml/2006/table">
            <a:tbl>
              <a:tblPr/>
              <a:tblGrid>
                <a:gridCol w="1058725">
                  <a:extLst>
                    <a:ext uri="{9D8B030D-6E8A-4147-A177-3AD203B41FA5}">
                      <a16:colId xmlns="" xmlns:a16="http://schemas.microsoft.com/office/drawing/2014/main" val="20000"/>
                    </a:ext>
                  </a:extLst>
                </a:gridCol>
                <a:gridCol w="1058725">
                  <a:extLst>
                    <a:ext uri="{9D8B030D-6E8A-4147-A177-3AD203B41FA5}">
                      <a16:colId xmlns="" xmlns:a16="http://schemas.microsoft.com/office/drawing/2014/main" val="20001"/>
                    </a:ext>
                  </a:extLst>
                </a:gridCol>
                <a:gridCol w="1058725">
                  <a:extLst>
                    <a:ext uri="{9D8B030D-6E8A-4147-A177-3AD203B41FA5}">
                      <a16:colId xmlns="" xmlns:a16="http://schemas.microsoft.com/office/drawing/2014/main" val="20002"/>
                    </a:ext>
                  </a:extLst>
                </a:gridCol>
                <a:gridCol w="5174519">
                  <a:extLst>
                    <a:ext uri="{9D8B030D-6E8A-4147-A177-3AD203B41FA5}">
                      <a16:colId xmlns="" xmlns:a16="http://schemas.microsoft.com/office/drawing/2014/main" val="20003"/>
                    </a:ext>
                  </a:extLst>
                </a:gridCol>
                <a:gridCol w="1411633">
                  <a:extLst>
                    <a:ext uri="{9D8B030D-6E8A-4147-A177-3AD203B41FA5}">
                      <a16:colId xmlns="" xmlns:a16="http://schemas.microsoft.com/office/drawing/2014/main" val="20004"/>
                    </a:ext>
                  </a:extLst>
                </a:gridCol>
                <a:gridCol w="1923350">
                  <a:extLst>
                    <a:ext uri="{9D8B030D-6E8A-4147-A177-3AD203B41FA5}">
                      <a16:colId xmlns="" xmlns:a16="http://schemas.microsoft.com/office/drawing/2014/main" val="20005"/>
                    </a:ext>
                  </a:extLst>
                </a:gridCol>
              </a:tblGrid>
              <a:tr h="249415">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451441">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94,686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Escuela Preparatoria Regional de Jamay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189.313,60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498829">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Regional de Educación Media Superior de Ocotlán </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Trabajos complementarios de la terminación del edificio C”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1.864.162,65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748244">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94,923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dirty="0">
                          <a:solidFill>
                            <a:srgbClr val="000000"/>
                          </a:solidFill>
                          <a:effectLst/>
                          <a:latin typeface="Calibri" panose="020F0502020204030204" pitchFamily="34" charset="0"/>
                        </a:rPr>
                        <a:t>Escuela Preparatoria Regional de Arandas, Módulo Jesús María</a:t>
                      </a:r>
                      <a:r>
                        <a:rPr lang="es-ES" sz="1400" b="0" i="0" u="none" strike="noStrike" dirty="0">
                          <a:solidFill>
                            <a:srgbClr val="000000"/>
                          </a:solidFill>
                          <a:effectLst/>
                          <a:latin typeface="Calibri" panose="020F0502020204030204" pitchFamily="34" charset="0"/>
                        </a:rPr>
                        <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Terminación de barda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1.183.500,75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498829">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dirty="0">
                          <a:solidFill>
                            <a:srgbClr val="000000"/>
                          </a:solidFill>
                          <a:effectLst/>
                          <a:latin typeface="Calibri" panose="020F0502020204030204" pitchFamily="34" charset="0"/>
                        </a:rPr>
                        <a:t>Escuela Preparatoria Regional de Zapotlanejo</a:t>
                      </a:r>
                      <a:r>
                        <a:rPr lang="es-ES" sz="1400" b="0" i="0" u="none" strike="noStrike" dirty="0">
                          <a:solidFill>
                            <a:srgbClr val="000000"/>
                          </a:solidFill>
                          <a:effectLst/>
                          <a:latin typeface="Calibri" panose="020F0502020204030204" pitchFamily="34" charset="0"/>
                        </a:rPr>
                        <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Terminación de biblioteca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712.007,24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748244">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dirty="0">
                          <a:solidFill>
                            <a:srgbClr val="000000"/>
                          </a:solidFill>
                          <a:effectLst/>
                          <a:latin typeface="Calibri" panose="020F0502020204030204" pitchFamily="34" charset="0"/>
                        </a:rPr>
                        <a:t>Escuela Preparatoria Regional de Etzatlán, Módulo San Marcos</a:t>
                      </a:r>
                      <a:r>
                        <a:rPr lang="es-ES" sz="1400" b="0" i="0" u="none" strike="noStrike" dirty="0">
                          <a:solidFill>
                            <a:srgbClr val="000000"/>
                          </a:solidFill>
                          <a:effectLst/>
                          <a:latin typeface="Calibri" panose="020F0502020204030204" pitchFamily="34" charset="0"/>
                        </a:rPr>
                        <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Terminación de edificio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831.021,47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748244">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94,924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Huejuquilla, Módulo Mezquitic</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Terminación techumbre metálica y cancha de usos múltiples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882.266,13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748244">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87,809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sng" strike="noStrike" dirty="0">
                          <a:solidFill>
                            <a:srgbClr val="000000"/>
                          </a:solidFill>
                          <a:effectLst/>
                          <a:latin typeface="Calibri" panose="020F0502020204030204" pitchFamily="34" charset="0"/>
                        </a:rPr>
                        <a:t>Nueva meta Autorizada: </a:t>
                      </a:r>
                      <a:br>
                        <a:rPr lang="es-MX" sz="1400" b="0" i="0" u="sng"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Escuela Preparatoria Regional de El Grullo</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Terminación de biblioteca y auditorio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5.512.542,54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Proyectos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bl>
          </a:graphicData>
        </a:graphic>
      </p:graphicFrame>
      <p:sp>
        <p:nvSpPr>
          <p:cNvPr id="5" name="Rectángulo 4"/>
          <p:cNvSpPr/>
          <p:nvPr/>
        </p:nvSpPr>
        <p:spPr>
          <a:xfrm>
            <a:off x="527222" y="189639"/>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3545371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4100660157"/>
              </p:ext>
            </p:extLst>
          </p:nvPr>
        </p:nvGraphicFramePr>
        <p:xfrm>
          <a:off x="310945" y="1426989"/>
          <a:ext cx="11702930" cy="4111931"/>
        </p:xfrm>
        <a:graphic>
          <a:graphicData uri="http://schemas.openxmlformats.org/drawingml/2006/table">
            <a:tbl>
              <a:tblPr/>
              <a:tblGrid>
                <a:gridCol w="1060288">
                  <a:extLst>
                    <a:ext uri="{9D8B030D-6E8A-4147-A177-3AD203B41FA5}">
                      <a16:colId xmlns="" xmlns:a16="http://schemas.microsoft.com/office/drawing/2014/main" val="20000"/>
                    </a:ext>
                  </a:extLst>
                </a:gridCol>
                <a:gridCol w="1060288">
                  <a:extLst>
                    <a:ext uri="{9D8B030D-6E8A-4147-A177-3AD203B41FA5}">
                      <a16:colId xmlns="" xmlns:a16="http://schemas.microsoft.com/office/drawing/2014/main" val="20001"/>
                    </a:ext>
                  </a:extLst>
                </a:gridCol>
                <a:gridCol w="1060288">
                  <a:extLst>
                    <a:ext uri="{9D8B030D-6E8A-4147-A177-3AD203B41FA5}">
                      <a16:colId xmlns="" xmlns:a16="http://schemas.microsoft.com/office/drawing/2014/main" val="20002"/>
                    </a:ext>
                  </a:extLst>
                </a:gridCol>
                <a:gridCol w="5182159">
                  <a:extLst>
                    <a:ext uri="{9D8B030D-6E8A-4147-A177-3AD203B41FA5}">
                      <a16:colId xmlns="" xmlns:a16="http://schemas.microsoft.com/office/drawing/2014/main" val="20003"/>
                    </a:ext>
                  </a:extLst>
                </a:gridCol>
                <a:gridCol w="1413717">
                  <a:extLst>
                    <a:ext uri="{9D8B030D-6E8A-4147-A177-3AD203B41FA5}">
                      <a16:colId xmlns="" xmlns:a16="http://schemas.microsoft.com/office/drawing/2014/main" val="20004"/>
                    </a:ext>
                  </a:extLst>
                </a:gridCol>
                <a:gridCol w="1926190">
                  <a:extLst>
                    <a:ext uri="{9D8B030D-6E8A-4147-A177-3AD203B41FA5}">
                      <a16:colId xmlns="" xmlns:a16="http://schemas.microsoft.com/office/drawing/2014/main" val="20005"/>
                    </a:ext>
                  </a:extLst>
                </a:gridCol>
              </a:tblGrid>
              <a:tr h="331958">
                <a:tc>
                  <a:txBody>
                    <a:bodyPr/>
                    <a:lstStyle/>
                    <a:p>
                      <a:pPr algn="ctr" fontAlgn="ctr"/>
                      <a:r>
                        <a:rPr lang="es-ES" sz="1400" b="1" i="0" u="none" strike="noStrike" dirty="0">
                          <a:solidFill>
                            <a:srgbClr val="F2F2F2"/>
                          </a:solidFill>
                          <a:effectLst/>
                          <a:latin typeface="Calibri" panose="020F0502020204030204" pitchFamily="34" charset="0"/>
                        </a:rPr>
                        <a:t>PLANTEL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Área de INFEJAL</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203764"/>
                    </a:solidFill>
                  </a:tcPr>
                </a:tc>
                <a:extLst>
                  <a:ext uri="{0D108BD9-81ED-4DB2-BD59-A6C34878D82A}">
                    <a16:rowId xmlns="" xmlns:a16="http://schemas.microsoft.com/office/drawing/2014/main" val="10000"/>
                  </a:ext>
                </a:extLst>
              </a:tr>
              <a:tr h="663915">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FAM 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Nueva Preparatoria Tlaquepaque Centro</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edificio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13.811.966,00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Costos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788228">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0" i="0" u="none" strike="noStrike" dirty="0">
                          <a:solidFill>
                            <a:srgbClr val="000000"/>
                          </a:solidFill>
                          <a:effectLst/>
                          <a:latin typeface="Calibri" panose="020F0502020204030204" pitchFamily="34" charset="0"/>
                        </a:rPr>
                        <a:t>Ramo 23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Con. Fed.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equipamiento - Varios planteles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1.517.237,23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Planeación/ Adquisiciones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663915">
                <a:tc>
                  <a:txBody>
                    <a:bodyPr/>
                    <a:lstStyle/>
                    <a:p>
                      <a:pPr algn="ctr" fontAlgn="ctr"/>
                      <a:r>
                        <a:rPr lang="es-ES" sz="1400" b="1" i="0" u="none" strike="noStrike" dirty="0">
                          <a:solidFill>
                            <a:srgbClr val="002060"/>
                          </a:solidFill>
                          <a:effectLst/>
                          <a:latin typeface="Calibri" panose="020F0502020204030204" pitchFamily="34" charset="0"/>
                        </a:rPr>
                        <a:t>SUV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95,052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equipamiento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450.822,45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663915">
                <a:tc>
                  <a:txBody>
                    <a:bodyPr/>
                    <a:lstStyle/>
                    <a:p>
                      <a:pPr algn="ctr" fontAlgn="ctr"/>
                      <a:r>
                        <a:rPr lang="es-ES" sz="1400" b="1" i="0" u="none" strike="noStrike" dirty="0">
                          <a:solidFill>
                            <a:srgbClr val="002060"/>
                          </a:solidFill>
                          <a:effectLst/>
                          <a:latin typeface="Calibri" panose="020F0502020204030204" pitchFamily="34" charset="0"/>
                        </a:rPr>
                        <a:t>SUV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Trans 12-13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Suministro de equipamiento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865.055,85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Adquisiciones/ Planeación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
        <p:nvSpPr>
          <p:cNvPr id="5" name="Rectángulo 4"/>
          <p:cNvSpPr/>
          <p:nvPr/>
        </p:nvSpPr>
        <p:spPr>
          <a:xfrm>
            <a:off x="387179" y="362633"/>
            <a:ext cx="6096000" cy="538609"/>
          </a:xfrm>
          <a:prstGeom prst="rect">
            <a:avLst/>
          </a:prstGeom>
        </p:spPr>
        <p:txBody>
          <a:bodyPr>
            <a:spAutoFit/>
          </a:bodyPr>
          <a:lstStyle/>
          <a:p>
            <a:r>
              <a:rPr lang="es-ES" sz="2900" b="1" cap="small" dirty="0">
                <a:latin typeface="+mj-lt"/>
              </a:rPr>
              <a:t>OBRAS POR CONTRATAR</a:t>
            </a:r>
          </a:p>
        </p:txBody>
      </p:sp>
    </p:spTree>
    <p:extLst>
      <p:ext uri="{BB962C8B-B14F-4D97-AF65-F5344CB8AC3E}">
        <p14:creationId xmlns:p14="http://schemas.microsoft.com/office/powerpoint/2010/main" val="3312073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49479" y="2089299"/>
            <a:ext cx="7722050" cy="1169551"/>
          </a:xfrm>
          <a:prstGeom prst="rect">
            <a:avLst/>
          </a:prstGeom>
        </p:spPr>
        <p:txBody>
          <a:bodyPr wrap="none">
            <a:spAutoFit/>
          </a:bodyPr>
          <a:lstStyle/>
          <a:p>
            <a:r>
              <a:rPr lang="es-ES" sz="7000" b="1" cap="small" dirty="0"/>
              <a:t>OBRAS EN PROCESO</a:t>
            </a:r>
          </a:p>
        </p:txBody>
      </p:sp>
    </p:spTree>
    <p:extLst>
      <p:ext uri="{BB962C8B-B14F-4D97-AF65-F5344CB8AC3E}">
        <p14:creationId xmlns:p14="http://schemas.microsoft.com/office/powerpoint/2010/main" val="1604930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89686" y="354397"/>
            <a:ext cx="6096000" cy="538609"/>
          </a:xfrm>
          <a:prstGeom prst="rect">
            <a:avLst/>
          </a:prstGeom>
        </p:spPr>
        <p:txBody>
          <a:bodyPr>
            <a:spAutoFit/>
          </a:bodyPr>
          <a:lstStyle/>
          <a:p>
            <a:r>
              <a:rPr lang="es-ES" sz="2900" b="1" cap="small" dirty="0">
                <a:latin typeface="+mj-lt"/>
              </a:rPr>
              <a:t>OBRAS EN PROCESO</a:t>
            </a:r>
          </a:p>
        </p:txBody>
      </p:sp>
      <p:graphicFrame>
        <p:nvGraphicFramePr>
          <p:cNvPr id="3" name="Tabla 2"/>
          <p:cNvGraphicFramePr>
            <a:graphicFrameLocks noGrp="1"/>
          </p:cNvGraphicFramePr>
          <p:nvPr>
            <p:extLst>
              <p:ext uri="{D42A27DB-BD31-4B8C-83A1-F6EECF244321}">
                <p14:modId xmlns:p14="http://schemas.microsoft.com/office/powerpoint/2010/main" val="1931802440"/>
              </p:ext>
            </p:extLst>
          </p:nvPr>
        </p:nvGraphicFramePr>
        <p:xfrm>
          <a:off x="165638" y="1075638"/>
          <a:ext cx="11659233" cy="5167428"/>
        </p:xfrm>
        <a:graphic>
          <a:graphicData uri="http://schemas.openxmlformats.org/drawingml/2006/table">
            <a:tbl>
              <a:tblPr/>
              <a:tblGrid>
                <a:gridCol w="1002945">
                  <a:extLst>
                    <a:ext uri="{9D8B030D-6E8A-4147-A177-3AD203B41FA5}">
                      <a16:colId xmlns="" xmlns:a16="http://schemas.microsoft.com/office/drawing/2014/main" val="20000"/>
                    </a:ext>
                  </a:extLst>
                </a:gridCol>
                <a:gridCol w="1119955">
                  <a:extLst>
                    <a:ext uri="{9D8B030D-6E8A-4147-A177-3AD203B41FA5}">
                      <a16:colId xmlns="" xmlns:a16="http://schemas.microsoft.com/office/drawing/2014/main" val="20001"/>
                    </a:ext>
                  </a:extLst>
                </a:gridCol>
                <a:gridCol w="4199833">
                  <a:extLst>
                    <a:ext uri="{9D8B030D-6E8A-4147-A177-3AD203B41FA5}">
                      <a16:colId xmlns="" xmlns:a16="http://schemas.microsoft.com/office/drawing/2014/main" val="20002"/>
                    </a:ext>
                  </a:extLst>
                </a:gridCol>
                <a:gridCol w="1337259">
                  <a:extLst>
                    <a:ext uri="{9D8B030D-6E8A-4147-A177-3AD203B41FA5}">
                      <a16:colId xmlns="" xmlns:a16="http://schemas.microsoft.com/office/drawing/2014/main" val="20003"/>
                    </a:ext>
                  </a:extLst>
                </a:gridCol>
                <a:gridCol w="3748506">
                  <a:extLst>
                    <a:ext uri="{9D8B030D-6E8A-4147-A177-3AD203B41FA5}">
                      <a16:colId xmlns="" xmlns:a16="http://schemas.microsoft.com/office/drawing/2014/main" val="20004"/>
                    </a:ext>
                  </a:extLst>
                </a:gridCol>
                <a:gridCol w="250735">
                  <a:extLst>
                    <a:ext uri="{9D8B030D-6E8A-4147-A177-3AD203B41FA5}">
                      <a16:colId xmlns="" xmlns:a16="http://schemas.microsoft.com/office/drawing/2014/main" val="20005"/>
                    </a:ext>
                  </a:extLst>
                </a:gridCol>
              </a:tblGrid>
              <a:tr h="183065">
                <a:tc>
                  <a:txBody>
                    <a:bodyPr/>
                    <a:lstStyle/>
                    <a:p>
                      <a:pPr algn="ctr" fontAlgn="ctr"/>
                      <a:endParaRPr lang="es-ES" sz="1400" b="1" i="0" u="none" strike="noStrike" dirty="0">
                        <a:solidFill>
                          <a:srgbClr val="002060"/>
                        </a:solidFill>
                        <a:effectLst/>
                        <a:latin typeface="Calibri" panose="020F0502020204030204" pitchFamily="34" charset="0"/>
                      </a:endParaRPr>
                    </a:p>
                  </a:txBody>
                  <a:tcPr marL="8210" marR="8210" marT="821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549195">
                <a:tc>
                  <a:txBody>
                    <a:bodyPr/>
                    <a:lstStyle/>
                    <a:p>
                      <a:pPr algn="ctr" fontAlgn="ctr"/>
                      <a:r>
                        <a:rPr lang="es-ES" sz="1400" b="1" i="0" u="none" strike="noStrike" dirty="0">
                          <a:solidFill>
                            <a:srgbClr val="002060"/>
                          </a:solidFill>
                          <a:effectLst/>
                          <a:latin typeface="Calibri" panose="020F0502020204030204" pitchFamily="34" charset="0"/>
                        </a:rPr>
                        <a:t>CUAAD</a:t>
                      </a:r>
                    </a:p>
                  </a:txBody>
                  <a:tcPr marL="8210" marR="8210" marT="821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2014</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2016</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Tercera y Cuarta etapa, Construcción Edificio para Aulas de Posgrados en Jardín Norte</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19.542.506,39 </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69% de avance físico.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366130">
                <a:tc>
                  <a:txBody>
                    <a:bodyPr/>
                    <a:lstStyle/>
                    <a:p>
                      <a:pPr algn="ctr" fontAlgn="ctr"/>
                      <a:endParaRPr lang="es-ES" sz="1400" b="1" i="0" u="none" strike="noStrike" dirty="0">
                        <a:solidFill>
                          <a:srgbClr val="002060"/>
                        </a:solidFill>
                        <a:effectLst/>
                        <a:latin typeface="Calibri" panose="020F0502020204030204" pitchFamily="34" charset="0"/>
                      </a:endParaRPr>
                    </a:p>
                  </a:txBody>
                  <a:tcPr marL="8210" marR="8210" marT="821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2016</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Laboratorio de experimentación museográfica para las expresiones creativas, primera etapa</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6.995.309,54 </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6% de avance físico.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183065">
                <a:tc>
                  <a:txBody>
                    <a:bodyPr/>
                    <a:lstStyle/>
                    <a:p>
                      <a:pPr algn="l" fontAlgn="b"/>
                      <a:endParaRPr lang="es-ES" sz="1400" b="1" i="0" u="none" strike="noStrike" dirty="0">
                        <a:solidFill>
                          <a:srgbClr val="002060"/>
                        </a:solidFill>
                        <a:effectLst/>
                        <a:latin typeface="Calibri" panose="020F0502020204030204" pitchFamily="34" charset="0"/>
                      </a:endParaRPr>
                    </a:p>
                  </a:txBody>
                  <a:tcPr marL="8210" marR="8210" marT="8210"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a:noFill/>
                    </a:lnB>
                  </a:tcPr>
                </a:tc>
                <a:extLst>
                  <a:ext uri="{0D108BD9-81ED-4DB2-BD59-A6C34878D82A}">
                    <a16:rowId xmlns="" xmlns:a16="http://schemas.microsoft.com/office/drawing/2014/main" val="10003"/>
                  </a:ext>
                </a:extLst>
              </a:tr>
              <a:tr h="183065">
                <a:tc>
                  <a:txBody>
                    <a:bodyPr/>
                    <a:lstStyle/>
                    <a:p>
                      <a:pPr algn="l" fontAlgn="b"/>
                      <a:r>
                        <a:rPr lang="es-ES" sz="1400" b="1" i="0" u="none" strike="noStrike" dirty="0">
                          <a:solidFill>
                            <a:srgbClr val="002060"/>
                          </a:solidFill>
                          <a:effectLst/>
                          <a:latin typeface="Calibri" panose="020F0502020204030204" pitchFamily="34" charset="0"/>
                        </a:rPr>
                        <a:t> </a:t>
                      </a:r>
                    </a:p>
                  </a:txBody>
                  <a:tcPr marL="8210" marR="8210" marT="8210"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8210" marR="8210" marT="8210"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8210" marR="8210" marT="8210"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8210" marR="8210" marT="8210" marB="0" anchor="ctr">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8210" marR="8210" marT="8210" marB="0" anchor="b">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8210" marR="8210" marT="8210" marB="0" anchor="b">
                    <a:lnL>
                      <a:noFill/>
                    </a:lnL>
                    <a:lnR>
                      <a:noFill/>
                    </a:lnR>
                    <a:lnT>
                      <a:noFill/>
                    </a:lnT>
                    <a:lnB>
                      <a:noFill/>
                    </a:lnB>
                    <a:solidFill>
                      <a:srgbClr val="D9D9D9"/>
                    </a:solidFill>
                  </a:tcPr>
                </a:tc>
                <a:extLst>
                  <a:ext uri="{0D108BD9-81ED-4DB2-BD59-A6C34878D82A}">
                    <a16:rowId xmlns="" xmlns:a16="http://schemas.microsoft.com/office/drawing/2014/main" val="10004"/>
                  </a:ext>
                </a:extLst>
              </a:tr>
              <a:tr h="183065">
                <a:tc>
                  <a:txBody>
                    <a:bodyPr/>
                    <a:lstStyle/>
                    <a:p>
                      <a:pPr algn="l" fontAlgn="b"/>
                      <a:endParaRPr lang="es-ES" sz="1400" b="1" i="0" u="none" strike="noStrike" dirty="0">
                        <a:solidFill>
                          <a:srgbClr val="002060"/>
                        </a:solidFill>
                        <a:effectLst/>
                        <a:latin typeface="Calibri" panose="020F0502020204030204" pitchFamily="34" charset="0"/>
                      </a:endParaRPr>
                    </a:p>
                  </a:txBody>
                  <a:tcPr marL="8210" marR="8210" marT="8210"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a:noFill/>
                    </a:lnB>
                  </a:tcPr>
                </a:tc>
                <a:extLst>
                  <a:ext uri="{0D108BD9-81ED-4DB2-BD59-A6C34878D82A}">
                    <a16:rowId xmlns="" xmlns:a16="http://schemas.microsoft.com/office/drawing/2014/main" val="10005"/>
                  </a:ext>
                </a:extLst>
              </a:tr>
              <a:tr h="183065">
                <a:tc>
                  <a:txBody>
                    <a:bodyPr/>
                    <a:lstStyle/>
                    <a:p>
                      <a:pPr algn="l" fontAlgn="b"/>
                      <a:endParaRPr lang="es-ES" sz="1400" b="1" i="0" u="none" strike="noStrike" dirty="0">
                        <a:solidFill>
                          <a:srgbClr val="002060"/>
                        </a:solidFill>
                        <a:effectLst/>
                        <a:latin typeface="Calibri" panose="020F0502020204030204" pitchFamily="34" charset="0"/>
                      </a:endParaRPr>
                    </a:p>
                  </a:txBody>
                  <a:tcPr marL="8210" marR="8210" marT="8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732260">
                <a:tc>
                  <a:txBody>
                    <a:bodyPr/>
                    <a:lstStyle/>
                    <a:p>
                      <a:pPr algn="ctr" fontAlgn="ctr"/>
                      <a:r>
                        <a:rPr lang="es-ES" sz="1400" b="1" i="0" u="none" strike="noStrike" dirty="0">
                          <a:solidFill>
                            <a:srgbClr val="002060"/>
                          </a:solidFill>
                          <a:effectLst/>
                          <a:latin typeface="Calibri" panose="020F0502020204030204" pitchFamily="34" charset="0"/>
                        </a:rPr>
                        <a:t>CUCBA</a:t>
                      </a:r>
                    </a:p>
                  </a:txBody>
                  <a:tcPr marL="8210" marR="8210" marT="821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Segunda etapa de la construcción del centro de intervenciones quirúrgicas de grandes especies para alumnos de los PE, Pregrado y posgrado que incluye quirófanos, anfiteatros, cubículos y talleres.</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5.383.295,29 </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5% de avance físico.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183065">
                <a:tc>
                  <a:txBody>
                    <a:bodyPr/>
                    <a:lstStyle/>
                    <a:p>
                      <a:pPr algn="l" fontAlgn="b"/>
                      <a:endParaRPr lang="es-ES" sz="1400" b="1" i="0" u="none" strike="noStrike" dirty="0">
                        <a:solidFill>
                          <a:srgbClr val="002060"/>
                        </a:solidFill>
                        <a:effectLst/>
                        <a:latin typeface="Calibri" panose="020F0502020204030204" pitchFamily="34" charset="0"/>
                      </a:endParaRPr>
                    </a:p>
                  </a:txBody>
                  <a:tcPr marL="8210" marR="8210" marT="8210"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a:noFill/>
                    </a:lnB>
                  </a:tcPr>
                </a:tc>
                <a:extLst>
                  <a:ext uri="{0D108BD9-81ED-4DB2-BD59-A6C34878D82A}">
                    <a16:rowId xmlns="" xmlns:a16="http://schemas.microsoft.com/office/drawing/2014/main" val="10008"/>
                  </a:ext>
                </a:extLst>
              </a:tr>
              <a:tr h="183065">
                <a:tc>
                  <a:txBody>
                    <a:bodyPr/>
                    <a:lstStyle/>
                    <a:p>
                      <a:pPr algn="l" fontAlgn="b"/>
                      <a:r>
                        <a:rPr lang="es-ES" sz="1400" b="1" i="0" u="none" strike="noStrike" dirty="0">
                          <a:solidFill>
                            <a:srgbClr val="002060"/>
                          </a:solidFill>
                          <a:effectLst/>
                          <a:latin typeface="Calibri" panose="020F0502020204030204" pitchFamily="34" charset="0"/>
                        </a:rPr>
                        <a:t> </a:t>
                      </a:r>
                    </a:p>
                  </a:txBody>
                  <a:tcPr marL="8210" marR="8210" marT="8210"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8210" marR="8210" marT="8210"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8210" marR="8210" marT="8210"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8210" marR="8210" marT="8210" marB="0" anchor="ctr">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8210" marR="8210" marT="8210" marB="0" anchor="b">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8210" marR="8210" marT="8210" marB="0" anchor="b">
                    <a:lnL>
                      <a:noFill/>
                    </a:lnL>
                    <a:lnR>
                      <a:noFill/>
                    </a:lnR>
                    <a:lnT>
                      <a:noFill/>
                    </a:lnT>
                    <a:lnB>
                      <a:noFill/>
                    </a:lnB>
                    <a:solidFill>
                      <a:srgbClr val="D9D9D9"/>
                    </a:solidFill>
                  </a:tcPr>
                </a:tc>
                <a:extLst>
                  <a:ext uri="{0D108BD9-81ED-4DB2-BD59-A6C34878D82A}">
                    <a16:rowId xmlns="" xmlns:a16="http://schemas.microsoft.com/office/drawing/2014/main" val="10009"/>
                  </a:ext>
                </a:extLst>
              </a:tr>
              <a:tr h="183065">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a:noFill/>
                    </a:lnB>
                  </a:tcPr>
                </a:tc>
                <a:extLst>
                  <a:ext uri="{0D108BD9-81ED-4DB2-BD59-A6C34878D82A}">
                    <a16:rowId xmlns="" xmlns:a16="http://schemas.microsoft.com/office/drawing/2014/main" val="10010"/>
                  </a:ext>
                </a:extLst>
              </a:tr>
              <a:tr h="183065">
                <a:tc>
                  <a:txBody>
                    <a:bodyPr/>
                    <a:lstStyle/>
                    <a:p>
                      <a:pPr algn="l" fontAlgn="b"/>
                      <a:endParaRPr lang="es-ES" sz="1400" b="1" i="0" u="none" strike="noStrike" dirty="0">
                        <a:solidFill>
                          <a:srgbClr val="002060"/>
                        </a:solidFill>
                        <a:effectLst/>
                        <a:latin typeface="Calibri" panose="020F0502020204030204" pitchFamily="34" charset="0"/>
                      </a:endParaRPr>
                    </a:p>
                  </a:txBody>
                  <a:tcPr marL="8210" marR="8210" marT="8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1"/>
                  </a:ext>
                </a:extLst>
              </a:tr>
              <a:tr h="503429">
                <a:tc>
                  <a:txBody>
                    <a:bodyPr/>
                    <a:lstStyle/>
                    <a:p>
                      <a:pPr algn="ctr" fontAlgn="ctr"/>
                      <a:r>
                        <a:rPr lang="es-ES" sz="1400" b="1" i="0" u="none" strike="noStrike" dirty="0">
                          <a:solidFill>
                            <a:srgbClr val="002060"/>
                          </a:solidFill>
                          <a:effectLst/>
                          <a:latin typeface="Calibri" panose="020F0502020204030204" pitchFamily="34" charset="0"/>
                        </a:rPr>
                        <a:t>CUCEI</a:t>
                      </a:r>
                    </a:p>
                  </a:txBody>
                  <a:tcPr marL="8210" marR="8210" marT="821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Laboratorio de Química (tercera etapa)</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4.313.516,00 </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17% de avance físico.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2"/>
                  </a:ext>
                </a:extLst>
              </a:tr>
              <a:tr h="503429">
                <a:tc>
                  <a:txBody>
                    <a:bodyPr/>
                    <a:lstStyle/>
                    <a:p>
                      <a:pPr algn="ctr" fontAlgn="ctr"/>
                      <a:endParaRPr lang="es-ES" sz="1400" b="1" i="0" u="none" strike="noStrike" dirty="0">
                        <a:solidFill>
                          <a:srgbClr val="002060"/>
                        </a:solidFill>
                        <a:effectLst/>
                        <a:latin typeface="Calibri" panose="020F0502020204030204" pitchFamily="34" charset="0"/>
                      </a:endParaRPr>
                    </a:p>
                  </a:txBody>
                  <a:tcPr marL="8210" marR="8210" marT="821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2016</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Primera etapa de construcción de un edificio de 3 niveles destinado a aulas y servicios</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7.935.602,92 </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2% de avance físico.</a:t>
                      </a:r>
                    </a:p>
                  </a:txBody>
                  <a:tcPr marL="8210" marR="8210" marT="8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3"/>
                  </a:ext>
                </a:extLst>
              </a:tr>
              <a:tr h="183065">
                <a:tc>
                  <a:txBody>
                    <a:bodyPr/>
                    <a:lstStyle/>
                    <a:p>
                      <a:pPr algn="l" fontAlgn="b"/>
                      <a:endParaRPr lang="es-ES" sz="1400" b="1" i="0" u="none" strike="noStrike" dirty="0">
                        <a:solidFill>
                          <a:srgbClr val="002060"/>
                        </a:solidFill>
                        <a:effectLst/>
                        <a:latin typeface="Calibri" panose="020F0502020204030204" pitchFamily="34" charset="0"/>
                      </a:endParaRPr>
                    </a:p>
                  </a:txBody>
                  <a:tcPr marL="8210" marR="8210" marT="8210"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8210" marR="8210" marT="82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210" marR="8210" marT="8210" marB="0" anchor="b">
                    <a:lnL>
                      <a:noFill/>
                    </a:lnL>
                    <a:lnR>
                      <a:noFill/>
                    </a:lnR>
                    <a:lnT>
                      <a:noFill/>
                    </a:lnT>
                    <a:lnB>
                      <a:noFill/>
                    </a:lnB>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3304404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89686" y="354397"/>
            <a:ext cx="6096000" cy="538609"/>
          </a:xfrm>
          <a:prstGeom prst="rect">
            <a:avLst/>
          </a:prstGeom>
        </p:spPr>
        <p:txBody>
          <a:bodyPr>
            <a:spAutoFit/>
          </a:bodyPr>
          <a:lstStyle/>
          <a:p>
            <a:r>
              <a:rPr lang="es-ES" sz="2900" b="1" cap="small" dirty="0">
                <a:latin typeface="+mj-lt"/>
              </a:rPr>
              <a:t>OBRAS EN PROCESO</a:t>
            </a:r>
          </a:p>
        </p:txBody>
      </p:sp>
      <p:graphicFrame>
        <p:nvGraphicFramePr>
          <p:cNvPr id="3" name="Tabla 2"/>
          <p:cNvGraphicFramePr>
            <a:graphicFrameLocks noGrp="1"/>
          </p:cNvGraphicFramePr>
          <p:nvPr>
            <p:extLst/>
          </p:nvPr>
        </p:nvGraphicFramePr>
        <p:xfrm>
          <a:off x="255318" y="1351367"/>
          <a:ext cx="11528365" cy="4894160"/>
        </p:xfrm>
        <a:graphic>
          <a:graphicData uri="http://schemas.openxmlformats.org/drawingml/2006/table">
            <a:tbl>
              <a:tblPr/>
              <a:tblGrid>
                <a:gridCol w="991688">
                  <a:extLst>
                    <a:ext uri="{9D8B030D-6E8A-4147-A177-3AD203B41FA5}">
                      <a16:colId xmlns="" xmlns:a16="http://schemas.microsoft.com/office/drawing/2014/main" val="20000"/>
                    </a:ext>
                  </a:extLst>
                </a:gridCol>
                <a:gridCol w="1107384">
                  <a:extLst>
                    <a:ext uri="{9D8B030D-6E8A-4147-A177-3AD203B41FA5}">
                      <a16:colId xmlns="" xmlns:a16="http://schemas.microsoft.com/office/drawing/2014/main" val="20001"/>
                    </a:ext>
                  </a:extLst>
                </a:gridCol>
                <a:gridCol w="4152691">
                  <a:extLst>
                    <a:ext uri="{9D8B030D-6E8A-4147-A177-3AD203B41FA5}">
                      <a16:colId xmlns="" xmlns:a16="http://schemas.microsoft.com/office/drawing/2014/main" val="20002"/>
                    </a:ext>
                  </a:extLst>
                </a:gridCol>
                <a:gridCol w="1322250">
                  <a:extLst>
                    <a:ext uri="{9D8B030D-6E8A-4147-A177-3AD203B41FA5}">
                      <a16:colId xmlns="" xmlns:a16="http://schemas.microsoft.com/office/drawing/2014/main" val="20003"/>
                    </a:ext>
                  </a:extLst>
                </a:gridCol>
                <a:gridCol w="3706431">
                  <a:extLst>
                    <a:ext uri="{9D8B030D-6E8A-4147-A177-3AD203B41FA5}">
                      <a16:colId xmlns="" xmlns:a16="http://schemas.microsoft.com/office/drawing/2014/main" val="20004"/>
                    </a:ext>
                  </a:extLst>
                </a:gridCol>
                <a:gridCol w="247921">
                  <a:extLst>
                    <a:ext uri="{9D8B030D-6E8A-4147-A177-3AD203B41FA5}">
                      <a16:colId xmlns="" xmlns:a16="http://schemas.microsoft.com/office/drawing/2014/main" val="20005"/>
                    </a:ext>
                  </a:extLst>
                </a:gridCol>
              </a:tblGrid>
              <a:tr h="229773">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689318">
                <a:tc>
                  <a:txBody>
                    <a:bodyPr/>
                    <a:lstStyle/>
                    <a:p>
                      <a:pPr algn="ctr" fontAlgn="ctr"/>
                      <a:r>
                        <a:rPr lang="es-ES" sz="1400" b="1" i="0" u="none" strike="noStrike" dirty="0">
                          <a:solidFill>
                            <a:srgbClr val="002060"/>
                          </a:solidFill>
                          <a:effectLst/>
                          <a:latin typeface="Calibri" panose="020F0502020204030204" pitchFamily="34" charset="0"/>
                        </a:rPr>
                        <a:t>CUCS</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nuevas instalaciones para el Laboratorio de Psicología y Educación Especial (1ra. Etapa)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6.878.990,37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47%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229773">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2"/>
                  </a:ext>
                </a:extLst>
              </a:tr>
              <a:tr h="229773">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extLst>
                  <a:ext uri="{0D108BD9-81ED-4DB2-BD59-A6C34878D82A}">
                    <a16:rowId xmlns="" xmlns:a16="http://schemas.microsoft.com/office/drawing/2014/main" val="10003"/>
                  </a:ext>
                </a:extLst>
              </a:tr>
              <a:tr h="229773">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4"/>
                  </a:ext>
                </a:extLst>
              </a:tr>
              <a:tr h="229773">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459545">
                <a:tc>
                  <a:txBody>
                    <a:bodyPr/>
                    <a:lstStyle/>
                    <a:p>
                      <a:pPr algn="ctr" fontAlgn="ctr"/>
                      <a:r>
                        <a:rPr lang="es-ES" sz="1400" b="1" i="0" u="none" strike="noStrike" dirty="0">
                          <a:solidFill>
                            <a:srgbClr val="002060"/>
                          </a:solidFill>
                          <a:effectLst/>
                          <a:latin typeface="Calibri" panose="020F0502020204030204" pitchFamily="34" charset="0"/>
                        </a:rPr>
                        <a:t>CUCSH</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Continuación de los trabajos del edificio "F4" para aulas en el nuevo campus del CUCSH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8.561.283,94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86%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1148863">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Suministro e instalación de cancelería perimetral en el Nuevo Campus del CUCSH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1.724.479,73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20%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229773">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8"/>
                  </a:ext>
                </a:extLst>
              </a:tr>
              <a:tr h="229773">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extLst>
                  <a:ext uri="{0D108BD9-81ED-4DB2-BD59-A6C34878D82A}">
                    <a16:rowId xmlns="" xmlns:a16="http://schemas.microsoft.com/office/drawing/2014/main" val="10009"/>
                  </a:ext>
                </a:extLst>
              </a:tr>
              <a:tr h="229773">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10"/>
                  </a:ext>
                </a:extLst>
              </a:tr>
              <a:tr h="229773">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1"/>
                  </a:ext>
                </a:extLst>
              </a:tr>
              <a:tr h="528477">
                <a:tc>
                  <a:txBody>
                    <a:bodyPr/>
                    <a:lstStyle/>
                    <a:p>
                      <a:pPr algn="ctr" fontAlgn="ctr"/>
                      <a:r>
                        <a:rPr lang="es-ES" sz="1400" b="1" i="0" u="none" strike="noStrike" dirty="0">
                          <a:solidFill>
                            <a:srgbClr val="002060"/>
                          </a:solidFill>
                          <a:effectLst/>
                          <a:latin typeface="Calibri" panose="020F0502020204030204" pitchFamily="34" charset="0"/>
                        </a:rPr>
                        <a:t>CUALTOS</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Complejo deportivo (gimnasio de usos múltiples)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8.827.715,48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32%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1144486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89686" y="354397"/>
            <a:ext cx="6096000" cy="538609"/>
          </a:xfrm>
          <a:prstGeom prst="rect">
            <a:avLst/>
          </a:prstGeom>
        </p:spPr>
        <p:txBody>
          <a:bodyPr>
            <a:spAutoFit/>
          </a:bodyPr>
          <a:lstStyle/>
          <a:p>
            <a:r>
              <a:rPr lang="es-ES" sz="2900" b="1" cap="small" dirty="0">
                <a:latin typeface="+mj-lt"/>
              </a:rPr>
              <a:t>OBRAS EN PROCESO</a:t>
            </a:r>
          </a:p>
        </p:txBody>
      </p:sp>
      <p:graphicFrame>
        <p:nvGraphicFramePr>
          <p:cNvPr id="4" name="Tabla 3"/>
          <p:cNvGraphicFramePr>
            <a:graphicFrameLocks noGrp="1"/>
          </p:cNvGraphicFramePr>
          <p:nvPr>
            <p:extLst>
              <p:ext uri="{D42A27DB-BD31-4B8C-83A1-F6EECF244321}">
                <p14:modId xmlns:p14="http://schemas.microsoft.com/office/powerpoint/2010/main" val="3075905275"/>
              </p:ext>
            </p:extLst>
          </p:nvPr>
        </p:nvGraphicFramePr>
        <p:xfrm>
          <a:off x="331011" y="1164515"/>
          <a:ext cx="11304080" cy="4693055"/>
        </p:xfrm>
        <a:graphic>
          <a:graphicData uri="http://schemas.openxmlformats.org/drawingml/2006/table">
            <a:tbl>
              <a:tblPr/>
              <a:tblGrid>
                <a:gridCol w="972394">
                  <a:extLst>
                    <a:ext uri="{9D8B030D-6E8A-4147-A177-3AD203B41FA5}">
                      <a16:colId xmlns="" xmlns:a16="http://schemas.microsoft.com/office/drawing/2014/main" val="20000"/>
                    </a:ext>
                  </a:extLst>
                </a:gridCol>
                <a:gridCol w="1085840">
                  <a:extLst>
                    <a:ext uri="{9D8B030D-6E8A-4147-A177-3AD203B41FA5}">
                      <a16:colId xmlns="" xmlns:a16="http://schemas.microsoft.com/office/drawing/2014/main" val="20001"/>
                    </a:ext>
                  </a:extLst>
                </a:gridCol>
                <a:gridCol w="4071900">
                  <a:extLst>
                    <a:ext uri="{9D8B030D-6E8A-4147-A177-3AD203B41FA5}">
                      <a16:colId xmlns="" xmlns:a16="http://schemas.microsoft.com/office/drawing/2014/main" val="20002"/>
                    </a:ext>
                  </a:extLst>
                </a:gridCol>
                <a:gridCol w="1296526">
                  <a:extLst>
                    <a:ext uri="{9D8B030D-6E8A-4147-A177-3AD203B41FA5}">
                      <a16:colId xmlns="" xmlns:a16="http://schemas.microsoft.com/office/drawing/2014/main" val="20003"/>
                    </a:ext>
                  </a:extLst>
                </a:gridCol>
                <a:gridCol w="3634322">
                  <a:extLst>
                    <a:ext uri="{9D8B030D-6E8A-4147-A177-3AD203B41FA5}">
                      <a16:colId xmlns="" xmlns:a16="http://schemas.microsoft.com/office/drawing/2014/main" val="20004"/>
                    </a:ext>
                  </a:extLst>
                </a:gridCol>
                <a:gridCol w="243098">
                  <a:extLst>
                    <a:ext uri="{9D8B030D-6E8A-4147-A177-3AD203B41FA5}">
                      <a16:colId xmlns="" xmlns:a16="http://schemas.microsoft.com/office/drawing/2014/main" val="20005"/>
                    </a:ext>
                  </a:extLst>
                </a:gridCol>
              </a:tblGrid>
              <a:tr h="223479">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1564351">
                <a:tc>
                  <a:txBody>
                    <a:bodyPr/>
                    <a:lstStyle/>
                    <a:p>
                      <a:pPr algn="ctr" fontAlgn="ctr"/>
                      <a:r>
                        <a:rPr lang="es-ES" sz="1400" b="1" i="0" u="none" strike="noStrike" dirty="0">
                          <a:solidFill>
                            <a:srgbClr val="002060"/>
                          </a:solidFill>
                          <a:effectLst/>
                          <a:latin typeface="Calibri" panose="020F0502020204030204" pitchFamily="34" charset="0"/>
                        </a:rPr>
                        <a:t>CUCOSTA</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Biblioteca Central CUCOSTA, Quinta y Sexta Etapa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23.475.218,01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33%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893915">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2012</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Continuación de barda perimetral en obra exterior de biblioteca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822.499,35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Obra terminada al 100%</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INFEJAL programará entrega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223479">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3"/>
                  </a:ext>
                </a:extLst>
              </a:tr>
              <a:tr h="223479">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extLst>
                  <a:ext uri="{0D108BD9-81ED-4DB2-BD59-A6C34878D82A}">
                    <a16:rowId xmlns="" xmlns:a16="http://schemas.microsoft.com/office/drawing/2014/main" val="10004"/>
                  </a:ext>
                </a:extLst>
              </a:tr>
              <a:tr h="223479">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5"/>
                  </a:ext>
                </a:extLst>
              </a:tr>
              <a:tr h="223479">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670436">
                <a:tc>
                  <a:txBody>
                    <a:bodyPr/>
                    <a:lstStyle/>
                    <a:p>
                      <a:pPr algn="ctr" fontAlgn="ctr"/>
                      <a:r>
                        <a:rPr lang="es-ES" sz="1400" b="1" i="0" u="none" strike="noStrike" dirty="0">
                          <a:solidFill>
                            <a:srgbClr val="002060"/>
                          </a:solidFill>
                          <a:effectLst/>
                          <a:latin typeface="Calibri" panose="020F0502020204030204" pitchFamily="34" charset="0"/>
                        </a:rPr>
                        <a:t>CUCIÉNEGA</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Remodelación de espacios en Laboratorios de Operaciones Unitarias, Métodos y Estudios de 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4.134.646,80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Obra no iniciada por parte de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446958">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Laboratorio de Agrobiotecnología, Sede Ocotlán (etapa de continuación)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5.765.963,54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con inicio diferido por solicitud del CU debido al área anegada de trabajos.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872223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89686" y="354397"/>
            <a:ext cx="6096000" cy="538609"/>
          </a:xfrm>
          <a:prstGeom prst="rect">
            <a:avLst/>
          </a:prstGeom>
        </p:spPr>
        <p:txBody>
          <a:bodyPr>
            <a:spAutoFit/>
          </a:bodyPr>
          <a:lstStyle/>
          <a:p>
            <a:r>
              <a:rPr lang="es-ES" sz="2900" b="1" cap="small" dirty="0">
                <a:latin typeface="+mj-lt"/>
              </a:rPr>
              <a:t>OBRAS EN PROCESO</a:t>
            </a:r>
          </a:p>
        </p:txBody>
      </p:sp>
      <p:graphicFrame>
        <p:nvGraphicFramePr>
          <p:cNvPr id="5" name="Tabla 4"/>
          <p:cNvGraphicFramePr>
            <a:graphicFrameLocks noGrp="1"/>
          </p:cNvGraphicFramePr>
          <p:nvPr>
            <p:extLst>
              <p:ext uri="{D42A27DB-BD31-4B8C-83A1-F6EECF244321}">
                <p14:modId xmlns:p14="http://schemas.microsoft.com/office/powerpoint/2010/main" val="1667201699"/>
              </p:ext>
            </p:extLst>
          </p:nvPr>
        </p:nvGraphicFramePr>
        <p:xfrm>
          <a:off x="598042" y="1260093"/>
          <a:ext cx="10907264" cy="4339462"/>
        </p:xfrm>
        <a:graphic>
          <a:graphicData uri="http://schemas.openxmlformats.org/drawingml/2006/table">
            <a:tbl>
              <a:tblPr/>
              <a:tblGrid>
                <a:gridCol w="938260">
                  <a:extLst>
                    <a:ext uri="{9D8B030D-6E8A-4147-A177-3AD203B41FA5}">
                      <a16:colId xmlns="" xmlns:a16="http://schemas.microsoft.com/office/drawing/2014/main" val="20000"/>
                    </a:ext>
                  </a:extLst>
                </a:gridCol>
                <a:gridCol w="1047723">
                  <a:extLst>
                    <a:ext uri="{9D8B030D-6E8A-4147-A177-3AD203B41FA5}">
                      <a16:colId xmlns="" xmlns:a16="http://schemas.microsoft.com/office/drawing/2014/main" val="20001"/>
                    </a:ext>
                  </a:extLst>
                </a:gridCol>
                <a:gridCol w="3928961">
                  <a:extLst>
                    <a:ext uri="{9D8B030D-6E8A-4147-A177-3AD203B41FA5}">
                      <a16:colId xmlns="" xmlns:a16="http://schemas.microsoft.com/office/drawing/2014/main" val="20002"/>
                    </a:ext>
                  </a:extLst>
                </a:gridCol>
                <a:gridCol w="1472742">
                  <a:extLst>
                    <a:ext uri="{9D8B030D-6E8A-4147-A177-3AD203B41FA5}">
                      <a16:colId xmlns="" xmlns:a16="http://schemas.microsoft.com/office/drawing/2014/main" val="20003"/>
                    </a:ext>
                  </a:extLst>
                </a:gridCol>
                <a:gridCol w="3285014">
                  <a:extLst>
                    <a:ext uri="{9D8B030D-6E8A-4147-A177-3AD203B41FA5}">
                      <a16:colId xmlns="" xmlns:a16="http://schemas.microsoft.com/office/drawing/2014/main" val="20004"/>
                    </a:ext>
                  </a:extLst>
                </a:gridCol>
                <a:gridCol w="234564">
                  <a:extLst>
                    <a:ext uri="{9D8B030D-6E8A-4147-A177-3AD203B41FA5}">
                      <a16:colId xmlns="" xmlns:a16="http://schemas.microsoft.com/office/drawing/2014/main" val="20005"/>
                    </a:ext>
                  </a:extLst>
                </a:gridCol>
              </a:tblGrid>
              <a:tr h="245862">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1475171">
                <a:tc>
                  <a:txBody>
                    <a:bodyPr/>
                    <a:lstStyle/>
                    <a:p>
                      <a:pPr algn="ctr" fontAlgn="ctr"/>
                      <a:r>
                        <a:rPr lang="es-ES" sz="1400" b="1" i="0" u="none" strike="noStrike" dirty="0">
                          <a:solidFill>
                            <a:srgbClr val="002060"/>
                          </a:solidFill>
                          <a:effectLst/>
                          <a:latin typeface="Calibri" panose="020F0502020204030204" pitchFamily="34" charset="0"/>
                        </a:rPr>
                        <a:t>CUCSUR</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2012</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nave de 3 laboratorios: de producción animal, apicultura y fitotecnia para el departamento de producción agrícola (CUCSUR), (Primera y segunda etapa) predio donado por el ejido Jaluco en el municipio de Cihuatlán, Jalisco, la cual es subsede del mismo Centro Universitario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7.062.028,66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30%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1229309">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pt-BR" sz="1400" b="0" i="0" u="none" strike="noStrike" dirty="0">
                          <a:solidFill>
                            <a:srgbClr val="000000"/>
                          </a:solidFill>
                          <a:effectLst/>
                          <a:latin typeface="Calibri" panose="020F0502020204030204" pitchFamily="34" charset="0"/>
                        </a:rPr>
                        <a:t>Saldos</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Trans 12-13</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Habilitación de la casa universitaria para actividades de formación integral e innovación educativa de los PE de Derecho, Administración, Contaduría, Turismo y Nutrición (segunda etapa), en Av. Hidalgo #24, Autlán de Navarro, 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4.641.102,80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15%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245862">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3"/>
                  </a:ext>
                </a:extLst>
              </a:tr>
              <a:tr h="245862">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extLst>
                  <a:ext uri="{0D108BD9-81ED-4DB2-BD59-A6C34878D82A}">
                    <a16:rowId xmlns="" xmlns:a16="http://schemas.microsoft.com/office/drawing/2014/main" val="10004"/>
                  </a:ext>
                </a:extLst>
              </a:tr>
              <a:tr h="245862">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5"/>
                  </a:ext>
                </a:extLst>
              </a:tr>
              <a:tr h="245862">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405672">
                <a:tc>
                  <a:txBody>
                    <a:bodyPr/>
                    <a:lstStyle/>
                    <a:p>
                      <a:pPr algn="ctr" fontAlgn="ctr"/>
                      <a:r>
                        <a:rPr lang="es-ES" sz="1400" b="1" i="0" u="none" strike="noStrike" dirty="0">
                          <a:solidFill>
                            <a:srgbClr val="002060"/>
                          </a:solidFill>
                          <a:effectLst/>
                          <a:latin typeface="Calibri" panose="020F0502020204030204" pitchFamily="34" charset="0"/>
                        </a:rPr>
                        <a:t>CUNORTE</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Espacio para la exposición artístico - cultural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5.298.382,48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23%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610881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89686" y="354397"/>
            <a:ext cx="6096000" cy="538609"/>
          </a:xfrm>
          <a:prstGeom prst="rect">
            <a:avLst/>
          </a:prstGeom>
        </p:spPr>
        <p:txBody>
          <a:bodyPr>
            <a:spAutoFit/>
          </a:bodyPr>
          <a:lstStyle/>
          <a:p>
            <a:r>
              <a:rPr lang="es-ES" sz="2900" b="1" cap="small" dirty="0">
                <a:latin typeface="+mj-lt"/>
              </a:rPr>
              <a:t>OBRAS EN PROCESO</a:t>
            </a:r>
          </a:p>
        </p:txBody>
      </p:sp>
      <p:graphicFrame>
        <p:nvGraphicFramePr>
          <p:cNvPr id="5" name="Tabla 4"/>
          <p:cNvGraphicFramePr>
            <a:graphicFrameLocks noGrp="1"/>
          </p:cNvGraphicFramePr>
          <p:nvPr>
            <p:extLst>
              <p:ext uri="{D42A27DB-BD31-4B8C-83A1-F6EECF244321}">
                <p14:modId xmlns:p14="http://schemas.microsoft.com/office/powerpoint/2010/main" val="1037033077"/>
              </p:ext>
            </p:extLst>
          </p:nvPr>
        </p:nvGraphicFramePr>
        <p:xfrm>
          <a:off x="460020" y="1174000"/>
          <a:ext cx="11166056" cy="4523940"/>
        </p:xfrm>
        <a:graphic>
          <a:graphicData uri="http://schemas.openxmlformats.org/drawingml/2006/table">
            <a:tbl>
              <a:tblPr/>
              <a:tblGrid>
                <a:gridCol w="960521">
                  <a:extLst>
                    <a:ext uri="{9D8B030D-6E8A-4147-A177-3AD203B41FA5}">
                      <a16:colId xmlns="" xmlns:a16="http://schemas.microsoft.com/office/drawing/2014/main" val="20000"/>
                    </a:ext>
                  </a:extLst>
                </a:gridCol>
                <a:gridCol w="1072582">
                  <a:extLst>
                    <a:ext uri="{9D8B030D-6E8A-4147-A177-3AD203B41FA5}">
                      <a16:colId xmlns="" xmlns:a16="http://schemas.microsoft.com/office/drawing/2014/main" val="20001"/>
                    </a:ext>
                  </a:extLst>
                </a:gridCol>
                <a:gridCol w="4022182">
                  <a:extLst>
                    <a:ext uri="{9D8B030D-6E8A-4147-A177-3AD203B41FA5}">
                      <a16:colId xmlns="" xmlns:a16="http://schemas.microsoft.com/office/drawing/2014/main" val="20002"/>
                    </a:ext>
                  </a:extLst>
                </a:gridCol>
                <a:gridCol w="1280695">
                  <a:extLst>
                    <a:ext uri="{9D8B030D-6E8A-4147-A177-3AD203B41FA5}">
                      <a16:colId xmlns="" xmlns:a16="http://schemas.microsoft.com/office/drawing/2014/main" val="20003"/>
                    </a:ext>
                  </a:extLst>
                </a:gridCol>
                <a:gridCol w="3589946">
                  <a:extLst>
                    <a:ext uri="{9D8B030D-6E8A-4147-A177-3AD203B41FA5}">
                      <a16:colId xmlns="" xmlns:a16="http://schemas.microsoft.com/office/drawing/2014/main" val="20004"/>
                    </a:ext>
                  </a:extLst>
                </a:gridCol>
                <a:gridCol w="240130">
                  <a:extLst>
                    <a:ext uri="{9D8B030D-6E8A-4147-A177-3AD203B41FA5}">
                      <a16:colId xmlns="" xmlns:a16="http://schemas.microsoft.com/office/drawing/2014/main" val="20005"/>
                    </a:ext>
                  </a:extLst>
                </a:gridCol>
              </a:tblGrid>
              <a:tr h="244537">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672478">
                <a:tc>
                  <a:txBody>
                    <a:bodyPr/>
                    <a:lstStyle/>
                    <a:p>
                      <a:pPr algn="ctr" fontAlgn="ctr"/>
                      <a:r>
                        <a:rPr lang="es-ES" sz="1400" b="1" i="0" u="none" strike="noStrike" dirty="0">
                          <a:solidFill>
                            <a:srgbClr val="002060"/>
                          </a:solidFill>
                          <a:effectLst/>
                          <a:latin typeface="Calibri" panose="020F0502020204030204" pitchFamily="34" charset="0"/>
                        </a:rPr>
                        <a:t>CUTONALÁ</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Trabajos complementarios en estructura del edificio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1.499.766,90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Obra sin iniciar por parte de INFEJAL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672478">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Aulas Flexibles Módulo "F"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12.604.320,67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7%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244537">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3"/>
                  </a:ext>
                </a:extLst>
              </a:tr>
              <a:tr h="244537">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extLst>
                  <a:ext uri="{0D108BD9-81ED-4DB2-BD59-A6C34878D82A}">
                    <a16:rowId xmlns="" xmlns:a16="http://schemas.microsoft.com/office/drawing/2014/main" val="10004"/>
                  </a:ext>
                </a:extLst>
              </a:tr>
              <a:tr h="244537">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5"/>
                  </a:ext>
                </a:extLst>
              </a:tr>
              <a:tr h="244537">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489075">
                <a:tc>
                  <a:txBody>
                    <a:bodyPr/>
                    <a:lstStyle/>
                    <a:p>
                      <a:pPr algn="ctr" fontAlgn="ctr"/>
                      <a:r>
                        <a:rPr lang="es-ES" sz="1400" b="1" i="0" u="none" strike="noStrike" dirty="0">
                          <a:solidFill>
                            <a:srgbClr val="002060"/>
                          </a:solidFill>
                          <a:effectLst/>
                          <a:latin typeface="Calibri" panose="020F0502020204030204" pitchFamily="34" charset="0"/>
                        </a:rPr>
                        <a:t>CUVALLES</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 FAM</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Edificio de Tecnologías para el Aprendizaje Fase 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7.248.757,66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75%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1467224">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Trabajo Agrupador No. 89,255 Edificio de Investigación y Posgrado, Aulas de Posgrado, Cubículos PTC Investigadores, Centros y Laboratorios de Investigación Etapa I. Trabajos Agrupados 94,019 Etapa I Fase I, 94,020 Etapa I FASE II, 93,459 Etapa III.”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21.603.907,97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23%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09842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89686" y="43843"/>
            <a:ext cx="6096000" cy="538609"/>
          </a:xfrm>
          <a:prstGeom prst="rect">
            <a:avLst/>
          </a:prstGeom>
        </p:spPr>
        <p:txBody>
          <a:bodyPr>
            <a:spAutoFit/>
          </a:bodyPr>
          <a:lstStyle/>
          <a:p>
            <a:r>
              <a:rPr lang="es-ES" sz="2900" b="1" cap="small" dirty="0">
                <a:latin typeface="+mj-lt"/>
              </a:rPr>
              <a:t>OBRAS EN PROCESO</a:t>
            </a:r>
          </a:p>
        </p:txBody>
      </p:sp>
      <p:graphicFrame>
        <p:nvGraphicFramePr>
          <p:cNvPr id="2" name="Tabla 1"/>
          <p:cNvGraphicFramePr>
            <a:graphicFrameLocks noGrp="1"/>
          </p:cNvGraphicFramePr>
          <p:nvPr>
            <p:extLst>
              <p:ext uri="{D42A27DB-BD31-4B8C-83A1-F6EECF244321}">
                <p14:modId xmlns:p14="http://schemas.microsoft.com/office/powerpoint/2010/main" val="1007753409"/>
              </p:ext>
            </p:extLst>
          </p:nvPr>
        </p:nvGraphicFramePr>
        <p:xfrm>
          <a:off x="155275" y="623700"/>
          <a:ext cx="11041811" cy="5756946"/>
        </p:xfrm>
        <a:graphic>
          <a:graphicData uri="http://schemas.openxmlformats.org/drawingml/2006/table">
            <a:tbl>
              <a:tblPr/>
              <a:tblGrid>
                <a:gridCol w="586130">
                  <a:extLst>
                    <a:ext uri="{9D8B030D-6E8A-4147-A177-3AD203B41FA5}">
                      <a16:colId xmlns="" xmlns:a16="http://schemas.microsoft.com/office/drawing/2014/main" val="20000"/>
                    </a:ext>
                  </a:extLst>
                </a:gridCol>
                <a:gridCol w="1215813">
                  <a:extLst>
                    <a:ext uri="{9D8B030D-6E8A-4147-A177-3AD203B41FA5}">
                      <a16:colId xmlns="" xmlns:a16="http://schemas.microsoft.com/office/drawing/2014/main" val="20001"/>
                    </a:ext>
                  </a:extLst>
                </a:gridCol>
                <a:gridCol w="4185964">
                  <a:extLst>
                    <a:ext uri="{9D8B030D-6E8A-4147-A177-3AD203B41FA5}">
                      <a16:colId xmlns="" xmlns:a16="http://schemas.microsoft.com/office/drawing/2014/main" val="20002"/>
                    </a:ext>
                  </a:extLst>
                </a:gridCol>
                <a:gridCol w="1568105">
                  <a:extLst>
                    <a:ext uri="{9D8B030D-6E8A-4147-A177-3AD203B41FA5}">
                      <a16:colId xmlns="" xmlns:a16="http://schemas.microsoft.com/office/drawing/2014/main" val="20003"/>
                    </a:ext>
                  </a:extLst>
                </a:gridCol>
                <a:gridCol w="3419085">
                  <a:extLst>
                    <a:ext uri="{9D8B030D-6E8A-4147-A177-3AD203B41FA5}">
                      <a16:colId xmlns="" xmlns:a16="http://schemas.microsoft.com/office/drawing/2014/main" val="20004"/>
                    </a:ext>
                  </a:extLst>
                </a:gridCol>
                <a:gridCol w="66714">
                  <a:extLst>
                    <a:ext uri="{9D8B030D-6E8A-4147-A177-3AD203B41FA5}">
                      <a16:colId xmlns="" xmlns:a16="http://schemas.microsoft.com/office/drawing/2014/main" val="20005"/>
                    </a:ext>
                  </a:extLst>
                </a:gridCol>
              </a:tblGrid>
              <a:tr h="179420">
                <a:tc>
                  <a:txBody>
                    <a:bodyPr/>
                    <a:lstStyle/>
                    <a:p>
                      <a:pPr algn="l" fontAlgn="b"/>
                      <a:endParaRPr lang="es-ES" sz="1400" b="1" i="0" u="none" strike="noStrike" dirty="0">
                        <a:solidFill>
                          <a:srgbClr val="00206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717678">
                <a:tc>
                  <a:txBody>
                    <a:bodyPr/>
                    <a:lstStyle/>
                    <a:p>
                      <a:pPr algn="l" fontAlgn="ctr"/>
                      <a:r>
                        <a:rPr lang="es-ES" sz="1400" b="1" i="0" u="none" strike="noStrike" dirty="0">
                          <a:solidFill>
                            <a:schemeClr val="bg1"/>
                          </a:solidFill>
                          <a:effectLst/>
                          <a:latin typeface="Calibri" panose="020F0502020204030204" pitchFamily="34" charset="0"/>
                        </a:rPr>
                        <a:t>SEMS</a:t>
                      </a:r>
                    </a:p>
                  </a:txBody>
                  <a:tcPr marL="7770" marR="7770" marT="777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Tepatitlán de Morelos</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Trabajos complementarios para la terminación del edificio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3.385.002,48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70% de avance físico.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538259">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2015</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Lagos de Moreno Extensión Encarnación de Díaz</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Trabajos complementarios de obra exterior</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334.402,10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59% de avance físico.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538259">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Lagos de Moreno Extensión Encarnación de Díaz</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edificio y obras exteriores</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4.877.812,38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55% de avance físico.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538259">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Colotlán Módulo Huejucar</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baños y biblioteca en dos niveles</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1.567.896,29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23% de avance físico.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4"/>
                  </a:ext>
                </a:extLst>
              </a:tr>
              <a:tr h="717678">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2016</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Lagos de Moreno</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Edificio con 8 aulas didácticas, un laboratorio de usos múltiples, área administrativa, núcleo de baños y bodega</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10.381.160,64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12% de avance físico.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717678">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No. 4</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Trabajos complementarios consistentes en instalación de equipo hidroneumático y limpieza en área de construcción</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17.106,25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no iniciado porque el contratista no se ha presentado; alta presupuesto para la construcción del nicho.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358839">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2013</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SNB 2011</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dirty="0">
                          <a:solidFill>
                            <a:srgbClr val="000000"/>
                          </a:solidFill>
                          <a:effectLst/>
                          <a:latin typeface="Calibri" panose="020F0502020204030204" pitchFamily="34" charset="0"/>
                        </a:rPr>
                        <a:t>Escuela Preparatoria No. 15</a:t>
                      </a:r>
                      <a:r>
                        <a:rPr lang="es-ES" sz="1400" b="0" i="0" u="none" strike="noStrike" dirty="0">
                          <a:solidFill>
                            <a:srgbClr val="000000"/>
                          </a:solidFill>
                          <a:effectLst/>
                          <a:latin typeface="Calibri" panose="020F0502020204030204" pitchFamily="34" charset="0"/>
                        </a:rPr>
                        <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Terminación de edificio administrativo Fase 1</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2.063.560,61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Obra no iniciada por parte de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717678">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pt-BR" sz="1400" b="0" i="0" u="none" strike="noStrike" dirty="0">
                          <a:solidFill>
                            <a:srgbClr val="000000"/>
                          </a:solidFill>
                          <a:effectLst/>
                          <a:latin typeface="Calibri" panose="020F0502020204030204" pitchFamily="34" charset="0"/>
                        </a:rPr>
                        <a:t>FAM 2014</a:t>
                      </a:r>
                      <a:br>
                        <a:rPr lang="pt-BR" sz="1400" b="0" i="0" u="none" strike="noStrike" dirty="0">
                          <a:solidFill>
                            <a:srgbClr val="000000"/>
                          </a:solidFill>
                          <a:effectLst/>
                          <a:latin typeface="Calibri" panose="020F0502020204030204" pitchFamily="34" charset="0"/>
                        </a:rPr>
                      </a:br>
                      <a:r>
                        <a:rPr lang="pt-BR" sz="1400" b="0" i="0" u="none" strike="noStrike" dirty="0">
                          <a:solidFill>
                            <a:srgbClr val="000000"/>
                          </a:solidFill>
                          <a:effectLst/>
                          <a:latin typeface="Calibri" panose="020F0502020204030204" pitchFamily="34" charset="0"/>
                        </a:rPr>
                        <a:t>Rem. FAM Potenciado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No. 16</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auditorio</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5.088.556,95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Obra no iniciada por parte de INFEJAL</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7770" marR="7770" marT="777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96646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5</a:t>
            </a:fld>
            <a:endParaRPr lang="en-GB" dirty="0"/>
          </a:p>
        </p:txBody>
      </p:sp>
      <p:sp>
        <p:nvSpPr>
          <p:cNvPr id="11" name="Título 6"/>
          <p:cNvSpPr>
            <a:spLocks noGrp="1"/>
          </p:cNvSpPr>
          <p:nvPr>
            <p:ph type="title"/>
          </p:nvPr>
        </p:nvSpPr>
        <p:spPr>
          <a:xfrm>
            <a:off x="780188" y="15863"/>
            <a:ext cx="11233247" cy="1343573"/>
          </a:xfrm>
          <a:noFill/>
        </p:spPr>
        <p:txBody>
          <a:bodyPr wrap="square" rtlCol="0">
            <a:spAutoFit/>
          </a:bodyPr>
          <a:lstStyle/>
          <a:p>
            <a:r>
              <a:rPr lang="es-MX" sz="2667" b="1" cap="small" dirty="0"/>
              <a:t>Avance en el Ejercicio de los Recursos del  </a:t>
            </a:r>
            <a:br>
              <a:rPr lang="es-MX" sz="2667" b="1" cap="small" dirty="0"/>
            </a:br>
            <a:r>
              <a:rPr lang="es-MX" sz="2667" b="1" cap="small" dirty="0"/>
              <a:t>Fideicomiso de Infraestructura Física de la Red Universitaria </a:t>
            </a:r>
            <a:br>
              <a:rPr lang="es-MX" sz="2667" b="1" cap="small" dirty="0"/>
            </a:br>
            <a:r>
              <a:rPr lang="es-MX" sz="1700" b="1" cap="small" dirty="0">
                <a:solidFill>
                  <a:srgbClr val="0070C0"/>
                </a:solidFill>
              </a:rPr>
              <a:t>Financiamiento: </a:t>
            </a:r>
            <a:r>
              <a:rPr lang="es-MX" sz="2000" b="1" cap="small" dirty="0">
                <a:solidFill>
                  <a:srgbClr val="0070C0"/>
                </a:solidFill>
                <a:latin typeface="+mn-lt"/>
              </a:rPr>
              <a:t>Subsidio Ordinario Estatal 2016 </a:t>
            </a:r>
            <a:r>
              <a:rPr lang="es-MX" sz="1700" b="1" cap="small" dirty="0">
                <a:solidFill>
                  <a:srgbClr val="0070C0"/>
                </a:solidFill>
              </a:rPr>
              <a:t/>
            </a:r>
            <a:br>
              <a:rPr lang="es-MX" sz="1700" b="1" cap="small" dirty="0">
                <a:solidFill>
                  <a:srgbClr val="0070C0"/>
                </a:solidFill>
              </a:rPr>
            </a:br>
            <a:r>
              <a:rPr lang="es-MX" sz="1600" b="1" cap="small" dirty="0">
                <a:solidFill>
                  <a:srgbClr val="0070C0"/>
                </a:solidFill>
              </a:rPr>
              <a:t>(Comprometidos y Saldos al 31 de diciembre 2016 autorizados para continuar se ejercicio conforme a la Norma 2.7 del Presupuesto)</a:t>
            </a:r>
            <a:r>
              <a:rPr lang="es-MX" sz="1700" b="1" cap="small" dirty="0">
                <a:solidFill>
                  <a:schemeClr val="bg1"/>
                </a:solidFill>
              </a:rPr>
              <a:t>2016)</a:t>
            </a:r>
          </a:p>
        </p:txBody>
      </p:sp>
      <p:sp>
        <p:nvSpPr>
          <p:cNvPr id="8" name="CuadroTexto 7"/>
          <p:cNvSpPr txBox="1"/>
          <p:nvPr/>
        </p:nvSpPr>
        <p:spPr>
          <a:xfrm>
            <a:off x="507776" y="5929450"/>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r>
              <a:rPr lang="es-ES_tradnl" sz="1333" dirty="0">
                <a:solidFill>
                  <a:schemeClr val="accent1">
                    <a:lumMod val="75000"/>
                  </a:schemeClr>
                </a:solidFill>
              </a:rPr>
              <a:t>.</a:t>
            </a:r>
          </a:p>
        </p:txBody>
      </p:sp>
      <p:graphicFrame>
        <p:nvGraphicFramePr>
          <p:cNvPr id="7" name="Tabla 6"/>
          <p:cNvGraphicFramePr>
            <a:graphicFrameLocks noGrp="1"/>
          </p:cNvGraphicFramePr>
          <p:nvPr>
            <p:extLst>
              <p:ext uri="{D42A27DB-BD31-4B8C-83A1-F6EECF244321}">
                <p14:modId xmlns:p14="http://schemas.microsoft.com/office/powerpoint/2010/main" val="3046821122"/>
              </p:ext>
            </p:extLst>
          </p:nvPr>
        </p:nvGraphicFramePr>
        <p:xfrm>
          <a:off x="1492293" y="1426125"/>
          <a:ext cx="8489907" cy="4373880"/>
        </p:xfrm>
        <a:graphic>
          <a:graphicData uri="http://schemas.openxmlformats.org/drawingml/2006/table">
            <a:tbl>
              <a:tblPr/>
              <a:tblGrid>
                <a:gridCol w="1494748">
                  <a:extLst>
                    <a:ext uri="{9D8B030D-6E8A-4147-A177-3AD203B41FA5}">
                      <a16:colId xmlns="" xmlns:a16="http://schemas.microsoft.com/office/drawing/2014/main" val="2036889872"/>
                    </a:ext>
                  </a:extLst>
                </a:gridCol>
                <a:gridCol w="1873165">
                  <a:extLst>
                    <a:ext uri="{9D8B030D-6E8A-4147-A177-3AD203B41FA5}">
                      <a16:colId xmlns="" xmlns:a16="http://schemas.microsoft.com/office/drawing/2014/main" val="1198732074"/>
                    </a:ext>
                  </a:extLst>
                </a:gridCol>
                <a:gridCol w="1375664">
                  <a:extLst>
                    <a:ext uri="{9D8B030D-6E8A-4147-A177-3AD203B41FA5}">
                      <a16:colId xmlns="" xmlns:a16="http://schemas.microsoft.com/office/drawing/2014/main" val="460297738"/>
                    </a:ext>
                  </a:extLst>
                </a:gridCol>
                <a:gridCol w="1873165">
                  <a:extLst>
                    <a:ext uri="{9D8B030D-6E8A-4147-A177-3AD203B41FA5}">
                      <a16:colId xmlns="" xmlns:a16="http://schemas.microsoft.com/office/drawing/2014/main" val="3625226268"/>
                    </a:ext>
                  </a:extLst>
                </a:gridCol>
                <a:gridCol w="1873165">
                  <a:extLst>
                    <a:ext uri="{9D8B030D-6E8A-4147-A177-3AD203B41FA5}">
                      <a16:colId xmlns="" xmlns:a16="http://schemas.microsoft.com/office/drawing/2014/main" val="1434346989"/>
                    </a:ext>
                  </a:extLst>
                </a:gridCol>
              </a:tblGrid>
              <a:tr h="487680">
                <a:tc>
                  <a:txBody>
                    <a:bodyPr/>
                    <a:lstStyle/>
                    <a:p>
                      <a:pPr algn="ctr" fontAlgn="ctr"/>
                      <a:r>
                        <a:rPr lang="es-MX" sz="1600" b="1" i="0" u="none" strike="noStrike" dirty="0">
                          <a:solidFill>
                            <a:srgbClr val="000000"/>
                          </a:solidFill>
                          <a:effectLst/>
                          <a:latin typeface="Calibri" panose="020F0502020204030204" pitchFamily="34" charset="0"/>
                        </a:rPr>
                        <a:t>Entidad</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600" b="1" i="0" u="none" strike="noStrike" dirty="0">
                          <a:solidFill>
                            <a:srgbClr val="000000"/>
                          </a:solidFill>
                          <a:effectLst/>
                          <a:latin typeface="Calibri" panose="020F0502020204030204" pitchFamily="34" charset="0"/>
                        </a:rPr>
                        <a:t>Devengado, ejercido o pagado.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B050"/>
                    </a:solidFill>
                  </a:tcPr>
                </a:tc>
                <a:tc>
                  <a:txBody>
                    <a:bodyPr/>
                    <a:lstStyle/>
                    <a:p>
                      <a:pPr algn="ctr" fontAlgn="ctr"/>
                      <a:r>
                        <a:rPr lang="es-MX" sz="1600" b="1" i="0" u="none" strike="noStrike">
                          <a:solidFill>
                            <a:srgbClr val="000000"/>
                          </a:solidFill>
                          <a:effectLst/>
                          <a:latin typeface="Calibri" panose="020F0502020204030204" pitchFamily="34" charset="0"/>
                        </a:rPr>
                        <a:t>Comprometido.</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600" b="1" i="0" u="none" strike="noStrike">
                          <a:solidFill>
                            <a:srgbClr val="000000"/>
                          </a:solidFill>
                          <a:effectLst/>
                          <a:latin typeface="Calibri" panose="020F0502020204030204" pitchFamily="34" charset="0"/>
                        </a:rPr>
                        <a:t>Disponible.</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000"/>
                    </a:solidFill>
                  </a:tcPr>
                </a:tc>
                <a:tc>
                  <a:txBody>
                    <a:bodyPr/>
                    <a:lstStyle/>
                    <a:p>
                      <a:pPr algn="ctr" fontAlgn="ctr"/>
                      <a:r>
                        <a:rPr lang="es-MX" sz="1600" b="1" i="0" u="none" strike="noStrike" dirty="0">
                          <a:solidFill>
                            <a:srgbClr val="000000"/>
                          </a:solidFill>
                          <a:effectLst/>
                          <a:latin typeface="Calibri" panose="020F0502020204030204" pitchFamily="34" charset="0"/>
                        </a:rPr>
                        <a:t>Sin P3e.</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0000"/>
                    </a:solidFill>
                  </a:tcPr>
                </a:tc>
                <a:extLst>
                  <a:ext uri="{0D108BD9-81ED-4DB2-BD59-A6C34878D82A}">
                    <a16:rowId xmlns="" xmlns:a16="http://schemas.microsoft.com/office/drawing/2014/main" val="2582469573"/>
                  </a:ext>
                </a:extLst>
              </a:tr>
              <a:tr h="223520">
                <a:tc>
                  <a:txBody>
                    <a:bodyPr/>
                    <a:lstStyle/>
                    <a:p>
                      <a:pPr algn="l" fontAlgn="b"/>
                      <a:r>
                        <a:rPr lang="es-MX" sz="1500" b="0" i="0" u="none" strike="noStrike">
                          <a:solidFill>
                            <a:srgbClr val="000000"/>
                          </a:solidFill>
                          <a:effectLst/>
                          <a:latin typeface="Calibri" panose="020F0502020204030204" pitchFamily="34" charset="0"/>
                        </a:rPr>
                        <a:t>CUAAD</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8,021,585.34</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3,414,235.28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39,339.07</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686150741"/>
                  </a:ext>
                </a:extLst>
              </a:tr>
              <a:tr h="223520">
                <a:tc>
                  <a:txBody>
                    <a:bodyPr/>
                    <a:lstStyle/>
                    <a:p>
                      <a:pPr algn="l" fontAlgn="b"/>
                      <a:r>
                        <a:rPr lang="es-MX" sz="1500" b="0" i="0" u="none" strike="noStrike">
                          <a:solidFill>
                            <a:srgbClr val="000000"/>
                          </a:solidFill>
                          <a:effectLst/>
                          <a:latin typeface="Calibri" panose="020F0502020204030204" pitchFamily="34" charset="0"/>
                        </a:rPr>
                        <a:t>CUALTOS</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5,391,098.02</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5,950,855.75</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9,956,859.23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242351080"/>
                  </a:ext>
                </a:extLst>
              </a:tr>
              <a:tr h="223520">
                <a:tc>
                  <a:txBody>
                    <a:bodyPr/>
                    <a:lstStyle/>
                    <a:p>
                      <a:pPr algn="l" fontAlgn="b"/>
                      <a:r>
                        <a:rPr lang="es-MX" sz="1500" b="0" i="0" u="none" strike="noStrike">
                          <a:solidFill>
                            <a:srgbClr val="000000"/>
                          </a:solidFill>
                          <a:effectLst/>
                          <a:latin typeface="Calibri" panose="020F0502020204030204" pitchFamily="34" charset="0"/>
                        </a:rPr>
                        <a:t>CUCBA</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9,394,883.62</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4,940,675.42</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4,201,508.82</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809205202"/>
                  </a:ext>
                </a:extLst>
              </a:tr>
              <a:tr h="223520">
                <a:tc>
                  <a:txBody>
                    <a:bodyPr/>
                    <a:lstStyle/>
                    <a:p>
                      <a:pPr algn="l" fontAlgn="b"/>
                      <a:r>
                        <a:rPr lang="es-MX" sz="1500" b="0" i="0" u="none" strike="noStrike">
                          <a:solidFill>
                            <a:srgbClr val="000000"/>
                          </a:solidFill>
                          <a:effectLst/>
                          <a:latin typeface="Calibri" panose="020F0502020204030204" pitchFamily="34" charset="0"/>
                        </a:rPr>
                        <a:t>CUCEA</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6,751,652.00</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10,089,302.13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1,459,045.87</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936406124"/>
                  </a:ext>
                </a:extLst>
              </a:tr>
              <a:tr h="223520">
                <a:tc>
                  <a:txBody>
                    <a:bodyPr/>
                    <a:lstStyle/>
                    <a:p>
                      <a:pPr algn="l" fontAlgn="b"/>
                      <a:r>
                        <a:rPr lang="es-MX" sz="1500" b="0" i="0" u="none" strike="noStrike">
                          <a:solidFill>
                            <a:srgbClr val="000000"/>
                          </a:solidFill>
                          <a:effectLst/>
                          <a:latin typeface="Calibri" panose="020F0502020204030204" pitchFamily="34" charset="0"/>
                        </a:rPr>
                        <a:t>CUCEI</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22,247,271.77</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7,288,261.21</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3,911,924.08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3978605164"/>
                  </a:ext>
                </a:extLst>
              </a:tr>
              <a:tr h="223520">
                <a:tc>
                  <a:txBody>
                    <a:bodyPr/>
                    <a:lstStyle/>
                    <a:p>
                      <a:pPr algn="l" fontAlgn="b"/>
                      <a:r>
                        <a:rPr lang="es-MX" sz="1500" b="0" i="0" u="none" strike="noStrike">
                          <a:solidFill>
                            <a:srgbClr val="000000"/>
                          </a:solidFill>
                          <a:effectLst/>
                          <a:latin typeface="Calibri" panose="020F0502020204030204" pitchFamily="34" charset="0"/>
                        </a:rPr>
                        <a:t>CUCI</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11,581,939.03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7,145,794.67</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1,968,608.00</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99675051"/>
                  </a:ext>
                </a:extLst>
              </a:tr>
              <a:tr h="223520">
                <a:tc>
                  <a:txBody>
                    <a:bodyPr/>
                    <a:lstStyle/>
                    <a:p>
                      <a:pPr algn="l" fontAlgn="b"/>
                      <a:r>
                        <a:rPr lang="es-MX" sz="1500" b="0" i="0" u="none" strike="noStrike">
                          <a:solidFill>
                            <a:srgbClr val="000000"/>
                          </a:solidFill>
                          <a:effectLst/>
                          <a:latin typeface="Calibri" panose="020F0502020204030204" pitchFamily="34" charset="0"/>
                        </a:rPr>
                        <a:t>CUCOSTA</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9,721,192.56</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6,549,010.02</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1,717.92</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255986827"/>
                  </a:ext>
                </a:extLst>
              </a:tr>
              <a:tr h="223520">
                <a:tc>
                  <a:txBody>
                    <a:bodyPr/>
                    <a:lstStyle/>
                    <a:p>
                      <a:pPr algn="l" fontAlgn="b"/>
                      <a:r>
                        <a:rPr lang="es-MX" sz="1500" b="0" i="0" u="none" strike="noStrike">
                          <a:solidFill>
                            <a:srgbClr val="000000"/>
                          </a:solidFill>
                          <a:effectLst/>
                          <a:latin typeface="Calibri" panose="020F0502020204030204" pitchFamily="34" charset="0"/>
                        </a:rPr>
                        <a:t>CUCS</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15,452,594.01</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dirty="0">
                          <a:solidFill>
                            <a:srgbClr val="000000"/>
                          </a:solidFill>
                          <a:effectLst/>
                          <a:latin typeface="Calibri" panose="020F0502020204030204" pitchFamily="34" charset="0"/>
                        </a:rPr>
                        <a:t>13,214,766.57</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7,586,383.46</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3930145028"/>
                  </a:ext>
                </a:extLst>
              </a:tr>
              <a:tr h="223520">
                <a:tc>
                  <a:txBody>
                    <a:bodyPr/>
                    <a:lstStyle/>
                    <a:p>
                      <a:pPr algn="l" fontAlgn="b"/>
                      <a:r>
                        <a:rPr lang="es-MX" sz="1500" b="0" i="0" u="none" strike="noStrike">
                          <a:solidFill>
                            <a:srgbClr val="000000"/>
                          </a:solidFill>
                          <a:effectLst/>
                          <a:latin typeface="Calibri" panose="020F0502020204030204" pitchFamily="34" charset="0"/>
                        </a:rPr>
                        <a:t>CUCSH</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22,321,881.43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2,624,053.45</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5.12</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3917786735"/>
                  </a:ext>
                </a:extLst>
              </a:tr>
              <a:tr h="223520">
                <a:tc>
                  <a:txBody>
                    <a:bodyPr/>
                    <a:lstStyle/>
                    <a:p>
                      <a:pPr algn="l" fontAlgn="b"/>
                      <a:r>
                        <a:rPr lang="es-MX" sz="1500" b="0" i="0" u="none" strike="noStrike">
                          <a:solidFill>
                            <a:srgbClr val="000000"/>
                          </a:solidFill>
                          <a:effectLst/>
                          <a:latin typeface="Calibri" panose="020F0502020204030204" pitchFamily="34" charset="0"/>
                        </a:rPr>
                        <a:t>CUCSUR</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5,024,996.05</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15,503,767.78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14,278.88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2020048957"/>
                  </a:ext>
                </a:extLst>
              </a:tr>
              <a:tr h="223520">
                <a:tc>
                  <a:txBody>
                    <a:bodyPr/>
                    <a:lstStyle/>
                    <a:p>
                      <a:pPr algn="l" fontAlgn="b"/>
                      <a:r>
                        <a:rPr lang="es-MX" sz="1500" b="0" i="0" u="none" strike="noStrike">
                          <a:solidFill>
                            <a:srgbClr val="000000"/>
                          </a:solidFill>
                          <a:effectLst/>
                          <a:latin typeface="Calibri" panose="020F0502020204030204" pitchFamily="34" charset="0"/>
                        </a:rPr>
                        <a:t>CULAGOS</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6,092,420.88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2,713,240.03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3,829,267.14</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725871705"/>
                  </a:ext>
                </a:extLst>
              </a:tr>
              <a:tr h="223520">
                <a:tc>
                  <a:txBody>
                    <a:bodyPr/>
                    <a:lstStyle/>
                    <a:p>
                      <a:pPr algn="l" fontAlgn="b"/>
                      <a:r>
                        <a:rPr lang="es-MX" sz="1500" b="0" i="0" u="none" strike="noStrike">
                          <a:solidFill>
                            <a:srgbClr val="000000"/>
                          </a:solidFill>
                          <a:effectLst/>
                          <a:latin typeface="Calibri" panose="020F0502020204030204" pitchFamily="34" charset="0"/>
                        </a:rPr>
                        <a:t>CUNORTE</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15,371,736.14</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4,157,263.84</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3488036729"/>
                  </a:ext>
                </a:extLst>
              </a:tr>
              <a:tr h="223520">
                <a:tc>
                  <a:txBody>
                    <a:bodyPr/>
                    <a:lstStyle/>
                    <a:p>
                      <a:pPr algn="l" fontAlgn="b"/>
                      <a:r>
                        <a:rPr lang="es-MX" sz="1500" b="0" i="0" u="none" strike="noStrike">
                          <a:solidFill>
                            <a:srgbClr val="000000"/>
                          </a:solidFill>
                          <a:effectLst/>
                          <a:latin typeface="Calibri" panose="020F0502020204030204" pitchFamily="34" charset="0"/>
                        </a:rPr>
                        <a:t>CUSUR</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11,782,983.71</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0.01</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8,000,000.52</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 xmlns:a16="http://schemas.microsoft.com/office/drawing/2014/main" val="1439808821"/>
                  </a:ext>
                </a:extLst>
              </a:tr>
              <a:tr h="223520">
                <a:tc>
                  <a:txBody>
                    <a:bodyPr/>
                    <a:lstStyle/>
                    <a:p>
                      <a:pPr algn="l" fontAlgn="b"/>
                      <a:r>
                        <a:rPr lang="es-MX" sz="1500" b="0" i="0" u="none" strike="noStrike">
                          <a:solidFill>
                            <a:srgbClr val="000000"/>
                          </a:solidFill>
                          <a:effectLst/>
                          <a:latin typeface="Calibri" panose="020F0502020204030204" pitchFamily="34" charset="0"/>
                        </a:rPr>
                        <a:t>CUTONALA</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18,788,025.58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17,707,475.38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2,968,757.96</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2373977041"/>
                  </a:ext>
                </a:extLst>
              </a:tr>
              <a:tr h="223520">
                <a:tc>
                  <a:txBody>
                    <a:bodyPr/>
                    <a:lstStyle/>
                    <a:p>
                      <a:pPr algn="l" fontAlgn="b"/>
                      <a:r>
                        <a:rPr lang="es-MX" sz="1500" b="0" i="0" u="none" strike="noStrike">
                          <a:solidFill>
                            <a:srgbClr val="000000"/>
                          </a:solidFill>
                          <a:effectLst/>
                          <a:latin typeface="Calibri" panose="020F0502020204030204" pitchFamily="34" charset="0"/>
                        </a:rPr>
                        <a:t>CUVALLES</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14,079,020.83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825,913.44</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2,606,313.73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734881088"/>
                  </a:ext>
                </a:extLst>
              </a:tr>
              <a:tr h="223520">
                <a:tc>
                  <a:txBody>
                    <a:bodyPr/>
                    <a:lstStyle/>
                    <a:p>
                      <a:pPr algn="l" fontAlgn="b"/>
                      <a:r>
                        <a:rPr lang="es-MX" sz="1500" b="0" i="0" u="none" strike="noStrike">
                          <a:solidFill>
                            <a:srgbClr val="000000"/>
                          </a:solidFill>
                          <a:effectLst/>
                          <a:latin typeface="Calibri" panose="020F0502020204030204" pitchFamily="34" charset="0"/>
                        </a:rPr>
                        <a:t>SEMS</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28,740,736.34</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26,825,074.88</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0" i="0" u="none" strike="noStrike">
                          <a:solidFill>
                            <a:srgbClr val="000000"/>
                          </a:solidFill>
                          <a:effectLst/>
                          <a:latin typeface="Calibri" panose="020F0502020204030204" pitchFamily="34" charset="0"/>
                        </a:rPr>
                        <a:t>8,779,990.53</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s-MX" sz="1500" b="1" i="0" u="none" strike="noStrike" dirty="0">
                          <a:solidFill>
                            <a:schemeClr val="accent5"/>
                          </a:solidFill>
                          <a:effectLst/>
                          <a:latin typeface="Calibri" panose="020F0502020204030204" pitchFamily="34" charset="0"/>
                        </a:rPr>
                        <a:t>16,500,000.00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 xmlns:a16="http://schemas.microsoft.com/office/drawing/2014/main" val="1641415098"/>
                  </a:ext>
                </a:extLst>
              </a:tr>
              <a:tr h="223520">
                <a:tc>
                  <a:txBody>
                    <a:bodyPr/>
                    <a:lstStyle/>
                    <a:p>
                      <a:pPr algn="l" fontAlgn="b"/>
                      <a:r>
                        <a:rPr lang="es-MX" sz="1500" b="0" i="0" u="none" strike="noStrike">
                          <a:solidFill>
                            <a:srgbClr val="000000"/>
                          </a:solidFill>
                          <a:effectLst/>
                          <a:latin typeface="Calibri" panose="020F0502020204030204" pitchFamily="34" charset="0"/>
                        </a:rPr>
                        <a:t>SUV</a:t>
                      </a:r>
                    </a:p>
                  </a:txBody>
                  <a:tcPr marL="0" marR="0" marT="0"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300,000.00</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tc>
                  <a:txBody>
                    <a:bodyPr/>
                    <a:lstStyle/>
                    <a:p>
                      <a:pPr algn="r" fontAlgn="b"/>
                      <a:r>
                        <a:rPr lang="es-MX" sz="1500" b="0" i="0" u="none" strike="noStrike" dirty="0">
                          <a:solidFill>
                            <a:srgbClr val="000000"/>
                          </a:solidFill>
                          <a:effectLst/>
                          <a:latin typeface="Calibri" panose="020F0502020204030204" pitchFamily="34" charset="0"/>
                        </a:rPr>
                        <a:t>0.00</a:t>
                      </a:r>
                    </a:p>
                  </a:txBody>
                  <a:tcPr marL="0" marR="0" marT="0" marB="0" anchor="ctr">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721393911"/>
                  </a:ext>
                </a:extLst>
              </a:tr>
            </a:tbl>
          </a:graphicData>
        </a:graphic>
      </p:graphicFrame>
    </p:spTree>
    <p:extLst>
      <p:ext uri="{BB962C8B-B14F-4D97-AF65-F5344CB8AC3E}">
        <p14:creationId xmlns:p14="http://schemas.microsoft.com/office/powerpoint/2010/main" val="3480275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47952" y="2115751"/>
            <a:ext cx="6750502" cy="1015663"/>
          </a:xfrm>
          <a:prstGeom prst="rect">
            <a:avLst/>
          </a:prstGeom>
        </p:spPr>
        <p:txBody>
          <a:bodyPr wrap="none">
            <a:spAutoFit/>
          </a:bodyPr>
          <a:lstStyle/>
          <a:p>
            <a:r>
              <a:rPr lang="es-ES" sz="6000" b="1" cap="small" dirty="0"/>
              <a:t>OBRAS CON ATRASO</a:t>
            </a:r>
          </a:p>
        </p:txBody>
      </p:sp>
    </p:spTree>
    <p:extLst>
      <p:ext uri="{BB962C8B-B14F-4D97-AF65-F5344CB8AC3E}">
        <p14:creationId xmlns:p14="http://schemas.microsoft.com/office/powerpoint/2010/main" val="67018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3784" y="329683"/>
            <a:ext cx="7257534" cy="538609"/>
          </a:xfrm>
          <a:prstGeom prst="rect">
            <a:avLst/>
          </a:prstGeom>
        </p:spPr>
        <p:txBody>
          <a:bodyPr wrap="square">
            <a:spAutoFit/>
          </a:bodyPr>
          <a:lstStyle/>
          <a:p>
            <a:r>
              <a:rPr lang="es-ES" sz="2900" b="1" cap="small" dirty="0">
                <a:latin typeface="+mj-lt"/>
              </a:rPr>
              <a:t>OBRAS CON ATRASO</a:t>
            </a:r>
          </a:p>
        </p:txBody>
      </p:sp>
      <p:graphicFrame>
        <p:nvGraphicFramePr>
          <p:cNvPr id="3" name="Tabla 2"/>
          <p:cNvGraphicFramePr>
            <a:graphicFrameLocks noGrp="1"/>
          </p:cNvGraphicFramePr>
          <p:nvPr>
            <p:extLst>
              <p:ext uri="{D42A27DB-BD31-4B8C-83A1-F6EECF244321}">
                <p14:modId xmlns:p14="http://schemas.microsoft.com/office/powerpoint/2010/main" val="1641424020"/>
              </p:ext>
            </p:extLst>
          </p:nvPr>
        </p:nvGraphicFramePr>
        <p:xfrm>
          <a:off x="643794" y="1498412"/>
          <a:ext cx="10819922" cy="3880872"/>
        </p:xfrm>
        <a:graphic>
          <a:graphicData uri="http://schemas.openxmlformats.org/drawingml/2006/table">
            <a:tbl>
              <a:tblPr/>
              <a:tblGrid>
                <a:gridCol w="939248">
                  <a:extLst>
                    <a:ext uri="{9D8B030D-6E8A-4147-A177-3AD203B41FA5}">
                      <a16:colId xmlns="" xmlns:a16="http://schemas.microsoft.com/office/drawing/2014/main" val="20000"/>
                    </a:ext>
                  </a:extLst>
                </a:gridCol>
                <a:gridCol w="939248">
                  <a:extLst>
                    <a:ext uri="{9D8B030D-6E8A-4147-A177-3AD203B41FA5}">
                      <a16:colId xmlns="" xmlns:a16="http://schemas.microsoft.com/office/drawing/2014/main" val="20001"/>
                    </a:ext>
                  </a:extLst>
                </a:gridCol>
                <a:gridCol w="3756992">
                  <a:extLst>
                    <a:ext uri="{9D8B030D-6E8A-4147-A177-3AD203B41FA5}">
                      <a16:colId xmlns="" xmlns:a16="http://schemas.microsoft.com/office/drawing/2014/main" val="20002"/>
                    </a:ext>
                  </a:extLst>
                </a:gridCol>
                <a:gridCol w="1751120">
                  <a:extLst>
                    <a:ext uri="{9D8B030D-6E8A-4147-A177-3AD203B41FA5}">
                      <a16:colId xmlns="" xmlns:a16="http://schemas.microsoft.com/office/drawing/2014/main" val="20003"/>
                    </a:ext>
                  </a:extLst>
                </a:gridCol>
                <a:gridCol w="3011649">
                  <a:extLst>
                    <a:ext uri="{9D8B030D-6E8A-4147-A177-3AD203B41FA5}">
                      <a16:colId xmlns="" xmlns:a16="http://schemas.microsoft.com/office/drawing/2014/main" val="20004"/>
                    </a:ext>
                  </a:extLst>
                </a:gridCol>
                <a:gridCol w="421665">
                  <a:extLst>
                    <a:ext uri="{9D8B030D-6E8A-4147-A177-3AD203B41FA5}">
                      <a16:colId xmlns="" xmlns:a16="http://schemas.microsoft.com/office/drawing/2014/main" val="20005"/>
                    </a:ext>
                  </a:extLst>
                </a:gridCol>
              </a:tblGrid>
              <a:tr h="258725">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517449">
                <a:tc>
                  <a:txBody>
                    <a:bodyPr/>
                    <a:lstStyle/>
                    <a:p>
                      <a:pPr algn="ctr" fontAlgn="ctr"/>
                      <a:r>
                        <a:rPr lang="es-ES" sz="1400" b="1" i="0" u="none" strike="noStrike" dirty="0">
                          <a:solidFill>
                            <a:srgbClr val="002060"/>
                          </a:solidFill>
                          <a:effectLst/>
                          <a:latin typeface="Calibri" panose="020F0502020204030204" pitchFamily="34" charset="0"/>
                        </a:rPr>
                        <a:t>CUCEA</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Segunda etapa del Laboratorio de Alimentos y Bebidas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3.933.987,84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96%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258725">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2"/>
                  </a:ext>
                </a:extLst>
              </a:tr>
              <a:tr h="258725">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l" fontAlgn="b"/>
                      <a:r>
                        <a:rPr lang="es-E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extLst>
                  <a:ext uri="{0D108BD9-81ED-4DB2-BD59-A6C34878D82A}">
                    <a16:rowId xmlns="" xmlns:a16="http://schemas.microsoft.com/office/drawing/2014/main" val="10003"/>
                  </a:ext>
                </a:extLst>
              </a:tr>
              <a:tr h="258725">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4"/>
                  </a:ext>
                </a:extLst>
              </a:tr>
              <a:tr h="258725">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1034899">
                <a:tc>
                  <a:txBody>
                    <a:bodyPr/>
                    <a:lstStyle/>
                    <a:p>
                      <a:pPr algn="ctr" fontAlgn="ctr"/>
                      <a:r>
                        <a:rPr lang="es-ES" sz="1400" b="1" i="0" u="none" strike="noStrike" dirty="0">
                          <a:solidFill>
                            <a:srgbClr val="002060"/>
                          </a:solidFill>
                          <a:effectLst/>
                          <a:latin typeface="Calibri" panose="020F0502020204030204" pitchFamily="34" charset="0"/>
                        </a:rPr>
                        <a:t>CUCEI</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4a. Etapa de Construcción de un Edificio para Laboratorios y  Servicios de la División de Ingenierías (Laboratorio de Producción de Ingenierías)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8.151.419,52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97%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776174">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9na etapa Construcción de Edificio de Laboratorios y Servicios de la División de Ciencias Básicas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2.309.672,19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33%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258725">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643704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23784" y="329683"/>
            <a:ext cx="7257534" cy="538609"/>
          </a:xfrm>
          <a:prstGeom prst="rect">
            <a:avLst/>
          </a:prstGeom>
        </p:spPr>
        <p:txBody>
          <a:bodyPr wrap="square">
            <a:spAutoFit/>
          </a:bodyPr>
          <a:lstStyle/>
          <a:p>
            <a:r>
              <a:rPr lang="es-ES" sz="2900" b="1" cap="small" dirty="0">
                <a:latin typeface="+mj-lt"/>
              </a:rPr>
              <a:t>OBRAS CON ATRASO</a:t>
            </a:r>
          </a:p>
        </p:txBody>
      </p:sp>
      <p:graphicFrame>
        <p:nvGraphicFramePr>
          <p:cNvPr id="4" name="Tabla 3"/>
          <p:cNvGraphicFramePr>
            <a:graphicFrameLocks noGrp="1"/>
          </p:cNvGraphicFramePr>
          <p:nvPr>
            <p:extLst>
              <p:ext uri="{D42A27DB-BD31-4B8C-83A1-F6EECF244321}">
                <p14:modId xmlns:p14="http://schemas.microsoft.com/office/powerpoint/2010/main" val="1796310486"/>
              </p:ext>
            </p:extLst>
          </p:nvPr>
        </p:nvGraphicFramePr>
        <p:xfrm>
          <a:off x="540679" y="1226279"/>
          <a:ext cx="10906185" cy="4331121"/>
        </p:xfrm>
        <a:graphic>
          <a:graphicData uri="http://schemas.openxmlformats.org/drawingml/2006/table">
            <a:tbl>
              <a:tblPr/>
              <a:tblGrid>
                <a:gridCol w="956400">
                  <a:extLst>
                    <a:ext uri="{9D8B030D-6E8A-4147-A177-3AD203B41FA5}">
                      <a16:colId xmlns="" xmlns:a16="http://schemas.microsoft.com/office/drawing/2014/main" val="20000"/>
                    </a:ext>
                  </a:extLst>
                </a:gridCol>
                <a:gridCol w="956400">
                  <a:extLst>
                    <a:ext uri="{9D8B030D-6E8A-4147-A177-3AD203B41FA5}">
                      <a16:colId xmlns="" xmlns:a16="http://schemas.microsoft.com/office/drawing/2014/main" val="20001"/>
                    </a:ext>
                  </a:extLst>
                </a:gridCol>
                <a:gridCol w="3972811">
                  <a:extLst>
                    <a:ext uri="{9D8B030D-6E8A-4147-A177-3AD203B41FA5}">
                      <a16:colId xmlns="" xmlns:a16="http://schemas.microsoft.com/office/drawing/2014/main" val="20002"/>
                    </a:ext>
                  </a:extLst>
                </a:gridCol>
                <a:gridCol w="1397479">
                  <a:extLst>
                    <a:ext uri="{9D8B030D-6E8A-4147-A177-3AD203B41FA5}">
                      <a16:colId xmlns="" xmlns:a16="http://schemas.microsoft.com/office/drawing/2014/main" val="20003"/>
                    </a:ext>
                  </a:extLst>
                </a:gridCol>
                <a:gridCol w="3305051">
                  <a:extLst>
                    <a:ext uri="{9D8B030D-6E8A-4147-A177-3AD203B41FA5}">
                      <a16:colId xmlns="" xmlns:a16="http://schemas.microsoft.com/office/drawing/2014/main" val="20004"/>
                    </a:ext>
                  </a:extLst>
                </a:gridCol>
                <a:gridCol w="318044">
                  <a:extLst>
                    <a:ext uri="{9D8B030D-6E8A-4147-A177-3AD203B41FA5}">
                      <a16:colId xmlns="" xmlns:a16="http://schemas.microsoft.com/office/drawing/2014/main" val="20005"/>
                    </a:ext>
                  </a:extLst>
                </a:gridCol>
              </a:tblGrid>
              <a:tr h="230379">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r h="230379">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1819992">
                <a:tc>
                  <a:txBody>
                    <a:bodyPr/>
                    <a:lstStyle/>
                    <a:p>
                      <a:pPr algn="ctr" fontAlgn="ctr"/>
                      <a:r>
                        <a:rPr lang="es-ES" sz="1400" b="1" i="0" u="none" strike="noStrike" dirty="0">
                          <a:solidFill>
                            <a:srgbClr val="002060"/>
                          </a:solidFill>
                          <a:effectLst/>
                          <a:latin typeface="Calibri" panose="020F0502020204030204" pitchFamily="34" charset="0"/>
                        </a:rPr>
                        <a:t>CULAGOS</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Tercera etapa de la construcción de biblioteca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3.424.356,70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Obra en proceso con 35%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1819992">
                <a:tc>
                  <a:txBody>
                    <a:bodyPr/>
                    <a:lstStyle/>
                    <a:p>
                      <a:pPr algn="ctr" fontAlgn="ctr"/>
                      <a:endParaRPr lang="es-ES" sz="1400" b="1" i="0" u="none" strike="noStrike" dirty="0">
                        <a:solidFill>
                          <a:srgbClr val="00206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Trabajo agrupador 93067, trabajos complementarios, para la construcción de la séptima etapa de edificio de módulos, para el programa integral de tutoría y el centro de investigaciones en ciencia fase 1, trabajo 93507, trabajos complementarios del 93067, fase 2 trabajo 93508,  trabajos complementarios del 93067, fase III.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1.339.986,38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Obra en proceso con 80% de avance físico</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CU informa mediante oficio que no se ha deja de lado la gestión ante CFE para la contratación de los trabajos. INFEJAL otorga prórroga al contratista y solicita el apoyo de CGADM para seguimiento.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230379">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16799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10746" y="428537"/>
            <a:ext cx="7257534" cy="507831"/>
          </a:xfrm>
          <a:prstGeom prst="rect">
            <a:avLst/>
          </a:prstGeom>
        </p:spPr>
        <p:txBody>
          <a:bodyPr wrap="square">
            <a:spAutoFit/>
          </a:bodyPr>
          <a:lstStyle/>
          <a:p>
            <a:r>
              <a:rPr lang="es-ES" sz="2700" b="1" cap="small" dirty="0">
                <a:latin typeface="+mj-lt"/>
              </a:rPr>
              <a:t>OBRAS CON ATRASO</a:t>
            </a:r>
          </a:p>
        </p:txBody>
      </p:sp>
      <p:graphicFrame>
        <p:nvGraphicFramePr>
          <p:cNvPr id="2" name="Tabla 1"/>
          <p:cNvGraphicFramePr>
            <a:graphicFrameLocks noGrp="1"/>
          </p:cNvGraphicFramePr>
          <p:nvPr>
            <p:extLst>
              <p:ext uri="{D42A27DB-BD31-4B8C-83A1-F6EECF244321}">
                <p14:modId xmlns:p14="http://schemas.microsoft.com/office/powerpoint/2010/main" val="2127998922"/>
              </p:ext>
            </p:extLst>
          </p:nvPr>
        </p:nvGraphicFramePr>
        <p:xfrm>
          <a:off x="452861" y="1466595"/>
          <a:ext cx="11303000" cy="4167669"/>
        </p:xfrm>
        <a:graphic>
          <a:graphicData uri="http://schemas.openxmlformats.org/drawingml/2006/table">
            <a:tbl>
              <a:tblPr/>
              <a:tblGrid>
                <a:gridCol w="995819">
                  <a:extLst>
                    <a:ext uri="{9D8B030D-6E8A-4147-A177-3AD203B41FA5}">
                      <a16:colId xmlns="" xmlns:a16="http://schemas.microsoft.com/office/drawing/2014/main" val="20000"/>
                    </a:ext>
                  </a:extLst>
                </a:gridCol>
                <a:gridCol w="995819">
                  <a:extLst>
                    <a:ext uri="{9D8B030D-6E8A-4147-A177-3AD203B41FA5}">
                      <a16:colId xmlns="" xmlns:a16="http://schemas.microsoft.com/office/drawing/2014/main" val="20001"/>
                    </a:ext>
                  </a:extLst>
                </a:gridCol>
                <a:gridCol w="4083754">
                  <a:extLst>
                    <a:ext uri="{9D8B030D-6E8A-4147-A177-3AD203B41FA5}">
                      <a16:colId xmlns="" xmlns:a16="http://schemas.microsoft.com/office/drawing/2014/main" val="20002"/>
                    </a:ext>
                  </a:extLst>
                </a:gridCol>
                <a:gridCol w="1690778">
                  <a:extLst>
                    <a:ext uri="{9D8B030D-6E8A-4147-A177-3AD203B41FA5}">
                      <a16:colId xmlns="" xmlns:a16="http://schemas.microsoft.com/office/drawing/2014/main" val="20003"/>
                    </a:ext>
                  </a:extLst>
                </a:gridCol>
                <a:gridCol w="3258374">
                  <a:extLst>
                    <a:ext uri="{9D8B030D-6E8A-4147-A177-3AD203B41FA5}">
                      <a16:colId xmlns="" xmlns:a16="http://schemas.microsoft.com/office/drawing/2014/main" val="20004"/>
                    </a:ext>
                  </a:extLst>
                </a:gridCol>
                <a:gridCol w="278456">
                  <a:extLst>
                    <a:ext uri="{9D8B030D-6E8A-4147-A177-3AD203B41FA5}">
                      <a16:colId xmlns="" xmlns:a16="http://schemas.microsoft.com/office/drawing/2014/main" val="20005"/>
                    </a:ext>
                  </a:extLst>
                </a:gridCol>
              </a:tblGrid>
              <a:tr h="238948">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extLst>
                  <a:ext uri="{0D108BD9-81ED-4DB2-BD59-A6C34878D82A}">
                    <a16:rowId xmlns="" xmlns:a16="http://schemas.microsoft.com/office/drawing/2014/main" val="10000"/>
                  </a:ext>
                </a:extLst>
              </a:tr>
              <a:tr h="336894">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1"/>
                  </a:ext>
                </a:extLst>
              </a:tr>
              <a:tr h="336894">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673789">
                <a:tc>
                  <a:txBody>
                    <a:bodyPr/>
                    <a:lstStyle/>
                    <a:p>
                      <a:pPr algn="ctr" fontAlgn="ctr"/>
                      <a:r>
                        <a:rPr lang="es-ES" sz="1400" b="1" i="0" u="none" strike="noStrike" dirty="0">
                          <a:solidFill>
                            <a:srgbClr val="002060"/>
                          </a:solidFill>
                          <a:effectLst/>
                          <a:latin typeface="Calibri" panose="020F0502020204030204" pitchFamily="34" charset="0"/>
                        </a:rPr>
                        <a:t>CUSUR</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Construcción de salón para talleres y readecuación de casa del arte en Cd. Guzmán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3.182.546,03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99%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336894">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4"/>
                  </a:ext>
                </a:extLst>
              </a:tr>
              <a:tr h="213341">
                <a:tc>
                  <a:txBody>
                    <a:bodyPr/>
                    <a:lstStyle/>
                    <a:p>
                      <a:pPr algn="l" fontAlgn="b"/>
                      <a:r>
                        <a:rPr lang="es-ES" sz="1400" b="1" i="0" u="none" strike="noStrike" dirty="0">
                          <a:solidFill>
                            <a:srgbClr val="002060"/>
                          </a:solidFill>
                          <a:effectLst/>
                          <a:latin typeface="Calibri" panose="020F0502020204030204" pitchFamily="34" charset="0"/>
                        </a:rPr>
                        <a:t> </a:t>
                      </a:r>
                    </a:p>
                  </a:txBody>
                  <a:tcPr marL="9525" marR="9525" marT="9525" marB="0" anchor="b">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tc>
                  <a:txBody>
                    <a:bodyPr/>
                    <a:lstStyle/>
                    <a:p>
                      <a:pPr algn="ctr" fontAlgn="ctr"/>
                      <a:r>
                        <a:rPr lang="es-E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9D9D9"/>
                    </a:solidFill>
                  </a:tcPr>
                </a:tc>
                <a:extLst>
                  <a:ext uri="{0D108BD9-81ED-4DB2-BD59-A6C34878D82A}">
                    <a16:rowId xmlns="" xmlns:a16="http://schemas.microsoft.com/office/drawing/2014/main" val="10005"/>
                  </a:ext>
                </a:extLst>
              </a:tr>
              <a:tr h="336894">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6"/>
                  </a:ext>
                </a:extLst>
              </a:tr>
              <a:tr h="336894">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1010683">
                <a:tc>
                  <a:txBody>
                    <a:bodyPr/>
                    <a:lstStyle/>
                    <a:p>
                      <a:pPr algn="ctr" fontAlgn="ctr"/>
                      <a:r>
                        <a:rPr lang="es-ES" sz="1400" b="1" i="0" u="none" strike="noStrike" dirty="0">
                          <a:solidFill>
                            <a:srgbClr val="002060"/>
                          </a:solidFill>
                          <a:effectLst/>
                          <a:latin typeface="Calibri" panose="020F0502020204030204" pitchFamily="34" charset="0"/>
                        </a:rPr>
                        <a:t>SUV</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2013</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Saldos FAM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Segunda etapa Construcción del Edificio Académico/Tecnológico del Sistema de Universidad Virtual. </a:t>
                      </a:r>
                      <a:r>
                        <a:rPr lang="es-MX" sz="1400" b="1" i="0" u="none" strike="noStrike" dirty="0">
                          <a:solidFill>
                            <a:srgbClr val="000000"/>
                          </a:solidFill>
                          <a:effectLst/>
                          <a:latin typeface="Calibri" panose="020F0502020204030204" pitchFamily="34" charset="0"/>
                        </a:rPr>
                        <a:t>Obra Civil</a:t>
                      </a:r>
                      <a:endParaRPr lang="es-MX"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6.537.062,51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85% de avance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r h="336894">
                <a:tc>
                  <a:txBody>
                    <a:bodyPr/>
                    <a:lstStyle/>
                    <a:p>
                      <a:pPr algn="l" fontAlgn="b"/>
                      <a:endParaRPr lang="es-ES" sz="1400" b="1" i="0" u="none" strike="noStrike" dirty="0">
                        <a:solidFill>
                          <a:srgbClr val="00206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ES" sz="14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514346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23784" y="329683"/>
            <a:ext cx="7257534" cy="507831"/>
          </a:xfrm>
          <a:prstGeom prst="rect">
            <a:avLst/>
          </a:prstGeom>
        </p:spPr>
        <p:txBody>
          <a:bodyPr wrap="square">
            <a:spAutoFit/>
          </a:bodyPr>
          <a:lstStyle/>
          <a:p>
            <a:r>
              <a:rPr lang="es-ES" sz="2700" b="1" cap="small" dirty="0">
                <a:latin typeface="+mj-lt"/>
              </a:rPr>
              <a:t>OBRAS CON ATRASO</a:t>
            </a:r>
          </a:p>
        </p:txBody>
      </p:sp>
      <p:graphicFrame>
        <p:nvGraphicFramePr>
          <p:cNvPr id="2" name="Tabla 1"/>
          <p:cNvGraphicFramePr>
            <a:graphicFrameLocks noGrp="1"/>
          </p:cNvGraphicFramePr>
          <p:nvPr>
            <p:extLst>
              <p:ext uri="{D42A27DB-BD31-4B8C-83A1-F6EECF244321}">
                <p14:modId xmlns:p14="http://schemas.microsoft.com/office/powerpoint/2010/main" val="738338510"/>
              </p:ext>
            </p:extLst>
          </p:nvPr>
        </p:nvGraphicFramePr>
        <p:xfrm>
          <a:off x="562199" y="1017385"/>
          <a:ext cx="10808193" cy="4980572"/>
        </p:xfrm>
        <a:graphic>
          <a:graphicData uri="http://schemas.openxmlformats.org/drawingml/2006/table">
            <a:tbl>
              <a:tblPr/>
              <a:tblGrid>
                <a:gridCol w="698034">
                  <a:extLst>
                    <a:ext uri="{9D8B030D-6E8A-4147-A177-3AD203B41FA5}">
                      <a16:colId xmlns="" xmlns:a16="http://schemas.microsoft.com/office/drawing/2014/main" val="20000"/>
                    </a:ext>
                  </a:extLst>
                </a:gridCol>
                <a:gridCol w="845389">
                  <a:extLst>
                    <a:ext uri="{9D8B030D-6E8A-4147-A177-3AD203B41FA5}">
                      <a16:colId xmlns="" xmlns:a16="http://schemas.microsoft.com/office/drawing/2014/main" val="20001"/>
                    </a:ext>
                  </a:extLst>
                </a:gridCol>
                <a:gridCol w="4433977">
                  <a:extLst>
                    <a:ext uri="{9D8B030D-6E8A-4147-A177-3AD203B41FA5}">
                      <a16:colId xmlns="" xmlns:a16="http://schemas.microsoft.com/office/drawing/2014/main" val="20002"/>
                    </a:ext>
                  </a:extLst>
                </a:gridCol>
                <a:gridCol w="1380227">
                  <a:extLst>
                    <a:ext uri="{9D8B030D-6E8A-4147-A177-3AD203B41FA5}">
                      <a16:colId xmlns="" xmlns:a16="http://schemas.microsoft.com/office/drawing/2014/main" val="20003"/>
                    </a:ext>
                  </a:extLst>
                </a:gridCol>
                <a:gridCol w="3156464">
                  <a:extLst>
                    <a:ext uri="{9D8B030D-6E8A-4147-A177-3AD203B41FA5}">
                      <a16:colId xmlns="" xmlns:a16="http://schemas.microsoft.com/office/drawing/2014/main" val="20004"/>
                    </a:ext>
                  </a:extLst>
                </a:gridCol>
                <a:gridCol w="294102">
                  <a:extLst>
                    <a:ext uri="{9D8B030D-6E8A-4147-A177-3AD203B41FA5}">
                      <a16:colId xmlns="" xmlns:a16="http://schemas.microsoft.com/office/drawing/2014/main" val="20005"/>
                    </a:ext>
                  </a:extLst>
                </a:gridCol>
              </a:tblGrid>
              <a:tr h="166256">
                <a:tc>
                  <a:txBody>
                    <a:bodyPr/>
                    <a:lstStyle/>
                    <a:p>
                      <a:pPr algn="l" fontAlgn="b"/>
                      <a:endParaRPr lang="es-ES" sz="1400" b="1" i="0" u="none" strike="noStrike" dirty="0">
                        <a:solidFill>
                          <a:srgbClr val="002060"/>
                        </a:solidFill>
                        <a:effectLst/>
                        <a:latin typeface="Calibri" panose="020F0502020204030204" pitchFamily="34" charset="0"/>
                      </a:endParaRP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1" i="0" u="none" strike="noStrike" dirty="0">
                          <a:solidFill>
                            <a:srgbClr val="F2F2F2"/>
                          </a:solidFill>
                          <a:effectLst/>
                          <a:latin typeface="Calibri" panose="020F0502020204030204" pitchFamily="34" charset="0"/>
                        </a:rPr>
                        <a:t>FONDO</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OBRA</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MONTO</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s-ES" sz="1400" b="1" i="0" u="none" strike="noStrike" dirty="0">
                          <a:solidFill>
                            <a:srgbClr val="F2F2F2"/>
                          </a:solidFill>
                          <a:effectLst/>
                          <a:latin typeface="Calibri" panose="020F0502020204030204" pitchFamily="34" charset="0"/>
                        </a:rPr>
                        <a:t>OBSERVACIÓN</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665024">
                <a:tc>
                  <a:txBody>
                    <a:bodyPr/>
                    <a:lstStyle/>
                    <a:p>
                      <a:pPr algn="ctr" fontAlgn="ctr"/>
                      <a:r>
                        <a:rPr lang="es-ES" sz="1400" b="1" i="0" u="none" strike="noStrike" dirty="0">
                          <a:solidFill>
                            <a:srgbClr val="002060"/>
                          </a:solidFill>
                          <a:effectLst/>
                          <a:latin typeface="Calibri" panose="020F0502020204030204" pitchFamily="34" charset="0"/>
                        </a:rPr>
                        <a:t>SEMS</a:t>
                      </a:r>
                    </a:p>
                  </a:txBody>
                  <a:tcPr marL="8058" marR="8058" marT="805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Colotlán Extensión Bolaños</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Demolición y terminación de edificio y subestación eléctrica</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4.316.033,34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UDG solicita a la Dirección de INFEJAL oficio/carta de responsabilidad.</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997536">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Ahualulco de Mercado</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y remodelación del área de la Coordinacion académica y colegio departamental y adecuación del ciber-jardín</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1.029.998,68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Obra terminada con 95% de avance físico.</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CGADM realiza visita el 14 de marzo del 2017, donde mediante reporte y minuta se ven detalles estructurales graves que atender.</a:t>
                      </a:r>
                      <a:r>
                        <a:rPr lang="es-MX" sz="1400" b="1" i="0" u="none" strike="noStrike" dirty="0">
                          <a:solidFill>
                            <a:srgbClr val="000000"/>
                          </a:solidFill>
                          <a:effectLst/>
                          <a:latin typeface="Calibri" panose="020F0502020204030204" pitchFamily="34" charset="0"/>
                        </a:rPr>
                        <a:t/>
                      </a:r>
                      <a:br>
                        <a:rPr lang="es-MX" sz="1400" b="1" i="0" u="none" strike="noStrike" dirty="0">
                          <a:solidFill>
                            <a:srgbClr val="000000"/>
                          </a:solidFill>
                          <a:effectLst/>
                          <a:latin typeface="Calibri" panose="020F0502020204030204" pitchFamily="34" charset="0"/>
                        </a:rPr>
                      </a:br>
                      <a:r>
                        <a:rPr lang="es-MX" sz="1400" b="1" i="0" u="none" strike="noStrike" dirty="0">
                          <a:solidFill>
                            <a:srgbClr val="000000"/>
                          </a:solidFill>
                          <a:effectLst/>
                          <a:latin typeface="Calibri" panose="020F0502020204030204" pitchFamily="34" charset="0"/>
                        </a:rPr>
                        <a:t>Falta respuesta por oficio de INFEJAL.</a:t>
                      </a:r>
                      <a:endParaRPr lang="es-MX" sz="1400" b="0" i="0" u="none" strike="noStrike" dirty="0">
                        <a:solidFill>
                          <a:srgbClr val="000000"/>
                        </a:solidFill>
                        <a:effectLst/>
                        <a:latin typeface="Calibri" panose="020F0502020204030204" pitchFamily="34" charset="0"/>
                      </a:endParaRP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332512">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dirty="0">
                          <a:solidFill>
                            <a:srgbClr val="000000"/>
                          </a:solidFill>
                          <a:effectLst/>
                          <a:latin typeface="Calibri" panose="020F0502020204030204" pitchFamily="34" charset="0"/>
                        </a:rPr>
                        <a:t>Escuela Preparatoria Regional de Zapotiltic</a:t>
                      </a:r>
                      <a:r>
                        <a:rPr lang="es-ES" sz="1400" b="0" i="0" u="none" strike="noStrike" dirty="0">
                          <a:solidFill>
                            <a:srgbClr val="000000"/>
                          </a:solidFill>
                          <a:effectLst/>
                          <a:latin typeface="Calibri" panose="020F0502020204030204" pitchFamily="34" charset="0"/>
                        </a:rPr>
                        <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Terminación y equipamiento de auditorio cultural</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1.532.067,31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99% de avance físico.</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831279">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Tlajomulco de Zúñiga Módulo Cajititlán</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edificio con 8 aulas, sanitarios, laboratorio de usos múltiples, oficina administrativa y sala de maestros.</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3.826.982,10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95% de avance físico.</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4"/>
                  </a:ext>
                </a:extLst>
              </a:tr>
              <a:tr h="332512">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Saldos</a:t>
                      </a:r>
                      <a:br>
                        <a:rPr lang="es-ES" sz="1400" b="0" i="0" u="none" strike="noStrike" dirty="0">
                          <a:solidFill>
                            <a:srgbClr val="000000"/>
                          </a:solidFill>
                          <a:effectLst/>
                          <a:latin typeface="Calibri" panose="020F0502020204030204" pitchFamily="34" charset="0"/>
                        </a:rPr>
                      </a:br>
                      <a:r>
                        <a:rPr lang="es-ES" sz="1400" b="0" i="0" u="none" strike="noStrike" dirty="0">
                          <a:solidFill>
                            <a:srgbClr val="000000"/>
                          </a:solidFill>
                          <a:effectLst/>
                          <a:latin typeface="Calibri" panose="020F0502020204030204" pitchFamily="34" charset="0"/>
                        </a:rPr>
                        <a:t>FAM 2013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Ameca</a:t>
                      </a:r>
                      <a:br>
                        <a:rPr lang="es-MX" sz="1400" b="1"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salón usos múltiples</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2.787.731,03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45% de avance físico.</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831279">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400" b="0" i="0" u="none" strike="noStrike" dirty="0">
                          <a:solidFill>
                            <a:srgbClr val="000000"/>
                          </a:solidFill>
                          <a:effectLst/>
                          <a:latin typeface="Calibri" panose="020F0502020204030204" pitchFamily="34" charset="0"/>
                        </a:rPr>
                        <a:t>FAM 2015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a:solidFill>
                            <a:srgbClr val="000000"/>
                          </a:solidFill>
                          <a:effectLst/>
                          <a:latin typeface="Calibri" panose="020F0502020204030204" pitchFamily="34" charset="0"/>
                        </a:rPr>
                        <a:t>Escuela Preparatoria Regional de Tala</a:t>
                      </a:r>
                      <a:r>
                        <a:rPr lang="es-MX" sz="1400" b="0" i="0" u="none" strike="noStrike" dirty="0">
                          <a:solidFill>
                            <a:srgbClr val="000000"/>
                          </a:solidFill>
                          <a:effectLst/>
                          <a:latin typeface="Calibri" panose="020F0502020204030204" pitchFamily="34" charset="0"/>
                        </a:rPr>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Construcción de edificio con los siguientes espacios: 8 aulas didácticas, laboratorio de cómputo, biblioteca, colegio departamental y sanitarios.</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panose="020F0502020204030204" pitchFamily="34" charset="0"/>
                        </a:rPr>
                        <a:t> $    8.548.439,97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alibri" panose="020F0502020204030204" pitchFamily="34" charset="0"/>
                        </a:rPr>
                        <a:t>Obra en proceso con 43% de avance físico.</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ES" sz="1400" b="0" i="0" u="none" strike="noStrike" dirty="0">
                        <a:solidFill>
                          <a:srgbClr val="000000"/>
                        </a:solidFill>
                        <a:effectLst/>
                        <a:latin typeface="Calibri" panose="020F0502020204030204" pitchFamily="34" charset="0"/>
                      </a:endParaRP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239360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5231" y="2397783"/>
            <a:ext cx="10657184" cy="2554545"/>
          </a:xfrm>
          <a:prstGeom prst="rect">
            <a:avLst/>
          </a:prstGeom>
          <a:noFill/>
        </p:spPr>
        <p:txBody>
          <a:bodyPr wrap="square" lIns="91440" tIns="45720" rIns="91440" bIns="45720">
            <a:spAutoFit/>
          </a:bodyPr>
          <a:lstStyle/>
          <a:p>
            <a:pPr marL="914377" indent="-914377">
              <a:buFont typeface="Arial" panose="020B0604020202020204" pitchFamily="34" charset="0"/>
              <a:buChar char="•"/>
            </a:pPr>
            <a:r>
              <a:rPr lang="es-MX" sz="4000" dirty="0">
                <a:solidFill>
                  <a:srgbClr val="000000"/>
                </a:solidFill>
                <a:latin typeface="Calibri" panose="020F0502020204030204" pitchFamily="34" charset="0"/>
              </a:rPr>
              <a:t>Remitir Actas de Entrega de Obra de INFEJAL y Administrativas SEP (SEMS)</a:t>
            </a:r>
          </a:p>
          <a:p>
            <a:pPr marL="914377" indent="-914377">
              <a:buFont typeface="Arial" panose="020B0604020202020204" pitchFamily="34" charset="0"/>
              <a:buChar char="•"/>
            </a:pPr>
            <a:r>
              <a:rPr lang="es-MX" sz="4000" dirty="0">
                <a:solidFill>
                  <a:srgbClr val="000000"/>
                </a:solidFill>
                <a:latin typeface="Calibri" panose="020F0502020204030204" pitchFamily="34" charset="0"/>
              </a:rPr>
              <a:t>Actualización Visor de Obras</a:t>
            </a:r>
          </a:p>
          <a:p>
            <a:pPr marL="914377" indent="-914377">
              <a:buFont typeface="Arial" panose="020B0604020202020204" pitchFamily="34" charset="0"/>
              <a:buChar char="•"/>
            </a:pPr>
            <a:r>
              <a:rPr lang="es-MX" sz="4000" dirty="0">
                <a:solidFill>
                  <a:srgbClr val="000000"/>
                </a:solidFill>
                <a:latin typeface="Calibri" panose="020F0502020204030204" pitchFamily="34" charset="0"/>
              </a:rPr>
              <a:t>Licencias de construcción</a:t>
            </a:r>
            <a:endParaRPr lang="es-ES" sz="4000" dirty="0">
              <a:solidFill>
                <a:srgbClr val="000000"/>
              </a:solidFill>
              <a:latin typeface="Calibri" panose="020F0502020204030204" pitchFamily="34" charset="0"/>
            </a:endParaRPr>
          </a:p>
        </p:txBody>
      </p:sp>
      <p:sp>
        <p:nvSpPr>
          <p:cNvPr id="3" name="Rectángulo 2"/>
          <p:cNvSpPr/>
          <p:nvPr/>
        </p:nvSpPr>
        <p:spPr>
          <a:xfrm>
            <a:off x="4354055" y="1044832"/>
            <a:ext cx="3219536" cy="1015663"/>
          </a:xfrm>
          <a:prstGeom prst="rect">
            <a:avLst/>
          </a:prstGeom>
        </p:spPr>
        <p:txBody>
          <a:bodyPr wrap="none">
            <a:spAutoFit/>
          </a:bodyPr>
          <a:lstStyle/>
          <a:p>
            <a:pPr algn="ctr"/>
            <a:r>
              <a:rPr lang="es-MX" sz="6000" b="1" cap="small" dirty="0">
                <a:solidFill>
                  <a:srgbClr val="FF0000"/>
                </a:solidFill>
                <a:latin typeface="+mj-lt"/>
              </a:rPr>
              <a:t>pendientes</a:t>
            </a:r>
            <a:endParaRPr lang="es-ES" sz="6000" b="1" cap="small" dirty="0">
              <a:solidFill>
                <a:srgbClr val="FF0000"/>
              </a:solidFill>
              <a:latin typeface="+mj-lt"/>
            </a:endParaRPr>
          </a:p>
        </p:txBody>
      </p:sp>
    </p:spTree>
    <p:extLst>
      <p:ext uri="{BB962C8B-B14F-4D97-AF65-F5344CB8AC3E}">
        <p14:creationId xmlns:p14="http://schemas.microsoft.com/office/powerpoint/2010/main" val="3631660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p:cNvSpPr txBox="1">
            <a:spLocks/>
          </p:cNvSpPr>
          <p:nvPr/>
        </p:nvSpPr>
        <p:spPr>
          <a:xfrm>
            <a:off x="0" y="5105400"/>
            <a:ext cx="11988799" cy="1752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dirty="0"/>
              <a:t>Programa Anual de Adquisiciones, Arrendamientos y Servicios (PAAAS) y</a:t>
            </a:r>
            <a:endParaRPr lang="es-419" sz="4000" dirty="0"/>
          </a:p>
          <a:p>
            <a:pPr algn="ctr"/>
            <a:r>
              <a:rPr lang="es-MX" sz="4000" dirty="0"/>
              <a:t>Programa Anual de Obras y Servicios relacionados (PAOS)</a:t>
            </a:r>
            <a:endParaRPr lang="es-419" sz="4000" dirty="0"/>
          </a:p>
        </p:txBody>
      </p:sp>
    </p:spTree>
    <p:extLst>
      <p:ext uri="{BB962C8B-B14F-4D97-AF65-F5344CB8AC3E}">
        <p14:creationId xmlns:p14="http://schemas.microsoft.com/office/powerpoint/2010/main" val="1260572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PAAAS y PAOS</a:t>
            </a:r>
            <a:r>
              <a:rPr lang="es-MX" dirty="0"/>
              <a:t/>
            </a:r>
            <a:br>
              <a:rPr lang="es-MX" dirty="0"/>
            </a:br>
            <a:r>
              <a:rPr lang="es-MX" dirty="0"/>
              <a:t>Acciones a realizar</a:t>
            </a:r>
          </a:p>
        </p:txBody>
      </p:sp>
      <p:sp>
        <p:nvSpPr>
          <p:cNvPr id="3" name="Marcador de contenido 2"/>
          <p:cNvSpPr>
            <a:spLocks noGrp="1"/>
          </p:cNvSpPr>
          <p:nvPr>
            <p:ph sz="half" idx="1"/>
          </p:nvPr>
        </p:nvSpPr>
        <p:spPr>
          <a:xfrm>
            <a:off x="459259" y="1695751"/>
            <a:ext cx="5181600" cy="4351338"/>
          </a:xfrm>
        </p:spPr>
        <p:txBody>
          <a:bodyPr>
            <a:normAutofit/>
          </a:bodyPr>
          <a:lstStyle/>
          <a:p>
            <a:pPr algn="just"/>
            <a:r>
              <a:rPr lang="es-MX" dirty="0"/>
              <a:t>Nuevamente la programación de los recursos en los proyectos p3e en el 2018 será la base para el integrar tanto el PAAS y PAOS</a:t>
            </a:r>
          </a:p>
          <a:p>
            <a:pPr algn="just"/>
            <a:endParaRPr lang="es-MX" dirty="0"/>
          </a:p>
          <a:p>
            <a:pPr algn="just"/>
            <a:r>
              <a:rPr lang="es-MX" dirty="0"/>
              <a:t>Ambos programas se obtienen a partir de la programación que todas las Entidades de la Red realizan en el p3e.</a:t>
            </a:r>
          </a:p>
          <a:p>
            <a:endParaRPr lang="es-MX" dirty="0"/>
          </a:p>
        </p:txBody>
      </p:sp>
      <p:sp>
        <p:nvSpPr>
          <p:cNvPr id="4" name="Marcador de contenido 3"/>
          <p:cNvSpPr>
            <a:spLocks noGrp="1"/>
          </p:cNvSpPr>
          <p:nvPr>
            <p:ph sz="half" idx="2"/>
          </p:nvPr>
        </p:nvSpPr>
        <p:spPr>
          <a:xfrm>
            <a:off x="6019800" y="1695751"/>
            <a:ext cx="5181600" cy="4351338"/>
          </a:xfrm>
        </p:spPr>
        <p:txBody>
          <a:bodyPr>
            <a:normAutofit/>
          </a:bodyPr>
          <a:lstStyle/>
          <a:p>
            <a:pPr algn="just"/>
            <a:r>
              <a:rPr lang="es-MX" dirty="0"/>
              <a:t>La programación está a nivel de recurso y afecta sólo a los COGS relacionados con adquisiciones o con obras. </a:t>
            </a:r>
          </a:p>
          <a:p>
            <a:endParaRPr lang="es-MX" dirty="0"/>
          </a:p>
        </p:txBody>
      </p:sp>
      <p:pic>
        <p:nvPicPr>
          <p:cNvPr id="5" name="Imagen 4">
            <a:extLst>
              <a:ext uri="{FF2B5EF4-FFF2-40B4-BE49-F238E27FC236}">
                <a16:creationId xmlns="" xmlns:a16="http://schemas.microsoft.com/office/drawing/2014/main" id="{27A4AAC7-5467-4620-845E-E8EC7E0FCB95}"/>
              </a:ext>
            </a:extLst>
          </p:cNvPr>
          <p:cNvPicPr>
            <a:picLocks noChangeAspect="1"/>
          </p:cNvPicPr>
          <p:nvPr/>
        </p:nvPicPr>
        <p:blipFill>
          <a:blip r:embed="rId2"/>
          <a:stretch>
            <a:fillRect/>
          </a:stretch>
        </p:blipFill>
        <p:spPr>
          <a:xfrm>
            <a:off x="6694273" y="3305674"/>
            <a:ext cx="3832654" cy="2582965"/>
          </a:xfrm>
          <a:prstGeom prst="rect">
            <a:avLst/>
          </a:prstGeom>
        </p:spPr>
      </p:pic>
    </p:spTree>
    <p:extLst>
      <p:ext uri="{BB962C8B-B14F-4D97-AF65-F5344CB8AC3E}">
        <p14:creationId xmlns:p14="http://schemas.microsoft.com/office/powerpoint/2010/main" val="2987791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ítulo 1"/>
          <p:cNvSpPr txBox="1">
            <a:spLocks/>
          </p:cNvSpPr>
          <p:nvPr/>
        </p:nvSpPr>
        <p:spPr>
          <a:xfrm>
            <a:off x="975343" y="5118100"/>
            <a:ext cx="9770533" cy="1739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600" dirty="0"/>
              <a:t>Señalética</a:t>
            </a:r>
            <a:endParaRPr lang="es-419" sz="6600" dirty="0"/>
          </a:p>
        </p:txBody>
      </p:sp>
    </p:spTree>
    <p:extLst>
      <p:ext uri="{BB962C8B-B14F-4D97-AF65-F5344CB8AC3E}">
        <p14:creationId xmlns:p14="http://schemas.microsoft.com/office/powerpoint/2010/main" val="3972328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92932" y="608718"/>
            <a:ext cx="10515600" cy="5321302"/>
          </a:xfrm>
        </p:spPr>
        <p:txBody>
          <a:bodyPr>
            <a:noAutofit/>
          </a:bodyPr>
          <a:lstStyle/>
          <a:p>
            <a:pPr marL="0" indent="0" algn="just">
              <a:buNone/>
            </a:pPr>
            <a:r>
              <a:rPr lang="es-MX" sz="3200" dirty="0"/>
              <a:t>Se esta trabajando de manera conjunta entre las siguientes dependencias de la Universidad de Guadalajara: </a:t>
            </a:r>
          </a:p>
          <a:p>
            <a:pPr marL="0" indent="0" algn="just">
              <a:buNone/>
            </a:pPr>
            <a:endParaRPr lang="es-MX" sz="3200" b="1" dirty="0"/>
          </a:p>
          <a:p>
            <a:pPr marL="0" indent="0" algn="just">
              <a:buNone/>
            </a:pPr>
            <a:r>
              <a:rPr lang="es-MX" sz="3200" b="1" dirty="0"/>
              <a:t>Coordinación General</a:t>
            </a:r>
          </a:p>
          <a:p>
            <a:pPr marL="0" indent="0" algn="just">
              <a:buNone/>
            </a:pPr>
            <a:r>
              <a:rPr lang="es-MX" sz="3200" b="1" dirty="0"/>
              <a:t>Académica, Coordinación General Administrativa y </a:t>
            </a:r>
          </a:p>
          <a:p>
            <a:pPr marL="0" indent="0" algn="just">
              <a:buNone/>
            </a:pPr>
            <a:r>
              <a:rPr lang="es-MX" sz="3200" b="1" dirty="0"/>
              <a:t>Coordinación de Vinculación y Servicio Social</a:t>
            </a:r>
            <a:r>
              <a:rPr lang="es-MX" sz="3200" dirty="0"/>
              <a:t>, </a:t>
            </a:r>
          </a:p>
          <a:p>
            <a:pPr marL="0" indent="0" algn="just">
              <a:buNone/>
            </a:pPr>
            <a:endParaRPr lang="es-MX" sz="3200" dirty="0"/>
          </a:p>
          <a:p>
            <a:pPr marL="0" indent="0" algn="just">
              <a:buNone/>
            </a:pPr>
            <a:r>
              <a:rPr lang="es-MX" sz="3200" dirty="0"/>
              <a:t>Quienes hemos aportado información y conocimientos necesarios para presentar un proyecto integral.</a:t>
            </a:r>
            <a:endParaRPr lang="es-419" sz="3200" dirty="0"/>
          </a:p>
        </p:txBody>
      </p:sp>
    </p:spTree>
    <p:extLst>
      <p:ext uri="{BB962C8B-B14F-4D97-AF65-F5344CB8AC3E}">
        <p14:creationId xmlns:p14="http://schemas.microsoft.com/office/powerpoint/2010/main" val="2989917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3ED7BBC6-3A35-4E05-BE80-2C5A5C80D970}" type="slidenum">
              <a:rPr lang="en-GB" smtClean="0"/>
              <a:t>6</a:t>
            </a:fld>
            <a:endParaRPr lang="en-GB" dirty="0"/>
          </a:p>
        </p:txBody>
      </p:sp>
      <p:sp>
        <p:nvSpPr>
          <p:cNvPr id="11" name="Título 6"/>
          <p:cNvSpPr>
            <a:spLocks noGrp="1"/>
          </p:cNvSpPr>
          <p:nvPr>
            <p:ph type="title"/>
          </p:nvPr>
        </p:nvSpPr>
        <p:spPr>
          <a:xfrm>
            <a:off x="899508" y="35271"/>
            <a:ext cx="11233247" cy="1089529"/>
          </a:xfrm>
          <a:noFill/>
        </p:spPr>
        <p:txBody>
          <a:bodyPr wrap="square" rtlCol="0">
            <a:spAutoFit/>
          </a:bodyPr>
          <a:lstStyle/>
          <a:p>
            <a:r>
              <a:rPr lang="es-MX" sz="2600" b="1" cap="small" dirty="0"/>
              <a:t>Avance en el Ejercicio de los Recursos del  </a:t>
            </a:r>
            <a:br>
              <a:rPr lang="es-MX" sz="2600" b="1" cap="small" dirty="0"/>
            </a:br>
            <a:r>
              <a:rPr lang="es-MX" sz="2600" b="1" cap="small" dirty="0"/>
              <a:t>Fideicomiso de Infraestructura Física de la Red Universitaria </a:t>
            </a:r>
            <a:r>
              <a:rPr lang="es-MX" sz="1867" b="1" cap="small" dirty="0"/>
              <a:t/>
            </a:r>
            <a:br>
              <a:rPr lang="es-MX" sz="1867" b="1" cap="small" dirty="0"/>
            </a:br>
            <a:r>
              <a:rPr lang="es-MX" sz="1600" b="1" cap="small" dirty="0">
                <a:solidFill>
                  <a:srgbClr val="0070C0"/>
                </a:solidFill>
              </a:rPr>
              <a:t>Financiamiento: </a:t>
            </a:r>
            <a:r>
              <a:rPr lang="es-MX" sz="2000" b="1" cap="small" dirty="0">
                <a:solidFill>
                  <a:srgbClr val="0070C0"/>
                </a:solidFill>
                <a:latin typeface="+mn-lt"/>
              </a:rPr>
              <a:t>Subsidio Ordinario Estatal 2017</a:t>
            </a:r>
            <a:endParaRPr lang="es-MX" sz="1467" b="1" cap="small" dirty="0">
              <a:latin typeface="+mn-lt"/>
            </a:endParaRPr>
          </a:p>
        </p:txBody>
      </p:sp>
      <p:sp>
        <p:nvSpPr>
          <p:cNvPr id="8" name="CuadroTexto 7"/>
          <p:cNvSpPr txBox="1"/>
          <p:nvPr/>
        </p:nvSpPr>
        <p:spPr>
          <a:xfrm>
            <a:off x="753735" y="5916696"/>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r>
              <a:rPr lang="es-ES_tradnl" sz="1333" dirty="0">
                <a:solidFill>
                  <a:schemeClr val="accent1">
                    <a:lumMod val="75000"/>
                  </a:schemeClr>
                </a:solidFill>
              </a:rPr>
              <a:t>.</a:t>
            </a:r>
          </a:p>
        </p:txBody>
      </p:sp>
      <p:graphicFrame>
        <p:nvGraphicFramePr>
          <p:cNvPr id="10" name="Marcador de contenido 2"/>
          <p:cNvGraphicFramePr>
            <a:graphicFrameLocks noGrp="1"/>
          </p:cNvGraphicFramePr>
          <p:nvPr>
            <p:ph idx="1"/>
            <p:extLst/>
          </p:nvPr>
        </p:nvGraphicFramePr>
        <p:xfrm>
          <a:off x="473132" y="1090706"/>
          <a:ext cx="11245735" cy="4771813"/>
        </p:xfrm>
        <a:graphic>
          <a:graphicData uri="http://schemas.openxmlformats.org/drawingml/2006/table">
            <a:tbl>
              <a:tblPr/>
              <a:tblGrid>
                <a:gridCol w="1460361">
                  <a:extLst>
                    <a:ext uri="{9D8B030D-6E8A-4147-A177-3AD203B41FA5}">
                      <a16:colId xmlns="" xmlns:a16="http://schemas.microsoft.com/office/drawing/2014/main" val="20000"/>
                    </a:ext>
                  </a:extLst>
                </a:gridCol>
                <a:gridCol w="2060836">
                  <a:extLst>
                    <a:ext uri="{9D8B030D-6E8A-4147-A177-3AD203B41FA5}">
                      <a16:colId xmlns="" xmlns:a16="http://schemas.microsoft.com/office/drawing/2014/main" val="20001"/>
                    </a:ext>
                  </a:extLst>
                </a:gridCol>
                <a:gridCol w="1883097">
                  <a:extLst>
                    <a:ext uri="{9D8B030D-6E8A-4147-A177-3AD203B41FA5}">
                      <a16:colId xmlns="" xmlns:a16="http://schemas.microsoft.com/office/drawing/2014/main" val="20002"/>
                    </a:ext>
                  </a:extLst>
                </a:gridCol>
                <a:gridCol w="1883097">
                  <a:extLst>
                    <a:ext uri="{9D8B030D-6E8A-4147-A177-3AD203B41FA5}">
                      <a16:colId xmlns="" xmlns:a16="http://schemas.microsoft.com/office/drawing/2014/main" val="20003"/>
                    </a:ext>
                  </a:extLst>
                </a:gridCol>
                <a:gridCol w="1979172">
                  <a:extLst>
                    <a:ext uri="{9D8B030D-6E8A-4147-A177-3AD203B41FA5}">
                      <a16:colId xmlns="" xmlns:a16="http://schemas.microsoft.com/office/drawing/2014/main" val="20004"/>
                    </a:ext>
                  </a:extLst>
                </a:gridCol>
                <a:gridCol w="1979172">
                  <a:extLst>
                    <a:ext uri="{9D8B030D-6E8A-4147-A177-3AD203B41FA5}">
                      <a16:colId xmlns="" xmlns:a16="http://schemas.microsoft.com/office/drawing/2014/main" val="20005"/>
                    </a:ext>
                  </a:extLst>
                </a:gridCol>
              </a:tblGrid>
              <a:tr h="545253">
                <a:tc>
                  <a:txBody>
                    <a:bodyPr/>
                    <a:lstStyle/>
                    <a:p>
                      <a:pPr algn="ctr" fontAlgn="ctr"/>
                      <a:r>
                        <a:rPr lang="es-MX" sz="1700" b="1" i="0" u="none" strike="noStrike" dirty="0">
                          <a:solidFill>
                            <a:srgbClr val="000000"/>
                          </a:solidFill>
                          <a:effectLst/>
                          <a:latin typeface="Calibri" panose="020F0502020204030204" pitchFamily="34" charset="0"/>
                        </a:rPr>
                        <a:t>Dependencia</a:t>
                      </a:r>
                    </a:p>
                  </a:txBody>
                  <a:tcPr marL="16933" marR="16933" marT="16933"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700" b="1" i="0" u="none" strike="noStrike" dirty="0">
                          <a:solidFill>
                            <a:srgbClr val="000000"/>
                          </a:solidFill>
                          <a:effectLst/>
                          <a:latin typeface="Calibri" panose="020F0502020204030204" pitchFamily="34" charset="0"/>
                        </a:rPr>
                        <a:t>Asignado_</a:t>
                      </a:r>
                    </a:p>
                  </a:txBody>
                  <a:tcPr marL="16933" marR="16933" marT="16933"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700" b="1" i="0" u="none" strike="noStrike" dirty="0">
                          <a:solidFill>
                            <a:srgbClr val="000000"/>
                          </a:solidFill>
                          <a:effectLst/>
                          <a:latin typeface="Calibri" panose="020F0502020204030204" pitchFamily="34" charset="0"/>
                        </a:rPr>
                        <a:t>Devengado, ejercido o pagado_</a:t>
                      </a:r>
                    </a:p>
                  </a:txBody>
                  <a:tcPr marL="16933" marR="16933" marT="16933" marB="0" anchor="ctr">
                    <a:lnL>
                      <a:noFill/>
                    </a:lnL>
                    <a:lnR>
                      <a:noFill/>
                    </a:lnR>
                    <a:lnT>
                      <a:noFill/>
                    </a:lnT>
                    <a:lnB w="6350" cap="flat" cmpd="sng" algn="ctr">
                      <a:solidFill>
                        <a:srgbClr val="9BC2E6"/>
                      </a:solidFill>
                      <a:prstDash val="solid"/>
                      <a:round/>
                      <a:headEnd type="none" w="med" len="med"/>
                      <a:tailEnd type="none" w="med" len="med"/>
                    </a:lnB>
                    <a:solidFill>
                      <a:srgbClr val="00B050"/>
                    </a:solidFill>
                  </a:tcPr>
                </a:tc>
                <a:tc>
                  <a:txBody>
                    <a:bodyPr/>
                    <a:lstStyle/>
                    <a:p>
                      <a:pPr algn="ctr" fontAlgn="ctr"/>
                      <a:r>
                        <a:rPr lang="es-MX" sz="1700" b="1" i="0" u="none" strike="noStrike">
                          <a:solidFill>
                            <a:srgbClr val="000000"/>
                          </a:solidFill>
                          <a:effectLst/>
                          <a:latin typeface="Calibri" panose="020F0502020204030204" pitchFamily="34" charset="0"/>
                        </a:rPr>
                        <a:t>Comprometido_</a:t>
                      </a:r>
                    </a:p>
                  </a:txBody>
                  <a:tcPr marL="16933" marR="16933" marT="16933"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tc>
                  <a:txBody>
                    <a:bodyPr/>
                    <a:lstStyle/>
                    <a:p>
                      <a:pPr algn="ctr" fontAlgn="ctr"/>
                      <a:r>
                        <a:rPr lang="es-MX" sz="1700" b="1" i="0" u="none" strike="noStrike" dirty="0">
                          <a:solidFill>
                            <a:srgbClr val="000000"/>
                          </a:solidFill>
                          <a:effectLst/>
                          <a:latin typeface="Calibri" panose="020F0502020204030204" pitchFamily="34" charset="0"/>
                        </a:rPr>
                        <a:t>Disponible_</a:t>
                      </a:r>
                    </a:p>
                  </a:txBody>
                  <a:tcPr marL="16933" marR="16933" marT="16933" marB="0" anchor="ctr">
                    <a:lnL>
                      <a:noFill/>
                    </a:lnL>
                    <a:lnR>
                      <a:noFill/>
                    </a:lnR>
                    <a:lnT>
                      <a:noFill/>
                    </a:lnT>
                    <a:lnB w="6350" cap="flat" cmpd="sng" algn="ctr">
                      <a:solidFill>
                        <a:srgbClr val="9BC2E6"/>
                      </a:solidFill>
                      <a:prstDash val="solid"/>
                      <a:round/>
                      <a:headEnd type="none" w="med" len="med"/>
                      <a:tailEnd type="none" w="med" len="med"/>
                    </a:lnB>
                    <a:solidFill>
                      <a:srgbClr val="FFC000"/>
                    </a:solidFill>
                  </a:tcPr>
                </a:tc>
                <a:tc>
                  <a:txBody>
                    <a:bodyPr/>
                    <a:lstStyle/>
                    <a:p>
                      <a:pPr algn="ctr" fontAlgn="ctr"/>
                      <a:r>
                        <a:rPr lang="es-ES_tradnl" sz="1700" b="1" i="0" u="none" strike="noStrike" dirty="0">
                          <a:solidFill>
                            <a:srgbClr val="000000"/>
                          </a:solidFill>
                          <a:effectLst/>
                          <a:latin typeface="Calibri" panose="020F0502020204030204" pitchFamily="34" charset="0"/>
                        </a:rPr>
                        <a:t>Sin P3e</a:t>
                      </a:r>
                      <a:endParaRPr lang="es-MX" sz="1700" b="1" i="0" u="none" strike="noStrike" dirty="0">
                        <a:solidFill>
                          <a:srgbClr val="000000"/>
                        </a:solidFill>
                        <a:effectLst/>
                        <a:latin typeface="Calibri" panose="020F0502020204030204" pitchFamily="34" charset="0"/>
                      </a:endParaRPr>
                    </a:p>
                  </a:txBody>
                  <a:tcPr marL="16933" marR="16933" marT="16933" marB="0" anchor="ctr">
                    <a:lnL>
                      <a:noFill/>
                    </a:lnL>
                    <a:lnR>
                      <a:noFill/>
                    </a:lnR>
                    <a:lnT>
                      <a:noFill/>
                    </a:lnT>
                    <a:lnB w="6350" cap="flat" cmpd="sng" algn="ctr">
                      <a:solidFill>
                        <a:srgbClr val="9BC2E6"/>
                      </a:solidFill>
                      <a:prstDash val="solid"/>
                      <a:round/>
                      <a:headEnd type="none" w="med" len="med"/>
                      <a:tailEnd type="none" w="med" len="med"/>
                    </a:lnB>
                    <a:solidFill>
                      <a:srgbClr val="FF0000"/>
                    </a:solidFill>
                  </a:tcPr>
                </a:tc>
                <a:extLst>
                  <a:ext uri="{0D108BD9-81ED-4DB2-BD59-A6C34878D82A}">
                    <a16:rowId xmlns="" xmlns:a16="http://schemas.microsoft.com/office/drawing/2014/main" val="10000"/>
                  </a:ext>
                </a:extLst>
              </a:tr>
              <a:tr h="264160">
                <a:tc>
                  <a:txBody>
                    <a:bodyPr/>
                    <a:lstStyle/>
                    <a:p>
                      <a:pPr algn="l" fontAlgn="b"/>
                      <a:r>
                        <a:rPr lang="es-MX" sz="1500" b="0" i="0" u="none" strike="noStrike" dirty="0">
                          <a:solidFill>
                            <a:srgbClr val="000000"/>
                          </a:solidFill>
                          <a:effectLst/>
                          <a:latin typeface="Calibri" panose="020F0502020204030204" pitchFamily="34" charset="0"/>
                        </a:rPr>
                        <a:t>CUAAD</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a:solidFill>
                            <a:srgbClr val="000000"/>
                          </a:solidFill>
                          <a:effectLst/>
                          <a:latin typeface="Calibri" panose="020F0502020204030204" pitchFamily="34" charset="0"/>
                        </a:rPr>
                        <a:t>11,653,943.91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dirty="0">
                          <a:solidFill>
                            <a:srgbClr val="000000"/>
                          </a:solidFill>
                          <a:effectLst/>
                          <a:latin typeface="Calibri" panose="020F0502020204030204" pitchFamily="34" charset="0"/>
                        </a:rPr>
                        <a:t>2,421,024.28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a:solidFill>
                            <a:srgbClr val="000000"/>
                          </a:solidFill>
                          <a:effectLst/>
                          <a:latin typeface="Calibri" panose="020F0502020204030204" pitchFamily="34" charset="0"/>
                        </a:rPr>
                        <a:t>3,644,075.04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a:solidFill>
                            <a:srgbClr val="000000"/>
                          </a:solidFill>
                          <a:effectLst/>
                          <a:latin typeface="Calibri" panose="020F0502020204030204" pitchFamily="34" charset="0"/>
                        </a:rPr>
                        <a:t>5,588,844.59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64160">
                <a:tc>
                  <a:txBody>
                    <a:bodyPr/>
                    <a:lstStyle/>
                    <a:p>
                      <a:pPr algn="l" fontAlgn="b"/>
                      <a:r>
                        <a:rPr lang="es-MX" sz="1500" b="0" i="0" u="none" strike="noStrike">
                          <a:solidFill>
                            <a:srgbClr val="000000"/>
                          </a:solidFill>
                          <a:effectLst/>
                          <a:latin typeface="Calibri" panose="020F0502020204030204" pitchFamily="34" charset="0"/>
                        </a:rPr>
                        <a:t>CUALTOS</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13,475,368.41</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2,016,805.51</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7,970,508.65</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3,488,054.25</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2"/>
                  </a:ext>
                </a:extLst>
              </a:tr>
              <a:tr h="264160">
                <a:tc>
                  <a:txBody>
                    <a:bodyPr/>
                    <a:lstStyle/>
                    <a:p>
                      <a:pPr algn="l" fontAlgn="b"/>
                      <a:r>
                        <a:rPr lang="es-MX" sz="1500" b="0" i="0" u="none" strike="noStrike">
                          <a:solidFill>
                            <a:srgbClr val="000000"/>
                          </a:solidFill>
                          <a:effectLst/>
                          <a:latin typeface="Calibri" panose="020F0502020204030204" pitchFamily="34" charset="0"/>
                        </a:rPr>
                        <a:t>CUCBA</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9,532,990.67</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1,615,815.48</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4,070,272.37</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3,846,902.82</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03"/>
                  </a:ext>
                </a:extLst>
              </a:tr>
              <a:tr h="264160">
                <a:tc>
                  <a:txBody>
                    <a:bodyPr/>
                    <a:lstStyle/>
                    <a:p>
                      <a:pPr algn="l" fontAlgn="b"/>
                      <a:r>
                        <a:rPr lang="es-MX" sz="1500" b="0" i="0" u="none" strike="noStrike">
                          <a:solidFill>
                            <a:srgbClr val="000000"/>
                          </a:solidFill>
                          <a:effectLst/>
                          <a:latin typeface="Calibri" panose="020F0502020204030204" pitchFamily="34" charset="0"/>
                        </a:rPr>
                        <a:t>CUCEA</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12,916,801.19</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2,005,264.29</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4,648,607.77</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456,949.94</a:t>
                      </a:r>
                    </a:p>
                  </a:txBody>
                  <a:tcPr marL="0" marR="0" marT="0" marB="0" anchor="b">
                    <a:lnL>
                      <a:noFill/>
                    </a:lnL>
                    <a:lnR>
                      <a:noFill/>
                    </a:lnR>
                    <a:lnT>
                      <a:noFill/>
                    </a:lnT>
                    <a:lnB>
                      <a:noFill/>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5,805,979.19</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4"/>
                  </a:ext>
                </a:extLst>
              </a:tr>
              <a:tr h="264160">
                <a:tc>
                  <a:txBody>
                    <a:bodyPr/>
                    <a:lstStyle/>
                    <a:p>
                      <a:pPr algn="l" fontAlgn="b"/>
                      <a:r>
                        <a:rPr lang="es-MX" sz="1500" b="0" i="0" u="none" strike="noStrike">
                          <a:solidFill>
                            <a:srgbClr val="000000"/>
                          </a:solidFill>
                          <a:effectLst/>
                          <a:latin typeface="Calibri" panose="020F0502020204030204" pitchFamily="34" charset="0"/>
                        </a:rPr>
                        <a:t>CUCEI</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16,331,308.54</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162,746.99</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12,403,905.84</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3,764,655.71</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05"/>
                  </a:ext>
                </a:extLst>
              </a:tr>
              <a:tr h="264160">
                <a:tc>
                  <a:txBody>
                    <a:bodyPr/>
                    <a:lstStyle/>
                    <a:p>
                      <a:pPr algn="l" fontAlgn="b"/>
                      <a:r>
                        <a:rPr lang="es-MX" sz="1500" b="0" i="0" u="none" strike="noStrike">
                          <a:solidFill>
                            <a:srgbClr val="000000"/>
                          </a:solidFill>
                          <a:effectLst/>
                          <a:latin typeface="Calibri" panose="020F0502020204030204" pitchFamily="34" charset="0"/>
                        </a:rPr>
                        <a:t>CUCOSTA</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10,363,394.97</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3,894,282.97</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721,299.14</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5,747,812.86</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6"/>
                  </a:ext>
                </a:extLst>
              </a:tr>
              <a:tr h="264160">
                <a:tc>
                  <a:txBody>
                    <a:bodyPr/>
                    <a:lstStyle/>
                    <a:p>
                      <a:pPr algn="l" fontAlgn="b"/>
                      <a:r>
                        <a:rPr lang="es-MX" sz="1500" b="0" i="0" u="none" strike="noStrike">
                          <a:solidFill>
                            <a:srgbClr val="000000"/>
                          </a:solidFill>
                          <a:effectLst/>
                          <a:latin typeface="Calibri" panose="020F0502020204030204" pitchFamily="34" charset="0"/>
                        </a:rPr>
                        <a:t>CUCS</a:t>
                      </a:r>
                    </a:p>
                  </a:txBody>
                  <a:tcPr marL="0" marR="0" marT="0" marB="0" anchor="b">
                    <a:lnL>
                      <a:noFill/>
                    </a:lnL>
                    <a:lnR>
                      <a:noFill/>
                    </a:lnR>
                    <a:lnT>
                      <a:noFill/>
                    </a:lnT>
                    <a:lnB>
                      <a:noFill/>
                    </a:lnB>
                  </a:tcPr>
                </a:tc>
                <a:tc>
                  <a:txBody>
                    <a:bodyPr/>
                    <a:lstStyle/>
                    <a:p>
                      <a:pPr algn="r" fontAlgn="b"/>
                      <a:r>
                        <a:rPr lang="es-MX" sz="1500" b="0" i="0" u="none" strike="noStrike" dirty="0">
                          <a:solidFill>
                            <a:srgbClr val="000000"/>
                          </a:solidFill>
                          <a:effectLst/>
                          <a:latin typeface="Calibri" panose="020F0502020204030204" pitchFamily="34" charset="0"/>
                        </a:rPr>
                        <a:t>18,691,482.80</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4,050,438.05</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4,806,789.62</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9,834,255.13</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07"/>
                  </a:ext>
                </a:extLst>
              </a:tr>
              <a:tr h="264160">
                <a:tc>
                  <a:txBody>
                    <a:bodyPr/>
                    <a:lstStyle/>
                    <a:p>
                      <a:pPr algn="l" fontAlgn="b"/>
                      <a:r>
                        <a:rPr lang="es-MX" sz="1500" b="0" i="0" u="none" strike="noStrike">
                          <a:solidFill>
                            <a:srgbClr val="000000"/>
                          </a:solidFill>
                          <a:effectLst/>
                          <a:latin typeface="Calibri" panose="020F0502020204030204" pitchFamily="34" charset="0"/>
                        </a:rPr>
                        <a:t>CUCSH</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dirty="0">
                          <a:solidFill>
                            <a:srgbClr val="000000"/>
                          </a:solidFill>
                          <a:effectLst/>
                          <a:latin typeface="Calibri" panose="020F0502020204030204" pitchFamily="34" charset="0"/>
                        </a:rPr>
                        <a:t>12,394,609.43</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4,307,550.42</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5,780,143.67</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1,189,480.91</a:t>
                      </a:r>
                    </a:p>
                  </a:txBody>
                  <a:tcPr marL="0" marR="0" marT="0" marB="0" anchor="b">
                    <a:lnL>
                      <a:noFill/>
                    </a:lnL>
                    <a:lnR>
                      <a:noFill/>
                    </a:lnR>
                    <a:lnT>
                      <a:noFill/>
                    </a:lnT>
                    <a:lnB>
                      <a:noFill/>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1,117,434.43</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8"/>
                  </a:ext>
                </a:extLst>
              </a:tr>
              <a:tr h="264160">
                <a:tc>
                  <a:txBody>
                    <a:bodyPr/>
                    <a:lstStyle/>
                    <a:p>
                      <a:pPr algn="l" fontAlgn="b"/>
                      <a:r>
                        <a:rPr lang="es-MX" sz="1500" b="0" i="0" u="none" strike="noStrike">
                          <a:solidFill>
                            <a:srgbClr val="000000"/>
                          </a:solidFill>
                          <a:effectLst/>
                          <a:latin typeface="Calibri" panose="020F0502020204030204" pitchFamily="34" charset="0"/>
                        </a:rPr>
                        <a:t>CUCSUR</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8,103,028.48</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2,099,551.13</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103,477.35</a:t>
                      </a:r>
                    </a:p>
                  </a:txBody>
                  <a:tcPr marL="0" marR="0" marT="0" marB="0" anchor="b">
                    <a:lnL>
                      <a:noFill/>
                    </a:lnL>
                    <a:lnR>
                      <a:noFill/>
                    </a:lnR>
                    <a:lnT>
                      <a:noFill/>
                    </a:lnT>
                    <a:lnB>
                      <a:noFill/>
                    </a:lnB>
                  </a:tcPr>
                </a:tc>
                <a:tc>
                  <a:txBody>
                    <a:bodyPr/>
                    <a:lstStyle/>
                    <a:p>
                      <a:pPr algn="r" fontAlgn="b"/>
                      <a:r>
                        <a:rPr lang="es-MX" sz="1500" b="1" i="0" u="none" strike="noStrike" dirty="0">
                          <a:solidFill>
                            <a:schemeClr val="accent5"/>
                          </a:solidFill>
                          <a:effectLst/>
                          <a:latin typeface="Calibri" panose="020F0502020204030204" pitchFamily="34" charset="0"/>
                        </a:rPr>
                        <a:t>5,900,000.00</a:t>
                      </a:r>
                    </a:p>
                  </a:txBody>
                  <a:tcPr marL="0" marR="0" marT="0" marB="0" anchor="b">
                    <a:lnL>
                      <a:noFill/>
                    </a:lnL>
                    <a:lnR>
                      <a:noFill/>
                    </a:lnR>
                    <a:lnT>
                      <a:noFill/>
                    </a:lnT>
                    <a:lnB>
                      <a:noFill/>
                    </a:lnB>
                  </a:tcPr>
                </a:tc>
                <a:extLst>
                  <a:ext uri="{0D108BD9-81ED-4DB2-BD59-A6C34878D82A}">
                    <a16:rowId xmlns="" xmlns:a16="http://schemas.microsoft.com/office/drawing/2014/main" val="10009"/>
                  </a:ext>
                </a:extLst>
              </a:tr>
              <a:tr h="264160">
                <a:tc>
                  <a:txBody>
                    <a:bodyPr/>
                    <a:lstStyle/>
                    <a:p>
                      <a:pPr algn="l" fontAlgn="b"/>
                      <a:r>
                        <a:rPr lang="es-MX" sz="1500" b="0" i="0" u="none" strike="noStrike">
                          <a:solidFill>
                            <a:srgbClr val="000000"/>
                          </a:solidFill>
                          <a:effectLst/>
                          <a:latin typeface="Calibri" panose="020F0502020204030204" pitchFamily="34" charset="0"/>
                        </a:rPr>
                        <a:t>CULAGOS</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7,158,090.61</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208,800.00</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6,949,290.61</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10"/>
                  </a:ext>
                </a:extLst>
              </a:tr>
              <a:tr h="264160">
                <a:tc>
                  <a:txBody>
                    <a:bodyPr/>
                    <a:lstStyle/>
                    <a:p>
                      <a:pPr algn="l" fontAlgn="b"/>
                      <a:r>
                        <a:rPr lang="es-MX" sz="1500" b="0" i="0" u="none" strike="noStrike">
                          <a:solidFill>
                            <a:srgbClr val="000000"/>
                          </a:solidFill>
                          <a:effectLst/>
                          <a:latin typeface="Calibri" panose="020F0502020204030204" pitchFamily="34" charset="0"/>
                        </a:rPr>
                        <a:t>CUNORTE</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8,595,448.92</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3,719,574.69</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4,625,171.08</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250,703.15</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11"/>
                  </a:ext>
                </a:extLst>
              </a:tr>
              <a:tr h="264160">
                <a:tc>
                  <a:txBody>
                    <a:bodyPr/>
                    <a:lstStyle/>
                    <a:p>
                      <a:pPr algn="l" fontAlgn="b"/>
                      <a:r>
                        <a:rPr lang="es-MX" sz="1500" b="0" i="0" u="none" strike="noStrike">
                          <a:solidFill>
                            <a:srgbClr val="000000"/>
                          </a:solidFill>
                          <a:effectLst/>
                          <a:latin typeface="Calibri" panose="020F0502020204030204" pitchFamily="34" charset="0"/>
                        </a:rPr>
                        <a:t>CUSUR</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11,265,848.75</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23,692.10</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7,695,079.76</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3,547,076.89</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12"/>
                  </a:ext>
                </a:extLst>
              </a:tr>
              <a:tr h="264160">
                <a:tc>
                  <a:txBody>
                    <a:bodyPr/>
                    <a:lstStyle/>
                    <a:p>
                      <a:pPr algn="l" fontAlgn="b"/>
                      <a:r>
                        <a:rPr lang="es-MX" sz="1500" b="0" i="0" u="none" strike="noStrike">
                          <a:solidFill>
                            <a:srgbClr val="000000"/>
                          </a:solidFill>
                          <a:effectLst/>
                          <a:latin typeface="Calibri" panose="020F0502020204030204" pitchFamily="34" charset="0"/>
                        </a:rPr>
                        <a:t>CUVALLES</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11,170,309.50</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1,809,485.62</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4,303,238.16</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5,057,585.72</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13"/>
                  </a:ext>
                </a:extLst>
              </a:tr>
              <a:tr h="264160">
                <a:tc>
                  <a:txBody>
                    <a:bodyPr/>
                    <a:lstStyle/>
                    <a:p>
                      <a:pPr algn="l" fontAlgn="b"/>
                      <a:r>
                        <a:rPr lang="es-MX" sz="1500" b="0" i="0" u="none" strike="noStrike">
                          <a:solidFill>
                            <a:srgbClr val="000000"/>
                          </a:solidFill>
                          <a:effectLst/>
                          <a:latin typeface="Calibri" panose="020F0502020204030204" pitchFamily="34" charset="0"/>
                        </a:rPr>
                        <a:t>CUCI</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12,717,891.43</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240,908.80</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2,430,220.04</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10,046,762.59</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14"/>
                  </a:ext>
                </a:extLst>
              </a:tr>
              <a:tr h="264160">
                <a:tc>
                  <a:txBody>
                    <a:bodyPr/>
                    <a:lstStyle/>
                    <a:p>
                      <a:pPr algn="l" fontAlgn="b"/>
                      <a:r>
                        <a:rPr lang="es-MX" sz="1500" b="0" i="0" u="none" strike="noStrike">
                          <a:solidFill>
                            <a:srgbClr val="000000"/>
                          </a:solidFill>
                          <a:effectLst/>
                          <a:latin typeface="Calibri" panose="020F0502020204030204" pitchFamily="34" charset="0"/>
                        </a:rPr>
                        <a:t>CUTONALA</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8,523,613.51</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5,268,276.42</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3,255,337.09</a:t>
                      </a:r>
                    </a:p>
                  </a:txBody>
                  <a:tcPr marL="0" marR="0" marT="0" marB="0" anchor="b">
                    <a:lnL>
                      <a:noFill/>
                    </a:lnL>
                    <a:lnR>
                      <a:noFill/>
                    </a:lnR>
                    <a:lnT>
                      <a:noFill/>
                    </a:lnT>
                    <a:lnB>
                      <a:noFill/>
                    </a:lnB>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15"/>
                  </a:ext>
                </a:extLst>
              </a:tr>
              <a:tr h="264160">
                <a:tc>
                  <a:txBody>
                    <a:bodyPr/>
                    <a:lstStyle/>
                    <a:p>
                      <a:pPr algn="l" fontAlgn="b"/>
                      <a:r>
                        <a:rPr lang="es-MX" sz="1500" b="0" i="0" u="none" strike="noStrike">
                          <a:solidFill>
                            <a:srgbClr val="000000"/>
                          </a:solidFill>
                          <a:effectLst/>
                          <a:latin typeface="Calibri" panose="020F0502020204030204" pitchFamily="34" charset="0"/>
                        </a:rPr>
                        <a:t>SEMS</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20,000,000.00</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tc>
                  <a:txBody>
                    <a:bodyPr/>
                    <a:lstStyle/>
                    <a:p>
                      <a:pPr algn="r" fontAlgn="b"/>
                      <a:r>
                        <a:rPr lang="es-MX" sz="15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tc>
                  <a:txBody>
                    <a:bodyPr/>
                    <a:lstStyle/>
                    <a:p>
                      <a:pPr algn="r" fontAlgn="b"/>
                      <a:r>
                        <a:rPr lang="es-MX" sz="1500" b="1" i="0" u="none" strike="noStrike" dirty="0">
                          <a:solidFill>
                            <a:schemeClr val="accent5"/>
                          </a:solidFill>
                          <a:effectLst/>
                          <a:latin typeface="Calibri" panose="020F0502020204030204" pitchFamily="34" charset="0"/>
                        </a:rPr>
                        <a:t>20,000,000.00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511512715"/>
                  </a:ext>
                </a:extLst>
              </a:tr>
            </a:tbl>
          </a:graphicData>
        </a:graphic>
      </p:graphicFrame>
    </p:spTree>
    <p:extLst>
      <p:ext uri="{BB962C8B-B14F-4D97-AF65-F5344CB8AC3E}">
        <p14:creationId xmlns:p14="http://schemas.microsoft.com/office/powerpoint/2010/main" val="3039665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08500" y="1199167"/>
            <a:ext cx="10995931" cy="5354055"/>
          </a:xfrm>
          <a:prstGeom prst="rect">
            <a:avLst/>
          </a:prstGeom>
        </p:spPr>
      </p:pic>
      <p:sp>
        <p:nvSpPr>
          <p:cNvPr id="3" name="Marcador de contenido 2"/>
          <p:cNvSpPr>
            <a:spLocks noGrp="1"/>
          </p:cNvSpPr>
          <p:nvPr>
            <p:ph idx="1"/>
          </p:nvPr>
        </p:nvSpPr>
        <p:spPr>
          <a:xfrm>
            <a:off x="480331" y="478196"/>
            <a:ext cx="10515600" cy="1245379"/>
          </a:xfrm>
        </p:spPr>
        <p:txBody>
          <a:bodyPr>
            <a:normAutofit fontScale="92500"/>
          </a:bodyPr>
          <a:lstStyle/>
          <a:p>
            <a:pPr marL="0" indent="0" algn="just">
              <a:buNone/>
            </a:pPr>
            <a:r>
              <a:rPr lang="es-419" dirty="0"/>
              <a:t>Al día de hoy se cuenta con un manual que habla del tipo de señales que se necesita en los centros universitarios, utilizando la imagen institucional, que servirá de base para posteriormente implementarlo en la Red.</a:t>
            </a:r>
          </a:p>
        </p:txBody>
      </p:sp>
    </p:spTree>
    <p:extLst>
      <p:ext uri="{BB962C8B-B14F-4D97-AF65-F5344CB8AC3E}">
        <p14:creationId xmlns:p14="http://schemas.microsoft.com/office/powerpoint/2010/main" val="3236966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p:cNvSpPr txBox="1">
            <a:spLocks/>
          </p:cNvSpPr>
          <p:nvPr/>
        </p:nvSpPr>
        <p:spPr>
          <a:xfrm>
            <a:off x="1210733" y="5152734"/>
            <a:ext cx="9770533" cy="948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600" dirty="0"/>
              <a:t>Asuntos Varios</a:t>
            </a:r>
            <a:endParaRPr lang="es-419" sz="6600" dirty="0"/>
          </a:p>
        </p:txBody>
      </p:sp>
      <p:sp>
        <p:nvSpPr>
          <p:cNvPr id="2" name="Rectángulo 1"/>
          <p:cNvSpPr/>
          <p:nvPr/>
        </p:nvSpPr>
        <p:spPr>
          <a:xfrm>
            <a:off x="237066" y="6101496"/>
            <a:ext cx="11717868" cy="584775"/>
          </a:xfrm>
          <a:prstGeom prst="rect">
            <a:avLst/>
          </a:prstGeom>
        </p:spPr>
        <p:txBody>
          <a:bodyPr wrap="square">
            <a:spAutoFit/>
          </a:bodyPr>
          <a:lstStyle/>
          <a:p>
            <a:pPr algn="ctr"/>
            <a:r>
              <a:rPr lang="es-MX" sz="3200" dirty="0"/>
              <a:t>Visor de Contratos  | </a:t>
            </a:r>
            <a:r>
              <a:rPr lang="es-419" sz="3200" dirty="0"/>
              <a:t> </a:t>
            </a:r>
            <a:r>
              <a:rPr lang="es-MX" sz="3200" dirty="0"/>
              <a:t>Visor de Obras </a:t>
            </a:r>
            <a:r>
              <a:rPr lang="es-419" sz="3200" dirty="0"/>
              <a:t>|  </a:t>
            </a:r>
            <a:r>
              <a:rPr lang="es-MX" sz="3200" dirty="0"/>
              <a:t>Sistema de Flotilla</a:t>
            </a:r>
            <a:endParaRPr lang="es-419" sz="3200" dirty="0"/>
          </a:p>
        </p:txBody>
      </p:sp>
    </p:spTree>
    <p:extLst>
      <p:ext uri="{BB962C8B-B14F-4D97-AF65-F5344CB8AC3E}">
        <p14:creationId xmlns:p14="http://schemas.microsoft.com/office/powerpoint/2010/main" val="227554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042923459"/>
              </p:ext>
            </p:extLst>
          </p:nvPr>
        </p:nvGraphicFramePr>
        <p:xfrm>
          <a:off x="316871" y="969157"/>
          <a:ext cx="11570328" cy="5027323"/>
        </p:xfrm>
        <a:graphic>
          <a:graphicData uri="http://schemas.openxmlformats.org/drawingml/2006/table">
            <a:tbl>
              <a:tblPr firstRow="1" firstCol="1" bandRow="1">
                <a:tableStyleId>{5C22544A-7EE6-4342-B048-85BDC9FD1C3A}</a:tableStyleId>
              </a:tblPr>
              <a:tblGrid>
                <a:gridCol w="2459671">
                  <a:extLst>
                    <a:ext uri="{9D8B030D-6E8A-4147-A177-3AD203B41FA5}">
                      <a16:colId xmlns="" xmlns:a16="http://schemas.microsoft.com/office/drawing/2014/main" val="20000"/>
                    </a:ext>
                  </a:extLst>
                </a:gridCol>
                <a:gridCol w="2932119">
                  <a:extLst>
                    <a:ext uri="{9D8B030D-6E8A-4147-A177-3AD203B41FA5}">
                      <a16:colId xmlns="" xmlns:a16="http://schemas.microsoft.com/office/drawing/2014/main" val="20001"/>
                    </a:ext>
                  </a:extLst>
                </a:gridCol>
                <a:gridCol w="2838030">
                  <a:extLst>
                    <a:ext uri="{9D8B030D-6E8A-4147-A177-3AD203B41FA5}">
                      <a16:colId xmlns="" xmlns:a16="http://schemas.microsoft.com/office/drawing/2014/main" val="20002"/>
                    </a:ext>
                  </a:extLst>
                </a:gridCol>
                <a:gridCol w="3340508">
                  <a:extLst>
                    <a:ext uri="{9D8B030D-6E8A-4147-A177-3AD203B41FA5}">
                      <a16:colId xmlns="" xmlns:a16="http://schemas.microsoft.com/office/drawing/2014/main" val="20003"/>
                    </a:ext>
                  </a:extLst>
                </a:gridCol>
              </a:tblGrid>
              <a:tr h="418465">
                <a:tc gridSpan="4">
                  <a:txBody>
                    <a:bodyPr/>
                    <a:lstStyle/>
                    <a:p>
                      <a:pPr algn="ctr">
                        <a:spcAft>
                          <a:spcPts val="0"/>
                        </a:spcAft>
                      </a:pPr>
                      <a:r>
                        <a:rPr lang="es-MX" sz="2400" dirty="0">
                          <a:effectLst/>
                        </a:rPr>
                        <a:t>INFORME GENERAL </a:t>
                      </a:r>
                      <a:br>
                        <a:rPr lang="es-MX" sz="2400" dirty="0">
                          <a:effectLst/>
                        </a:rPr>
                      </a:br>
                      <a:r>
                        <a:rPr lang="es-MX" sz="2400" dirty="0">
                          <a:effectLst/>
                        </a:rPr>
                        <a:t>TRÁMITES VISOR CONTRATOS UDG</a:t>
                      </a:r>
                      <a:endParaRPr lang="es-MX" sz="24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0"/>
                  </a:ext>
                </a:extLst>
              </a:tr>
              <a:tr h="936998">
                <a:tc>
                  <a:txBody>
                    <a:bodyPr/>
                    <a:lstStyle/>
                    <a:p>
                      <a:pPr algn="ctr">
                        <a:spcAft>
                          <a:spcPts val="0"/>
                        </a:spcAft>
                      </a:pPr>
                      <a:r>
                        <a:rPr lang="es-MX" sz="2200" dirty="0">
                          <a:effectLst/>
                        </a:rPr>
                        <a:t>Número total de contratos suscritos por la Apoderada de la Institución</a:t>
                      </a:r>
                      <a:br>
                        <a:rPr lang="es-MX" sz="2200" dirty="0">
                          <a:effectLst/>
                        </a:rPr>
                      </a:br>
                      <a:r>
                        <a:rPr lang="es-MX" sz="2200" dirty="0">
                          <a:effectLst/>
                        </a:rPr>
                        <a:t/>
                      </a:r>
                      <a:br>
                        <a:rPr lang="es-MX" sz="2200" dirty="0">
                          <a:effectLst/>
                        </a:rPr>
                      </a:br>
                      <a:r>
                        <a:rPr lang="es-MX" sz="2200" dirty="0">
                          <a:effectLst/>
                        </a:rPr>
                        <a:t>Año 2017*</a:t>
                      </a:r>
                      <a:endParaRPr lang="es-MX" sz="22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tc>
                  <a:txBody>
                    <a:bodyPr/>
                    <a:lstStyle/>
                    <a:p>
                      <a:pPr algn="ctr">
                        <a:spcAft>
                          <a:spcPts val="0"/>
                        </a:spcAft>
                      </a:pPr>
                      <a:r>
                        <a:rPr lang="es-MX" sz="2200" dirty="0">
                          <a:effectLst/>
                        </a:rPr>
                        <a:t>Número aproximado de trámites registrados por las Entidades de la Red Universitaria</a:t>
                      </a:r>
                      <a:br>
                        <a:rPr lang="es-MX" sz="2200" dirty="0">
                          <a:effectLst/>
                        </a:rPr>
                      </a:br>
                      <a:r>
                        <a:rPr lang="es-MX" sz="2200" dirty="0">
                          <a:effectLst/>
                        </a:rPr>
                        <a:t/>
                      </a:r>
                      <a:br>
                        <a:rPr lang="es-MX" sz="2200" dirty="0">
                          <a:effectLst/>
                        </a:rPr>
                      </a:br>
                      <a:r>
                        <a:rPr lang="es-MX" sz="2200" dirty="0">
                          <a:effectLst/>
                        </a:rPr>
                        <a:t>Año 2017</a:t>
                      </a:r>
                      <a:endParaRPr lang="es-MX" sz="22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tc>
                  <a:txBody>
                    <a:bodyPr/>
                    <a:lstStyle/>
                    <a:p>
                      <a:pPr algn="ctr">
                        <a:spcAft>
                          <a:spcPts val="0"/>
                        </a:spcAft>
                      </a:pPr>
                      <a:r>
                        <a:rPr lang="es-MX" sz="2200" dirty="0">
                          <a:effectLst/>
                        </a:rPr>
                        <a:t>Número aproximado de trámites concluidos por las Entidades de la Red Universitaria</a:t>
                      </a:r>
                      <a:br>
                        <a:rPr lang="es-MX" sz="2200" dirty="0">
                          <a:effectLst/>
                        </a:rPr>
                      </a:br>
                      <a:r>
                        <a:rPr lang="es-MX" sz="2200" dirty="0">
                          <a:effectLst/>
                        </a:rPr>
                        <a:t/>
                      </a:r>
                      <a:br>
                        <a:rPr lang="es-MX" sz="2200" dirty="0">
                          <a:effectLst/>
                        </a:rPr>
                      </a:br>
                      <a:r>
                        <a:rPr lang="es-MX" sz="2200" dirty="0">
                          <a:effectLst/>
                        </a:rPr>
                        <a:t>Año 2017**</a:t>
                      </a:r>
                      <a:endParaRPr lang="es-MX" sz="22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tc>
                  <a:txBody>
                    <a:bodyPr/>
                    <a:lstStyle/>
                    <a:p>
                      <a:pPr>
                        <a:spcAft>
                          <a:spcPts val="0"/>
                        </a:spcAft>
                      </a:pPr>
                      <a:r>
                        <a:rPr lang="es-MX" sz="2200">
                          <a:effectLst/>
                        </a:rPr>
                        <a:t>Número aproximado de trámites gestionados vía ordinaria por las Entidades de la Red Universitaria***</a:t>
                      </a:r>
                    </a:p>
                    <a:p>
                      <a:pPr>
                        <a:spcAft>
                          <a:spcPts val="0"/>
                        </a:spcAft>
                      </a:pPr>
                      <a:r>
                        <a:rPr lang="es-MX" sz="2200">
                          <a:effectLst/>
                        </a:rPr>
                        <a:t> </a:t>
                      </a:r>
                    </a:p>
                    <a:p>
                      <a:pPr algn="ctr">
                        <a:spcAft>
                          <a:spcPts val="0"/>
                        </a:spcAft>
                      </a:pPr>
                      <a:r>
                        <a:rPr lang="es-MX" sz="2200">
                          <a:effectLst/>
                        </a:rPr>
                        <a:t>Año 2017</a:t>
                      </a:r>
                      <a:endParaRPr lang="es-MX" sz="2200">
                        <a:effectLst/>
                        <a:latin typeface="Calibri" panose="020F0502020204030204" pitchFamily="34" charset="0"/>
                        <a:ea typeface="Calibri" panose="020F0502020204030204" pitchFamily="34" charset="0"/>
                      </a:endParaRPr>
                    </a:p>
                  </a:txBody>
                  <a:tcPr marL="42453" marR="42453" marT="0" marB="0" anchor="ctr">
                    <a:solidFill>
                      <a:srgbClr val="D94751"/>
                    </a:solidFill>
                  </a:tcPr>
                </a:tc>
                <a:extLst>
                  <a:ext uri="{0D108BD9-81ED-4DB2-BD59-A6C34878D82A}">
                    <a16:rowId xmlns="" xmlns:a16="http://schemas.microsoft.com/office/drawing/2014/main" val="10001"/>
                  </a:ext>
                </a:extLst>
              </a:tr>
              <a:tr h="363883">
                <a:tc>
                  <a:txBody>
                    <a:bodyPr/>
                    <a:lstStyle/>
                    <a:p>
                      <a:pPr algn="ctr">
                        <a:spcAft>
                          <a:spcPts val="0"/>
                        </a:spcAft>
                      </a:pPr>
                      <a:r>
                        <a:rPr lang="es-MX" sz="2200" dirty="0">
                          <a:effectLst/>
                        </a:rPr>
                        <a:t>2340</a:t>
                      </a:r>
                      <a:endParaRPr lang="es-MX" sz="22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tc>
                  <a:txBody>
                    <a:bodyPr/>
                    <a:lstStyle/>
                    <a:p>
                      <a:pPr algn="ctr">
                        <a:spcAft>
                          <a:spcPts val="0"/>
                        </a:spcAft>
                      </a:pPr>
                      <a:r>
                        <a:rPr lang="es-MX" sz="2200" dirty="0">
                          <a:effectLst/>
                        </a:rPr>
                        <a:t>460</a:t>
                      </a:r>
                      <a:endParaRPr lang="es-MX" sz="22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tc>
                  <a:txBody>
                    <a:bodyPr/>
                    <a:lstStyle/>
                    <a:p>
                      <a:pPr algn="ctr">
                        <a:spcAft>
                          <a:spcPts val="0"/>
                        </a:spcAft>
                      </a:pPr>
                      <a:r>
                        <a:rPr lang="es-MX" sz="2200" dirty="0">
                          <a:effectLst/>
                        </a:rPr>
                        <a:t>447</a:t>
                      </a:r>
                      <a:endParaRPr lang="es-MX" sz="22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tc>
                  <a:txBody>
                    <a:bodyPr/>
                    <a:lstStyle/>
                    <a:p>
                      <a:pPr algn="ctr">
                        <a:spcAft>
                          <a:spcPts val="0"/>
                        </a:spcAft>
                      </a:pPr>
                      <a:r>
                        <a:rPr lang="es-MX" sz="2200" dirty="0">
                          <a:effectLst/>
                        </a:rPr>
                        <a:t>1893</a:t>
                      </a:r>
                      <a:endParaRPr lang="es-MX" sz="2200" dirty="0">
                        <a:effectLst/>
                        <a:latin typeface="Calibri" panose="020F0502020204030204" pitchFamily="34" charset="0"/>
                        <a:ea typeface="Calibri" panose="020F0502020204030204" pitchFamily="34" charset="0"/>
                      </a:endParaRPr>
                    </a:p>
                  </a:txBody>
                  <a:tcPr marL="42453" marR="42453" marT="0" marB="0" anchor="ctr">
                    <a:solidFill>
                      <a:srgbClr val="D94751"/>
                    </a:solidFill>
                  </a:tcPr>
                </a:tc>
                <a:extLst>
                  <a:ext uri="{0D108BD9-81ED-4DB2-BD59-A6C34878D82A}">
                    <a16:rowId xmlns="" xmlns:a16="http://schemas.microsoft.com/office/drawing/2014/main" val="10002"/>
                  </a:ext>
                </a:extLst>
              </a:tr>
              <a:tr h="181941">
                <a:tc gridSpan="4">
                  <a:txBody>
                    <a:bodyPr/>
                    <a:lstStyle/>
                    <a:p>
                      <a:endParaRPr lang="es-MX" sz="1800" dirty="0">
                        <a:effectLst/>
                        <a:latin typeface="Times New Roman" panose="02020603050405020304" pitchFamily="18" charset="0"/>
                      </a:endParaRPr>
                    </a:p>
                  </a:txBody>
                  <a:tcPr marL="42453" marR="42453" marT="0" marB="0">
                    <a:solidFill>
                      <a:srgbClr val="D94751"/>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3"/>
                  </a:ext>
                </a:extLst>
              </a:tr>
              <a:tr h="163747">
                <a:tc gridSpan="4">
                  <a:txBody>
                    <a:bodyPr/>
                    <a:lstStyle/>
                    <a:p>
                      <a:pPr>
                        <a:spcAft>
                          <a:spcPts val="0"/>
                        </a:spcAft>
                      </a:pPr>
                      <a:r>
                        <a:rPr lang="es-MX" sz="1800" dirty="0">
                          <a:effectLst/>
                        </a:rPr>
                        <a:t>* Información actualizada al día 11 de octubre de 2017, con base a la asignación de número de contrato tanto en sistema de visor de contratos como en vía ordinaria por parte de la CGADM.</a:t>
                      </a:r>
                      <a:endParaRPr lang="es-MX" sz="1800" dirty="0">
                        <a:effectLst/>
                        <a:latin typeface="Calibri" panose="020F0502020204030204" pitchFamily="34" charset="0"/>
                        <a:ea typeface="Calibri" panose="020F0502020204030204" pitchFamily="34" charset="0"/>
                      </a:endParaRPr>
                    </a:p>
                  </a:txBody>
                  <a:tcPr marL="42453" marR="42453" marT="0" marB="0">
                    <a:solidFill>
                      <a:srgbClr val="D94751"/>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4"/>
                  </a:ext>
                </a:extLst>
              </a:tr>
              <a:tr h="163747">
                <a:tc gridSpan="4">
                  <a:txBody>
                    <a:bodyPr/>
                    <a:lstStyle/>
                    <a:p>
                      <a:pPr>
                        <a:spcAft>
                          <a:spcPts val="0"/>
                        </a:spcAft>
                      </a:pPr>
                      <a:r>
                        <a:rPr lang="es-MX" sz="1800" dirty="0">
                          <a:effectLst/>
                        </a:rPr>
                        <a:t>** Información basada en los registros del sistema de visor de contratos para la asignación de número de contrato por parte de la CGADM.</a:t>
                      </a:r>
                      <a:endParaRPr lang="es-MX" sz="1800" dirty="0">
                        <a:effectLst/>
                        <a:latin typeface="Calibri" panose="020F0502020204030204" pitchFamily="34" charset="0"/>
                        <a:ea typeface="Calibri" panose="020F0502020204030204" pitchFamily="34" charset="0"/>
                      </a:endParaRPr>
                    </a:p>
                  </a:txBody>
                  <a:tcPr marL="42453" marR="42453" marT="0" marB="0">
                    <a:solidFill>
                      <a:srgbClr val="D94751"/>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5"/>
                  </a:ext>
                </a:extLst>
              </a:tr>
              <a:tr h="200135">
                <a:tc gridSpan="4">
                  <a:txBody>
                    <a:bodyPr/>
                    <a:lstStyle/>
                    <a:p>
                      <a:pPr>
                        <a:spcAft>
                          <a:spcPts val="0"/>
                        </a:spcAft>
                      </a:pPr>
                      <a:r>
                        <a:rPr lang="es-MX" sz="1800" dirty="0">
                          <a:effectLst/>
                        </a:rPr>
                        <a:t>***En esta sección se incluyen aquellos contratos y/o convenios que no han sido registrados a la fecha a nivel sistema visor de contratos por algunas entidades de la Red Universitaria, mismas que fueron implementas a excepción del SEMS.</a:t>
                      </a:r>
                      <a:endParaRPr lang="es-MX" sz="1800" dirty="0">
                        <a:effectLst/>
                        <a:latin typeface="Calibri" panose="020F0502020204030204" pitchFamily="34" charset="0"/>
                        <a:ea typeface="Calibri" panose="020F0502020204030204" pitchFamily="34" charset="0"/>
                      </a:endParaRPr>
                    </a:p>
                  </a:txBody>
                  <a:tcPr marL="42453" marR="42453" marT="0" marB="0">
                    <a:solidFill>
                      <a:srgbClr val="D94751"/>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6"/>
                  </a:ext>
                </a:extLst>
              </a:tr>
            </a:tbl>
          </a:graphicData>
        </a:graphic>
      </p:graphicFrame>
      <p:sp>
        <p:nvSpPr>
          <p:cNvPr id="5" name="Rectangle 1"/>
          <p:cNvSpPr>
            <a:spLocks noChangeArrowheads="1"/>
          </p:cNvSpPr>
          <p:nvPr/>
        </p:nvSpPr>
        <p:spPr bwMode="auto">
          <a:xfrm>
            <a:off x="1164124" y="12784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6" name="Rectángulo 5"/>
          <p:cNvSpPr/>
          <p:nvPr/>
        </p:nvSpPr>
        <p:spPr>
          <a:xfrm>
            <a:off x="3309152" y="193280"/>
            <a:ext cx="4795095" cy="712503"/>
          </a:xfrm>
          <a:prstGeom prst="rect">
            <a:avLst/>
          </a:prstGeom>
        </p:spPr>
        <p:txBody>
          <a:bodyPr wrap="none">
            <a:spAutoFit/>
          </a:bodyPr>
          <a:lstStyle/>
          <a:p>
            <a:pPr lvl="0" algn="ctr">
              <a:lnSpc>
                <a:spcPct val="105000"/>
              </a:lnSpc>
              <a:spcAft>
                <a:spcPts val="800"/>
              </a:spcAft>
              <a:tabLst>
                <a:tab pos="457200" algn="l"/>
              </a:tabLst>
            </a:pPr>
            <a:r>
              <a:rPr lang="es-419" sz="4000" dirty="0">
                <a:latin typeface="Calibri" panose="020F0502020204030204" pitchFamily="34" charset="0"/>
                <a:ea typeface="Calibri" panose="020F0502020204030204" pitchFamily="34" charset="0"/>
                <a:cs typeface="Times New Roman" panose="02020603050405020304" pitchFamily="18" charset="0"/>
              </a:rPr>
              <a:t>VISOR DE CONTRATOS</a:t>
            </a:r>
            <a:endParaRPr lang="es-MX"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3005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59261" y="269266"/>
            <a:ext cx="11294533" cy="738664"/>
          </a:xfrm>
          <a:prstGeom prst="rect">
            <a:avLst/>
          </a:prstGeom>
        </p:spPr>
        <p:txBody>
          <a:bodyPr wrap="square">
            <a:spAutoFit/>
          </a:bodyPr>
          <a:lstStyle/>
          <a:p>
            <a:pPr algn="ctr">
              <a:lnSpc>
                <a:spcPct val="105000"/>
              </a:lnSpc>
              <a:spcAft>
                <a:spcPts val="800"/>
              </a:spcAft>
              <a:tabLst>
                <a:tab pos="457200" algn="l"/>
              </a:tabLst>
            </a:pPr>
            <a:r>
              <a:rPr lang="es-MX" sz="4000" dirty="0">
                <a:latin typeface="Calibri" panose="020F0502020204030204" pitchFamily="34" charset="0"/>
                <a:ea typeface="Calibri" panose="020F0502020204030204" pitchFamily="34" charset="0"/>
                <a:cs typeface="Times New Roman" panose="02020603050405020304" pitchFamily="18" charset="0"/>
              </a:rPr>
              <a:t>VISOR DE OBRAS</a:t>
            </a:r>
          </a:p>
        </p:txBody>
      </p:sp>
      <p:sp>
        <p:nvSpPr>
          <p:cNvPr id="10" name="Rectángulo 9"/>
          <p:cNvSpPr/>
          <p:nvPr/>
        </p:nvSpPr>
        <p:spPr>
          <a:xfrm>
            <a:off x="207429" y="908342"/>
            <a:ext cx="10998199" cy="1107996"/>
          </a:xfrm>
          <a:prstGeom prst="rect">
            <a:avLst/>
          </a:prstGeom>
        </p:spPr>
        <p:txBody>
          <a:bodyPr wrap="square">
            <a:spAutoFit/>
          </a:bodyPr>
          <a:lstStyle/>
          <a:p>
            <a:r>
              <a:rPr lang="es-MX" sz="2200" dirty="0"/>
              <a:t>El visor permite identificar cada una de las obras que ejecutan los quince centros universitarios, los sistemas de Universidad Virtual (SUV) y de Educación Media Superior (SEMS) de la Red Universitaria, a la fecha se cuenta casi con 700 registros</a:t>
            </a:r>
            <a:endParaRPr lang="es-ES" sz="2200" dirty="0"/>
          </a:p>
        </p:txBody>
      </p:sp>
      <p:graphicFrame>
        <p:nvGraphicFramePr>
          <p:cNvPr id="12" name="Tabla 11"/>
          <p:cNvGraphicFramePr>
            <a:graphicFrameLocks noGrp="1"/>
          </p:cNvGraphicFramePr>
          <p:nvPr>
            <p:extLst>
              <p:ext uri="{D42A27DB-BD31-4B8C-83A1-F6EECF244321}">
                <p14:modId xmlns:p14="http://schemas.microsoft.com/office/powerpoint/2010/main" val="2803241104"/>
              </p:ext>
            </p:extLst>
          </p:nvPr>
        </p:nvGraphicFramePr>
        <p:xfrm>
          <a:off x="908190" y="2188587"/>
          <a:ext cx="10139883" cy="3783330"/>
        </p:xfrm>
        <a:graphic>
          <a:graphicData uri="http://schemas.openxmlformats.org/drawingml/2006/table">
            <a:tbl>
              <a:tblPr bandRow="1">
                <a:tableStyleId>{21E4AEA4-8DFA-4A89-87EB-49C32662AFE0}</a:tableStyleId>
              </a:tblPr>
              <a:tblGrid>
                <a:gridCol w="2418299">
                  <a:extLst>
                    <a:ext uri="{9D8B030D-6E8A-4147-A177-3AD203B41FA5}">
                      <a16:colId xmlns="" xmlns:a16="http://schemas.microsoft.com/office/drawing/2014/main" val="20000"/>
                    </a:ext>
                  </a:extLst>
                </a:gridCol>
                <a:gridCol w="1272787">
                  <a:extLst>
                    <a:ext uri="{9D8B030D-6E8A-4147-A177-3AD203B41FA5}">
                      <a16:colId xmlns="" xmlns:a16="http://schemas.microsoft.com/office/drawing/2014/main" val="20001"/>
                    </a:ext>
                  </a:extLst>
                </a:gridCol>
                <a:gridCol w="2163741">
                  <a:extLst>
                    <a:ext uri="{9D8B030D-6E8A-4147-A177-3AD203B41FA5}">
                      <a16:colId xmlns="" xmlns:a16="http://schemas.microsoft.com/office/drawing/2014/main" val="20002"/>
                    </a:ext>
                  </a:extLst>
                </a:gridCol>
                <a:gridCol w="1484922">
                  <a:extLst>
                    <a:ext uri="{9D8B030D-6E8A-4147-A177-3AD203B41FA5}">
                      <a16:colId xmlns="" xmlns:a16="http://schemas.microsoft.com/office/drawing/2014/main" val="20003"/>
                    </a:ext>
                  </a:extLst>
                </a:gridCol>
                <a:gridCol w="1697051">
                  <a:extLst>
                    <a:ext uri="{9D8B030D-6E8A-4147-A177-3AD203B41FA5}">
                      <a16:colId xmlns="" xmlns:a16="http://schemas.microsoft.com/office/drawing/2014/main" val="20004"/>
                    </a:ext>
                  </a:extLst>
                </a:gridCol>
                <a:gridCol w="1103083">
                  <a:extLst>
                    <a:ext uri="{9D8B030D-6E8A-4147-A177-3AD203B41FA5}">
                      <a16:colId xmlns="" xmlns:a16="http://schemas.microsoft.com/office/drawing/2014/main" val="20005"/>
                    </a:ext>
                  </a:extLst>
                </a:gridCol>
              </a:tblGrid>
              <a:tr h="0">
                <a:tc gridSpan="2">
                  <a:txBody>
                    <a:bodyPr/>
                    <a:lstStyle/>
                    <a:p>
                      <a:pPr algn="ctr" fontAlgn="ctr"/>
                      <a:r>
                        <a:rPr lang="es-ES" sz="2200" b="1" u="none" strike="noStrike" dirty="0">
                          <a:effectLst/>
                        </a:rPr>
                        <a:t>CENTROS UNIVERSITARIOS TEMÁTICOS</a:t>
                      </a:r>
                      <a:endParaRPr lang="es-ES" sz="2200" b="1" i="0" u="none" strike="noStrike" dirty="0">
                        <a:solidFill>
                          <a:schemeClr val="bg1"/>
                        </a:solidFill>
                        <a:effectLst/>
                        <a:latin typeface="Calibri" panose="020F0502020204030204" pitchFamily="34" charset="0"/>
                      </a:endParaRPr>
                    </a:p>
                  </a:txBody>
                  <a:tcPr marL="9525" marR="9525" marT="9525" marB="0" anchor="ctr"/>
                </a:tc>
                <a:tc hMerge="1">
                  <a:txBody>
                    <a:bodyPr/>
                    <a:lstStyle/>
                    <a:p>
                      <a:endParaRPr lang="es-ES"/>
                    </a:p>
                  </a:txBody>
                  <a:tcPr/>
                </a:tc>
                <a:tc gridSpan="2">
                  <a:txBody>
                    <a:bodyPr/>
                    <a:lstStyle/>
                    <a:p>
                      <a:pPr algn="ctr" fontAlgn="ctr"/>
                      <a:r>
                        <a:rPr lang="es-ES" sz="2200" b="1" u="none" strike="noStrike" dirty="0">
                          <a:effectLst/>
                        </a:rPr>
                        <a:t>CENTROS UNIVERSITARIOS REGIONALES</a:t>
                      </a:r>
                      <a:endParaRPr lang="es-ES" sz="2200" b="1" i="0" u="none" strike="noStrike" dirty="0">
                        <a:solidFill>
                          <a:schemeClr val="bg1"/>
                        </a:solidFill>
                        <a:effectLst/>
                        <a:latin typeface="Calibri" panose="020F0502020204030204" pitchFamily="34" charset="0"/>
                      </a:endParaRPr>
                    </a:p>
                  </a:txBody>
                  <a:tcPr marL="9525" marR="9525" marT="9525" marB="0" anchor="ctr"/>
                </a:tc>
                <a:tc hMerge="1">
                  <a:txBody>
                    <a:bodyPr/>
                    <a:lstStyle/>
                    <a:p>
                      <a:endParaRPr lang="es-ES"/>
                    </a:p>
                  </a:txBody>
                  <a:tcPr/>
                </a:tc>
                <a:tc gridSpan="2">
                  <a:txBody>
                    <a:bodyPr/>
                    <a:lstStyle/>
                    <a:p>
                      <a:pPr algn="ctr" fontAlgn="ctr"/>
                      <a:r>
                        <a:rPr lang="es-ES" sz="2200" b="1" u="none" strike="noStrike" dirty="0">
                          <a:effectLst/>
                        </a:rPr>
                        <a:t>SISTEMAS</a:t>
                      </a:r>
                      <a:endParaRPr lang="es-ES" sz="2200" b="1" i="0" u="none" strike="noStrike" dirty="0">
                        <a:solidFill>
                          <a:schemeClr val="bg1"/>
                        </a:solidFill>
                        <a:effectLst/>
                        <a:latin typeface="Calibri" panose="020F0502020204030204" pitchFamily="34" charset="0"/>
                      </a:endParaRPr>
                    </a:p>
                  </a:txBody>
                  <a:tcPr marL="9525" marR="9525" marT="9525" marB="0" anchor="ctr"/>
                </a:tc>
                <a:tc hMerge="1">
                  <a:txBody>
                    <a:bodyPr/>
                    <a:lstStyle/>
                    <a:p>
                      <a:endParaRPr lang="es-ES"/>
                    </a:p>
                  </a:txBody>
                  <a:tcPr/>
                </a:tc>
                <a:extLst>
                  <a:ext uri="{0D108BD9-81ED-4DB2-BD59-A6C34878D82A}">
                    <a16:rowId xmlns="" xmlns:a16="http://schemas.microsoft.com/office/drawing/2014/main" val="10000"/>
                  </a:ext>
                </a:extLst>
              </a:tr>
              <a:tr h="269298">
                <a:tc>
                  <a:txBody>
                    <a:bodyPr/>
                    <a:lstStyle/>
                    <a:p>
                      <a:pPr algn="l" fontAlgn="b"/>
                      <a:r>
                        <a:rPr lang="es-ES" sz="2200" b="1" u="none" strike="noStrike" dirty="0">
                          <a:effectLst/>
                        </a:rPr>
                        <a:t>CUAAD</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a:effectLst/>
                        </a:rPr>
                        <a:t>34</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CUALTOS</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24</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a:effectLst/>
                        </a:rPr>
                        <a:t>SEMS</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201</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1"/>
                  </a:ext>
                </a:extLst>
              </a:tr>
              <a:tr h="269298">
                <a:tc>
                  <a:txBody>
                    <a:bodyPr/>
                    <a:lstStyle/>
                    <a:p>
                      <a:pPr algn="l" fontAlgn="b"/>
                      <a:r>
                        <a:rPr lang="es-ES" sz="2200" b="1" u="none" strike="noStrike" dirty="0">
                          <a:effectLst/>
                        </a:rPr>
                        <a:t>CUCBA</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33</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CUCIÉNEGA</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28</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a:effectLst/>
                        </a:rPr>
                        <a:t>SUV</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6</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2"/>
                  </a:ext>
                </a:extLst>
              </a:tr>
              <a:tr h="269298">
                <a:tc>
                  <a:txBody>
                    <a:bodyPr/>
                    <a:lstStyle/>
                    <a:p>
                      <a:pPr algn="l" fontAlgn="b"/>
                      <a:r>
                        <a:rPr lang="es-ES" sz="2200" b="1" u="none" strike="noStrike" dirty="0">
                          <a:effectLst/>
                        </a:rPr>
                        <a:t>CUCEA</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28</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CUCOSTA</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35</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3"/>
                  </a:ext>
                </a:extLst>
              </a:tr>
              <a:tr h="269298">
                <a:tc>
                  <a:txBody>
                    <a:bodyPr/>
                    <a:lstStyle/>
                    <a:p>
                      <a:pPr algn="l" fontAlgn="b"/>
                      <a:r>
                        <a:rPr lang="es-ES" sz="2200" b="1" u="none" strike="noStrike" dirty="0">
                          <a:effectLst/>
                        </a:rPr>
                        <a:t>CUCEI</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a:effectLst/>
                        </a:rPr>
                        <a:t>32</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CUCSUR</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31</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4"/>
                  </a:ext>
                </a:extLst>
              </a:tr>
              <a:tr h="269298">
                <a:tc>
                  <a:txBody>
                    <a:bodyPr/>
                    <a:lstStyle/>
                    <a:p>
                      <a:pPr algn="l" fontAlgn="b"/>
                      <a:r>
                        <a:rPr lang="es-ES" sz="2200" b="1" u="none" strike="noStrike" dirty="0">
                          <a:effectLst/>
                        </a:rPr>
                        <a:t>CUCS</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a:effectLst/>
                        </a:rPr>
                        <a:t>42</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CULAGOS</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19</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5"/>
                  </a:ext>
                </a:extLst>
              </a:tr>
              <a:tr h="344020">
                <a:tc>
                  <a:txBody>
                    <a:bodyPr/>
                    <a:lstStyle/>
                    <a:p>
                      <a:pPr algn="l" fontAlgn="b"/>
                      <a:r>
                        <a:rPr lang="es-ES" sz="2200" b="1" u="none" strike="noStrike" dirty="0">
                          <a:effectLst/>
                        </a:rPr>
                        <a:t>CUCSH</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a:effectLst/>
                        </a:rPr>
                        <a:t>45</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CUNORTE</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40</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6"/>
                  </a:ext>
                </a:extLst>
              </a:tr>
              <a:tr h="269298">
                <a:tc>
                  <a:txBody>
                    <a:bodyPr/>
                    <a:lstStyle/>
                    <a:p>
                      <a:pPr algn="l" fontAlgn="b"/>
                      <a:r>
                        <a:rPr lang="es-ES" sz="2200" b="1" u="none" strike="noStrike">
                          <a:effectLst/>
                        </a:rPr>
                        <a:t> </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a:effectLst/>
                        </a:rPr>
                        <a:t> </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CUSUR</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23</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7"/>
                  </a:ext>
                </a:extLst>
              </a:tr>
              <a:tr h="269298">
                <a:tc>
                  <a:txBody>
                    <a:bodyPr/>
                    <a:lstStyle/>
                    <a:p>
                      <a:pPr algn="l" fontAlgn="b"/>
                      <a:r>
                        <a:rPr lang="es-ES" sz="2200" b="1" u="none" strike="noStrike">
                          <a:effectLst/>
                        </a:rPr>
                        <a:t> </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a:effectLst/>
                        </a:rPr>
                        <a:t> </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CUTONALÁ</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42</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8"/>
                  </a:ext>
                </a:extLst>
              </a:tr>
              <a:tr h="269298">
                <a:tc>
                  <a:txBody>
                    <a:bodyPr/>
                    <a:lstStyle/>
                    <a:p>
                      <a:pPr algn="l" fontAlgn="b"/>
                      <a:r>
                        <a:rPr lang="es-ES" sz="2200" b="1" u="none" strike="noStrike">
                          <a:effectLst/>
                        </a:rPr>
                        <a:t> </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a:effectLst/>
                        </a:rPr>
                        <a:t> </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CUVALLES</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2200" b="1" u="none" strike="noStrike" dirty="0">
                          <a:effectLst/>
                        </a:rPr>
                        <a:t>29</a:t>
                      </a:r>
                      <a:endParaRPr lang="es-ES"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a:effectLst/>
                        </a:rPr>
                        <a:t> </a:t>
                      </a:r>
                      <a:endParaRPr lang="es-ES" sz="2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200" b="1" u="none" strike="noStrike" dirty="0">
                          <a:effectLst/>
                        </a:rPr>
                        <a:t> </a:t>
                      </a:r>
                      <a:endParaRPr lang="es-ES" sz="2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618830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80246" y="3017573"/>
            <a:ext cx="11351699" cy="2631490"/>
          </a:xfrm>
          <a:prstGeom prst="rect">
            <a:avLst/>
          </a:prstGeom>
        </p:spPr>
        <p:txBody>
          <a:bodyPr wrap="square">
            <a:spAutoFit/>
          </a:bodyPr>
          <a:lstStyle/>
          <a:p>
            <a:pPr marL="0" lvl="1">
              <a:lnSpc>
                <a:spcPct val="150000"/>
              </a:lnSpc>
              <a:tabLst>
                <a:tab pos="685800" algn="l"/>
              </a:tabLst>
            </a:pPr>
            <a:r>
              <a:rPr lang="es-MX" sz="2200" dirty="0">
                <a:solidFill>
                  <a:srgbClr val="000000"/>
                </a:solidFill>
              </a:rPr>
              <a:t>Recordar que se reportan </a:t>
            </a:r>
            <a:r>
              <a:rPr lang="es-MX" sz="2200" b="1" dirty="0">
                <a:solidFill>
                  <a:srgbClr val="000000"/>
                </a:solidFill>
              </a:rPr>
              <a:t>todas las obras </a:t>
            </a:r>
            <a:r>
              <a:rPr lang="es-MX" sz="2200" dirty="0">
                <a:solidFill>
                  <a:srgbClr val="000000"/>
                </a:solidFill>
              </a:rPr>
              <a:t>de </a:t>
            </a:r>
            <a:r>
              <a:rPr lang="es-MX" sz="2200" dirty="0">
                <a:ea typeface="Calibri" panose="020F0502020204030204" pitchFamily="34" charset="0"/>
                <a:cs typeface="Times New Roman" panose="02020603050405020304" pitchFamily="18" charset="0"/>
              </a:rPr>
              <a:t>Infraestructura educativa</a:t>
            </a:r>
            <a:r>
              <a:rPr lang="es-MX" sz="2200" dirty="0">
                <a:solidFill>
                  <a:srgbClr val="000000"/>
                </a:solidFill>
              </a:rPr>
              <a:t> superiores a </a:t>
            </a:r>
            <a:r>
              <a:rPr lang="es-MX" sz="2200" b="1" dirty="0">
                <a:solidFill>
                  <a:srgbClr val="000000"/>
                </a:solidFill>
              </a:rPr>
              <a:t>100 VSMM</a:t>
            </a:r>
            <a:r>
              <a:rPr lang="es-MX" sz="2200" dirty="0">
                <a:solidFill>
                  <a:srgbClr val="000000"/>
                </a:solidFill>
              </a:rPr>
              <a:t>:</a:t>
            </a:r>
          </a:p>
          <a:p>
            <a:pPr marL="557213" lvl="3" indent="-214313">
              <a:lnSpc>
                <a:spcPct val="150000"/>
              </a:lnSpc>
              <a:buFont typeface="Arial" panose="020B0604020202020204" pitchFamily="34" charset="0"/>
              <a:buChar char="•"/>
              <a:tabLst>
                <a:tab pos="1028700" algn="l"/>
              </a:tabLst>
            </a:pPr>
            <a:r>
              <a:rPr lang="es-MX" sz="2200" dirty="0">
                <a:ea typeface="Calibri" panose="020F0502020204030204" pitchFamily="34" charset="0"/>
                <a:cs typeface="Times New Roman" panose="02020603050405020304" pitchFamily="18" charset="0"/>
              </a:rPr>
              <a:t>Todos los recursos de origen;</a:t>
            </a:r>
          </a:p>
          <a:p>
            <a:pPr marL="557213" lvl="3" indent="-214313">
              <a:lnSpc>
                <a:spcPct val="150000"/>
              </a:lnSpc>
              <a:buFont typeface="Arial" panose="020B0604020202020204" pitchFamily="34" charset="0"/>
              <a:buChar char="•"/>
              <a:tabLst>
                <a:tab pos="1028700" algn="l"/>
              </a:tabLst>
            </a:pPr>
            <a:r>
              <a:rPr lang="es-MX" sz="2200" dirty="0">
                <a:solidFill>
                  <a:srgbClr val="000000"/>
                </a:solidFill>
              </a:rPr>
              <a:t>Monto totales de obra (contemplando las adendas).</a:t>
            </a:r>
            <a:endParaRPr lang="es-MX" sz="2200" dirty="0">
              <a:ea typeface="Calibri" panose="020F0502020204030204" pitchFamily="34" charset="0"/>
              <a:cs typeface="Times New Roman" panose="02020603050405020304" pitchFamily="18" charset="0"/>
            </a:endParaRPr>
          </a:p>
          <a:p>
            <a:pPr marL="214313" lvl="1" indent="-214313">
              <a:lnSpc>
                <a:spcPct val="150000"/>
              </a:lnSpc>
              <a:buFont typeface="Arial" panose="020B0604020202020204" pitchFamily="34" charset="0"/>
              <a:buChar char="•"/>
              <a:tabLst>
                <a:tab pos="685800" algn="l"/>
              </a:tabLst>
            </a:pPr>
            <a:r>
              <a:rPr lang="es-MX" sz="2200" dirty="0">
                <a:solidFill>
                  <a:srgbClr val="000000"/>
                </a:solidFill>
              </a:rPr>
              <a:t>Informar el inicio de las obras para su registro, con los datos completos.</a:t>
            </a:r>
          </a:p>
          <a:p>
            <a:pPr marL="214313" indent="-214313">
              <a:lnSpc>
                <a:spcPct val="150000"/>
              </a:lnSpc>
              <a:buFont typeface="Arial" panose="020B0604020202020204" pitchFamily="34" charset="0"/>
              <a:buChar char="•"/>
            </a:pPr>
            <a:r>
              <a:rPr lang="es-MX" sz="2200" dirty="0">
                <a:solidFill>
                  <a:srgbClr val="000000"/>
                </a:solidFill>
              </a:rPr>
              <a:t>Los registros de avance se realizan mensualmente los primeros 5 días hábiles del mes.</a:t>
            </a:r>
          </a:p>
        </p:txBody>
      </p:sp>
      <p:sp>
        <p:nvSpPr>
          <p:cNvPr id="5" name="Rectángulo 4"/>
          <p:cNvSpPr/>
          <p:nvPr/>
        </p:nvSpPr>
        <p:spPr>
          <a:xfrm>
            <a:off x="380246" y="369263"/>
            <a:ext cx="11351699" cy="2369880"/>
          </a:xfrm>
          <a:prstGeom prst="rect">
            <a:avLst/>
          </a:prstGeom>
        </p:spPr>
        <p:txBody>
          <a:bodyPr wrap="square">
            <a:spAutoFit/>
          </a:bodyPr>
          <a:lstStyle/>
          <a:p>
            <a:r>
              <a:rPr lang="es-419" sz="2200" b="1" dirty="0"/>
              <a:t>Estatus Visor de Obras </a:t>
            </a:r>
            <a:endParaRPr lang="es-MX" sz="2200" b="1" dirty="0"/>
          </a:p>
          <a:p>
            <a:endParaRPr lang="es-MX" sz="2200" dirty="0"/>
          </a:p>
          <a:p>
            <a:r>
              <a:rPr lang="es-MX" sz="2200" dirty="0"/>
              <a:t>Centros Universitarios actualizados: </a:t>
            </a:r>
            <a:r>
              <a:rPr lang="es-ES" sz="2200" dirty="0"/>
              <a:t>CUCBA, CUCEA, CUCS, CUCSH, </a:t>
            </a:r>
            <a:r>
              <a:rPr lang="es-ES" sz="2200" dirty="0" err="1"/>
              <a:t>CUAltos</a:t>
            </a:r>
            <a:r>
              <a:rPr lang="es-ES" sz="2200" dirty="0"/>
              <a:t>, </a:t>
            </a:r>
            <a:r>
              <a:rPr lang="es-ES" sz="2200" dirty="0" err="1"/>
              <a:t>CUCosta</a:t>
            </a:r>
            <a:r>
              <a:rPr lang="es-ES" sz="2200" dirty="0"/>
              <a:t>, </a:t>
            </a:r>
            <a:r>
              <a:rPr lang="es-ES" sz="2200" dirty="0" err="1"/>
              <a:t>CUCSur</a:t>
            </a:r>
            <a:r>
              <a:rPr lang="es-ES" sz="2200" dirty="0"/>
              <a:t>, </a:t>
            </a:r>
            <a:r>
              <a:rPr lang="es-ES" sz="2200" dirty="0" err="1"/>
              <a:t>CUSur</a:t>
            </a:r>
            <a:r>
              <a:rPr lang="es-ES" sz="2200" dirty="0"/>
              <a:t>, </a:t>
            </a:r>
            <a:r>
              <a:rPr lang="es-ES" sz="2200" dirty="0" err="1"/>
              <a:t>CUTonalá</a:t>
            </a:r>
            <a:endParaRPr lang="es-ES" sz="2200" dirty="0"/>
          </a:p>
          <a:p>
            <a:endParaRPr lang="es-MX" sz="2200" dirty="0"/>
          </a:p>
          <a:p>
            <a:r>
              <a:rPr lang="es-MX" sz="2200" dirty="0"/>
              <a:t>Centros Universitarios </a:t>
            </a:r>
            <a:r>
              <a:rPr lang="es-MX" sz="2200" b="1" dirty="0"/>
              <a:t>sin avance en registro y actualización</a:t>
            </a:r>
            <a:r>
              <a:rPr lang="es-MX" sz="2200" dirty="0"/>
              <a:t>:  CULAGOS  y CUAAD</a:t>
            </a:r>
            <a:endParaRPr lang="es-ES" sz="2200" dirty="0"/>
          </a:p>
          <a:p>
            <a:endParaRPr lang="es-MX" sz="1600" dirty="0"/>
          </a:p>
        </p:txBody>
      </p:sp>
    </p:spTree>
    <p:extLst>
      <p:ext uri="{BB962C8B-B14F-4D97-AF65-F5344CB8AC3E}">
        <p14:creationId xmlns:p14="http://schemas.microsoft.com/office/powerpoint/2010/main" val="2501498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2205" y="140521"/>
            <a:ext cx="11178746" cy="5350183"/>
          </a:xfrm>
          <a:prstGeom prst="rect">
            <a:avLst/>
          </a:prstGeom>
        </p:spPr>
        <p:txBody>
          <a:bodyPr wrap="square">
            <a:spAutoFit/>
          </a:bodyPr>
          <a:lstStyle/>
          <a:p>
            <a:pPr lvl="0" algn="ctr">
              <a:lnSpc>
                <a:spcPct val="105000"/>
              </a:lnSpc>
              <a:spcAft>
                <a:spcPts val="800"/>
              </a:spcAft>
              <a:tabLst>
                <a:tab pos="457200" algn="l"/>
              </a:tabLst>
            </a:pPr>
            <a:r>
              <a:rPr lang="es-419" sz="4000" dirty="0">
                <a:latin typeface="Calibri" panose="020F0502020204030204" pitchFamily="34" charset="0"/>
                <a:ea typeface="Calibri" panose="020F0502020204030204" pitchFamily="34" charset="0"/>
                <a:cs typeface="Times New Roman" panose="02020603050405020304" pitchFamily="18" charset="0"/>
              </a:rPr>
              <a:t>SISTEMA DE FLOTILLA</a:t>
            </a:r>
            <a:endParaRPr lang="es-MX" sz="4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Es indispensable que el vehículo exista en el SICI para poder terminar con el trámite correspondiente que es la captura de “Número Económico” y “Placas”, el registro de dichos campos, son exclusivos de la Coordinación General </a:t>
            </a:r>
            <a:r>
              <a:rPr lang="es-ES" sz="2200" dirty="0" smtClean="0">
                <a:latin typeface="Calibri" panose="020F0502020204030204" pitchFamily="34" charset="0"/>
                <a:ea typeface="Calibri" panose="020F0502020204030204" pitchFamily="34" charset="0"/>
                <a:cs typeface="Times New Roman" panose="02020603050405020304" pitchFamily="18" charset="0"/>
              </a:rPr>
              <a:t>Administrativa</a:t>
            </a:r>
            <a:r>
              <a:rPr lang="es-419" sz="2200" dirty="0" smtClean="0">
                <a:latin typeface="Calibri" panose="020F0502020204030204" pitchFamily="34" charset="0"/>
                <a:ea typeface="Calibri" panose="020F0502020204030204" pitchFamily="34" charset="0"/>
                <a:cs typeface="Times New Roman" panose="02020603050405020304" pitchFamily="18" charset="0"/>
              </a:rPr>
              <a:t>.</a:t>
            </a: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419" sz="2200" dirty="0">
                <a:latin typeface="Calibri" panose="020F0502020204030204" pitchFamily="34" charset="0"/>
                <a:ea typeface="Calibri" panose="020F0502020204030204" pitchFamily="34" charset="0"/>
                <a:cs typeface="Times New Roman" panose="02020603050405020304" pitchFamily="18" charset="0"/>
              </a:rPr>
              <a:t>Concientizar sobre el uso del Sistema Flotilla Vehicular haciendo énfasis en las bitácoras de salida; mencionar que se reciben descortesías y en algunos casos no existen registros de bitácora de dichos vehículos en el sistema, por lo que en caso de siniestros o incidentes no se tendría el dato preciso del conductor, así como cualquier tipo de deslinde de responsabilidades.</a:t>
            </a: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Invitar a la verificación y actualización constante de las licencias de los choferes; ya que el sistema no te permite generar salidas de los vehículos cuando la licencia del chofer no se encuentra vigente.</a:t>
            </a:r>
            <a:endParaRPr lang="es-MX"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1914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2457" y="1156041"/>
            <a:ext cx="11055179" cy="3399905"/>
          </a:xfrm>
          <a:prstGeom prst="rect">
            <a:avLst/>
          </a:prstGeom>
        </p:spPr>
        <p:txBody>
          <a:bodyPr wrap="square">
            <a:spAutoFit/>
          </a:bodyPr>
          <a:lstStyle/>
          <a:p>
            <a:pPr marL="342900" lvl="0" indent="-342900" algn="just">
              <a:lnSpc>
                <a:spcPct val="105000"/>
              </a:lnSpc>
              <a:spcAft>
                <a:spcPts val="800"/>
              </a:spcAft>
              <a:buFont typeface="Arial" panose="020B0604020202020204" pitchFamily="34" charset="0"/>
              <a:buChar char="•"/>
              <a:tabLst>
                <a:tab pos="457200" algn="l"/>
              </a:tabLst>
            </a:pPr>
            <a:r>
              <a:rPr lang="es-ES" sz="2400" dirty="0">
                <a:latin typeface="Calibri" panose="020F0502020204030204" pitchFamily="34" charset="0"/>
                <a:ea typeface="Calibri" panose="020F0502020204030204" pitchFamily="34" charset="0"/>
                <a:cs typeface="Times New Roman" panose="02020603050405020304" pitchFamily="18" charset="0"/>
              </a:rPr>
              <a:t>Invitar a verificar y actualizar los responsables del Sistema de Flotilla de su Dependencia </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400" dirty="0">
                <a:latin typeface="Calibri" panose="020F0502020204030204" pitchFamily="34" charset="0"/>
                <a:ea typeface="Calibri" panose="020F0502020204030204" pitchFamily="34" charset="0"/>
                <a:cs typeface="Times New Roman" panose="02020603050405020304" pitchFamily="18" charset="0"/>
              </a:rPr>
              <a:t>Es de suma importancia de la captura correcta de los datos que se ingresan para el alta del vehículo en el SICI, con especial atención en los No. de serie de cada vehículo.</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400" dirty="0">
                <a:latin typeface="Calibri" panose="020F0502020204030204" pitchFamily="34" charset="0"/>
                <a:ea typeface="Calibri" panose="020F0502020204030204" pitchFamily="34" charset="0"/>
                <a:cs typeface="Times New Roman" panose="02020603050405020304" pitchFamily="18" charset="0"/>
              </a:rPr>
              <a:t>Sugerir el uso del apartado del “Expediente vehicular”, para que cada dependencia pueda integrar el expediente completo de cada vehículo en formato digital en el Sistema Flotilla </a:t>
            </a:r>
            <a:r>
              <a:rPr lang="es-ES" sz="2400" dirty="0" err="1">
                <a:latin typeface="Calibri" panose="020F0502020204030204" pitchFamily="34" charset="0"/>
                <a:ea typeface="Calibri" panose="020F0502020204030204" pitchFamily="34" charset="0"/>
                <a:cs typeface="Times New Roman" panose="02020603050405020304" pitchFamily="18" charset="0"/>
              </a:rPr>
              <a:t>UdeG</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0442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4227" y="402393"/>
            <a:ext cx="11096367" cy="5498941"/>
          </a:xfrm>
          <a:prstGeom prst="rect">
            <a:avLst/>
          </a:prstGeom>
        </p:spPr>
        <p:txBody>
          <a:bodyPr wrap="square">
            <a:spAutoFit/>
          </a:bodyPr>
          <a:lstStyle/>
          <a:p>
            <a:pPr algn="just">
              <a:spcAft>
                <a:spcPts val="0"/>
              </a:spcAft>
            </a:pPr>
            <a:r>
              <a:rPr lang="es-ES" sz="2200" dirty="0">
                <a:latin typeface="Calibri" panose="020F0502020204030204" pitchFamily="34" charset="0"/>
                <a:ea typeface="Calibri" panose="020F0502020204030204" pitchFamily="34" charset="0"/>
              </a:rPr>
              <a:t>Actualmente se encuentran haciendo uso del Sistema de Flotilla Vehicular, son:</a:t>
            </a:r>
          </a:p>
          <a:p>
            <a:pPr algn="just">
              <a:spcAft>
                <a:spcPts val="0"/>
              </a:spcAft>
            </a:pPr>
            <a:endParaRPr lang="es-ES" sz="2200" dirty="0">
              <a:latin typeface="Calibri" panose="020F0502020204030204" pitchFamily="34" charset="0"/>
              <a:ea typeface="Calibri" panose="020F0502020204030204" pitchFamily="34" charset="0"/>
            </a:endParaRPr>
          </a:p>
          <a:p>
            <a:pPr algn="just">
              <a:spcAft>
                <a:spcPts val="0"/>
              </a:spcAft>
            </a:pPr>
            <a:r>
              <a:rPr lang="es-ES" sz="2200" dirty="0">
                <a:latin typeface="Calibri" panose="020F0502020204030204" pitchFamily="34" charset="0"/>
                <a:ea typeface="Calibri" panose="020F0502020204030204" pitchFamily="34" charset="0"/>
              </a:rPr>
              <a:t>CENTROS UNIVERSITARIOS Y SISTEMAS</a:t>
            </a:r>
          </a:p>
          <a:p>
            <a:pPr algn="just">
              <a:spcAft>
                <a:spcPts val="0"/>
              </a:spcAft>
            </a:pPr>
            <a:endParaRPr lang="es-MX" sz="2200" dirty="0">
              <a:latin typeface="Calibri" panose="020F0502020204030204" pitchFamily="34" charset="0"/>
              <a:ea typeface="Calibri" panose="020F0502020204030204" pitchFamily="34"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Centro Universitario de Ciencias Exactas e Ingenierías</a:t>
            </a: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Centro Universitario de la Costa</a:t>
            </a: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Centro Universitario de la Costa Sur</a:t>
            </a: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Centro Universitario de los Valles</a:t>
            </a: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Centro Universitario del Sur</a:t>
            </a: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Sistema de Universidad Virtual</a:t>
            </a:r>
          </a:p>
          <a:p>
            <a:pPr marL="342900" lvl="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Sistema de Educación Media Superior</a:t>
            </a:r>
          </a:p>
          <a:p>
            <a:pPr marL="342900" indent="-342900" algn="just">
              <a:lnSpc>
                <a:spcPct val="105000"/>
              </a:lnSpc>
              <a:spcAft>
                <a:spcPts val="800"/>
              </a:spcAft>
              <a:buFont typeface="Arial" panose="020B0604020202020204" pitchFamily="34" charset="0"/>
              <a:buChar char="•"/>
              <a:tabLst>
                <a:tab pos="457200" algn="l"/>
              </a:tabLst>
            </a:pPr>
            <a:r>
              <a:rPr lang="es-ES" sz="2200" dirty="0">
                <a:latin typeface="Calibri" panose="020F0502020204030204" pitchFamily="34" charset="0"/>
                <a:ea typeface="Calibri" panose="020F0502020204030204" pitchFamily="34" charset="0"/>
                <a:cs typeface="Times New Roman" panose="02020603050405020304" pitchFamily="18" charset="0"/>
              </a:rPr>
              <a:t>CUAAD - </a:t>
            </a:r>
            <a:r>
              <a:rPr lang="es-ES" sz="2400" dirty="0">
                <a:latin typeface="Calibri" panose="020F0502020204030204" pitchFamily="34" charset="0"/>
                <a:ea typeface="Calibri" panose="020F0502020204030204" pitchFamily="34" charset="0"/>
                <a:cs typeface="Times New Roman" panose="02020603050405020304" pitchFamily="18" charset="0"/>
              </a:rPr>
              <a:t>Secretaría de Vinculación y Difusión Cultural</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endParaRPr lang="es-MX"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3724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6978" y="480297"/>
            <a:ext cx="11046941" cy="5169107"/>
          </a:xfrm>
          <a:prstGeom prst="rect">
            <a:avLst/>
          </a:prstGeom>
        </p:spPr>
        <p:txBody>
          <a:bodyPr wrap="square">
            <a:spAutoFit/>
          </a:bodyPr>
          <a:lstStyle/>
          <a:p>
            <a:pPr>
              <a:lnSpc>
                <a:spcPct val="105000"/>
              </a:lnSpc>
              <a:spcAft>
                <a:spcPts val="800"/>
              </a:spcAft>
              <a:tabLst>
                <a:tab pos="457200" algn="l"/>
              </a:tabLst>
            </a:pPr>
            <a:r>
              <a:rPr lang="es-ES" sz="2200" dirty="0">
                <a:latin typeface="Calibri" panose="020F0502020204030204" pitchFamily="34" charset="0"/>
                <a:ea typeface="Calibri" panose="020F0502020204030204" pitchFamily="34" charset="0"/>
              </a:rPr>
              <a:t>ADMINISTRACIÓN GENERAL</a:t>
            </a:r>
          </a:p>
          <a:p>
            <a:pPr>
              <a:lnSpc>
                <a:spcPct val="105000"/>
              </a:lnSpc>
              <a:spcAft>
                <a:spcPts val="800"/>
              </a:spcAft>
              <a:tabLst>
                <a:tab pos="457200" algn="l"/>
              </a:tabLst>
            </a:pPr>
            <a:endParaRPr lang="es-E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Vicerrectoría Ejecutiva</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Contraloría General</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Dirección de Finanzas</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 Gral. Administrativa</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 Gral. de Comunicación Social</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 Gral. de Patrimonio</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 Gral. de Planeación y Desarrollo Institucional</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 Gral. de Tecnologías de Información</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Coordinación de Vinculación y Servicio Social</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Coordinación General de Cooperación e Internacionalización</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5000"/>
              </a:lnSpc>
              <a:spcAft>
                <a:spcPts val="800"/>
              </a:spcAft>
              <a:buFont typeface="Arial" panose="020B0604020202020204" pitchFamily="34" charset="0"/>
              <a:buChar char="•"/>
              <a:tabLst>
                <a:tab pos="457200" algn="l"/>
              </a:tabLst>
            </a:pPr>
            <a:r>
              <a:rPr lang="es-ES" dirty="0">
                <a:latin typeface="Calibri" panose="020F0502020204030204" pitchFamily="34" charset="0"/>
                <a:ea typeface="Calibri" panose="020F0502020204030204" pitchFamily="34" charset="0"/>
                <a:cs typeface="Times New Roman" panose="02020603050405020304" pitchFamily="18" charset="0"/>
              </a:rPr>
              <a:t>Coord. de Estudios Incorporados</a:t>
            </a:r>
            <a:endParaRPr lang="es-MX"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4547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52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8775" y="2084851"/>
            <a:ext cx="11114451" cy="2496277"/>
          </a:xfrm>
        </p:spPr>
        <p:txBody>
          <a:bodyPr>
            <a:noAutofit/>
          </a:bodyPr>
          <a:lstStyle/>
          <a:p>
            <a:pPr marL="0" indent="0" algn="ctr">
              <a:buNone/>
            </a:pPr>
            <a:r>
              <a:rPr lang="es-MX" sz="5867" b="1" cap="small" dirty="0"/>
              <a:t>RECURSOS FEDERALES PARA INFRAESTRUCTURA FÍSICA DE LA RED UNIVERSITARIA</a:t>
            </a:r>
          </a:p>
        </p:txBody>
      </p:sp>
      <p:sp>
        <p:nvSpPr>
          <p:cNvPr id="5" name="Marcador de número de diapositiva 4"/>
          <p:cNvSpPr>
            <a:spLocks noGrp="1"/>
          </p:cNvSpPr>
          <p:nvPr>
            <p:ph type="sldNum" sz="quarter" idx="12"/>
          </p:nvPr>
        </p:nvSpPr>
        <p:spPr/>
        <p:txBody>
          <a:bodyPr/>
          <a:lstStyle/>
          <a:p>
            <a:fld id="{3ED7BBC6-3A35-4E05-BE80-2C5A5C80D970}" type="slidenum">
              <a:rPr lang="en-GB" smtClean="0"/>
              <a:t>7</a:t>
            </a:fld>
            <a:endParaRPr lang="en-GB" dirty="0"/>
          </a:p>
        </p:txBody>
      </p:sp>
    </p:spTree>
    <p:extLst>
      <p:ext uri="{BB962C8B-B14F-4D97-AF65-F5344CB8AC3E}">
        <p14:creationId xmlns:p14="http://schemas.microsoft.com/office/powerpoint/2010/main" val="132021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nvPr>
        </p:nvGraphicFramePr>
        <p:xfrm>
          <a:off x="1213088" y="2071083"/>
          <a:ext cx="9313037" cy="3060700"/>
        </p:xfrm>
        <a:graphic>
          <a:graphicData uri="http://schemas.openxmlformats.org/drawingml/2006/table">
            <a:tbl>
              <a:tblPr/>
              <a:tblGrid>
                <a:gridCol w="2080649">
                  <a:extLst>
                    <a:ext uri="{9D8B030D-6E8A-4147-A177-3AD203B41FA5}">
                      <a16:colId xmlns="" xmlns:a16="http://schemas.microsoft.com/office/drawing/2014/main" val="20000"/>
                    </a:ext>
                  </a:extLst>
                </a:gridCol>
                <a:gridCol w="1663768">
                  <a:extLst>
                    <a:ext uri="{9D8B030D-6E8A-4147-A177-3AD203B41FA5}">
                      <a16:colId xmlns="" xmlns:a16="http://schemas.microsoft.com/office/drawing/2014/main" val="20001"/>
                    </a:ext>
                  </a:extLst>
                </a:gridCol>
                <a:gridCol w="3159447">
                  <a:extLst>
                    <a:ext uri="{9D8B030D-6E8A-4147-A177-3AD203B41FA5}">
                      <a16:colId xmlns="" xmlns:a16="http://schemas.microsoft.com/office/drawing/2014/main" val="20002"/>
                    </a:ext>
                  </a:extLst>
                </a:gridCol>
                <a:gridCol w="2409173">
                  <a:extLst>
                    <a:ext uri="{9D8B030D-6E8A-4147-A177-3AD203B41FA5}">
                      <a16:colId xmlns="" xmlns:a16="http://schemas.microsoft.com/office/drawing/2014/main" val="20003"/>
                    </a:ext>
                  </a:extLst>
                </a:gridCol>
              </a:tblGrid>
              <a:tr h="485649">
                <a:tc>
                  <a:txBody>
                    <a:bodyPr/>
                    <a:lstStyle/>
                    <a:p>
                      <a:pPr algn="ctr" fontAlgn="ctr"/>
                      <a:r>
                        <a:rPr lang="es-MX" sz="2000" b="1" i="0" u="none" strike="noStrike" dirty="0">
                          <a:solidFill>
                            <a:schemeClr val="bg1"/>
                          </a:solidFill>
                          <a:effectLst/>
                          <a:latin typeface="Calibri" panose="020F0502020204030204" pitchFamily="34" charset="0"/>
                        </a:rPr>
                        <a:t>Dependencia</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chemeClr val="accent1"/>
                    </a:solidFill>
                  </a:tcPr>
                </a:tc>
                <a:tc>
                  <a:txBody>
                    <a:bodyPr/>
                    <a:lstStyle/>
                    <a:p>
                      <a:pPr algn="ctr" fontAlgn="ctr"/>
                      <a:r>
                        <a:rPr lang="es-ES_tradnl" sz="2000" b="1" i="0" u="none" strike="noStrike" dirty="0">
                          <a:solidFill>
                            <a:srgbClr val="000000"/>
                          </a:solidFill>
                          <a:effectLst/>
                          <a:latin typeface="Calibri" panose="020F0502020204030204" pitchFamily="34" charset="0"/>
                        </a:rPr>
                        <a:t>Fondo</a:t>
                      </a:r>
                      <a:endParaRPr lang="es-MX" sz="20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2000" b="1" i="0" u="none" strike="noStrike" dirty="0">
                          <a:solidFill>
                            <a:srgbClr val="000000"/>
                          </a:solidFill>
                          <a:effectLst/>
                          <a:latin typeface="Calibri" panose="020F0502020204030204" pitchFamily="34" charset="0"/>
                        </a:rPr>
                        <a:t>Devengado, ejercido o</a:t>
                      </a:r>
                      <a:r>
                        <a:rPr lang="es-MX" sz="2000" b="1" i="0" u="none" strike="noStrike" baseline="0" dirty="0">
                          <a:solidFill>
                            <a:srgbClr val="000000"/>
                          </a:solidFill>
                          <a:effectLst/>
                          <a:latin typeface="Calibri" panose="020F0502020204030204" pitchFamily="34" charset="0"/>
                        </a:rPr>
                        <a:t> Pagado</a:t>
                      </a:r>
                      <a:endParaRPr lang="es-MX" sz="20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92D050"/>
                    </a:solidFill>
                  </a:tcPr>
                </a:tc>
                <a:tc>
                  <a:txBody>
                    <a:bodyPr/>
                    <a:lstStyle/>
                    <a:p>
                      <a:pPr algn="ctr" fontAlgn="ctr"/>
                      <a:r>
                        <a:rPr lang="es-MX" sz="2000" b="1" i="0" u="none" strike="noStrike" dirty="0">
                          <a:solidFill>
                            <a:srgbClr val="000000"/>
                          </a:solidFill>
                          <a:effectLst/>
                          <a:latin typeface="Calibri" panose="020F0502020204030204" pitchFamily="34" charset="0"/>
                        </a:rPr>
                        <a:t>Comprometido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284480">
                <a:tc>
                  <a:txBody>
                    <a:bodyPr/>
                    <a:lstStyle/>
                    <a:p>
                      <a:pPr algn="l" fontAlgn="b"/>
                      <a:r>
                        <a:rPr lang="es-MX" sz="2000" b="1" i="0" u="none" strike="noStrike">
                          <a:solidFill>
                            <a:srgbClr val="000000"/>
                          </a:solidFill>
                          <a:effectLst/>
                          <a:latin typeface="Calibri" panose="020F0502020204030204" pitchFamily="34" charset="0"/>
                        </a:rPr>
                        <a:t>CUCBA</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rowSpan="8">
                  <a:txBody>
                    <a:bodyPr/>
                    <a:lstStyle/>
                    <a:p>
                      <a:pPr algn="ctr" fontAlgn="b"/>
                      <a:r>
                        <a:rPr lang="es-MX" sz="1800" b="0" i="0" u="none" strike="noStrike" dirty="0">
                          <a:solidFill>
                            <a:srgbClr val="000000"/>
                          </a:solidFill>
                          <a:effectLst/>
                          <a:latin typeface="Calibri" panose="020F0502020204030204" pitchFamily="34" charset="0"/>
                        </a:rPr>
                        <a:t>1.1.9.15 PROGRAMA DE EQUIPAMIENTO E INFRAESTRUC-TURA FISICA DE CENTROS UNIVERSITARIOS</a:t>
                      </a:r>
                    </a:p>
                  </a:txBody>
                  <a:tcPr marL="12700" marR="12700" marT="1270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2000" b="0" i="0" u="none" strike="noStrike">
                          <a:solidFill>
                            <a:srgbClr val="000000"/>
                          </a:solidFill>
                          <a:effectLst/>
                          <a:latin typeface="Calibri" panose="020F0502020204030204" pitchFamily="34" charset="0"/>
                        </a:rPr>
                        <a:t>2,248,659.78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2000" b="1" i="0" u="none" strike="noStrike" dirty="0">
                          <a:solidFill>
                            <a:schemeClr val="accent1">
                              <a:lumMod val="75000"/>
                            </a:schemeClr>
                          </a:solidFill>
                          <a:effectLst/>
                          <a:latin typeface="Calibri" panose="020F0502020204030204" pitchFamily="34" charset="0"/>
                        </a:rPr>
                        <a:t>950,000.00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84480">
                <a:tc>
                  <a:txBody>
                    <a:bodyPr/>
                    <a:lstStyle/>
                    <a:p>
                      <a:pPr algn="l" fontAlgn="b"/>
                      <a:r>
                        <a:rPr lang="es-MX" sz="2000" b="1" i="0" u="none" strike="noStrike">
                          <a:solidFill>
                            <a:srgbClr val="000000"/>
                          </a:solidFill>
                          <a:effectLst/>
                          <a:latin typeface="Calibri" panose="020F0502020204030204" pitchFamily="34" charset="0"/>
                        </a:rPr>
                        <a:t>CUCEA</a:t>
                      </a:r>
                    </a:p>
                  </a:txBody>
                  <a:tcPr marL="0" marR="0" marT="0" marB="0" anchor="b">
                    <a:lnL>
                      <a:noFill/>
                    </a:lnL>
                    <a:lnR>
                      <a:noFill/>
                    </a:lnR>
                    <a:lnT>
                      <a:noFill/>
                    </a:lnT>
                    <a:lnB>
                      <a:noFill/>
                    </a:lnB>
                    <a:solidFill>
                      <a:srgbClr val="DDEBF7"/>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DDEBF7"/>
                    </a:solidFill>
                  </a:tcPr>
                </a:tc>
                <a:tc>
                  <a:txBody>
                    <a:bodyPr/>
                    <a:lstStyle/>
                    <a:p>
                      <a:pPr algn="r" fontAlgn="b"/>
                      <a:r>
                        <a:rPr lang="es-MX" sz="2000" b="0" i="0" u="none" strike="noStrike">
                          <a:solidFill>
                            <a:srgbClr val="000000"/>
                          </a:solidFill>
                          <a:effectLst/>
                          <a:latin typeface="Calibri" panose="020F0502020204030204" pitchFamily="34" charset="0"/>
                        </a:rPr>
                        <a:t>5,522,549.22</a:t>
                      </a:r>
                    </a:p>
                  </a:txBody>
                  <a:tcPr marL="0" marR="0" marT="0" marB="0" anchor="b">
                    <a:lnL>
                      <a:noFill/>
                    </a:lnL>
                    <a:lnR>
                      <a:noFill/>
                    </a:lnR>
                    <a:lnT>
                      <a:noFill/>
                    </a:lnT>
                    <a:lnB>
                      <a:noFill/>
                    </a:lnB>
                    <a:solidFill>
                      <a:srgbClr val="DDEBF7"/>
                    </a:solidFill>
                  </a:tcPr>
                </a:tc>
                <a:tc>
                  <a:txBody>
                    <a:bodyPr/>
                    <a:lstStyle/>
                    <a:p>
                      <a:pPr algn="r" fontAlgn="b"/>
                      <a:r>
                        <a:rPr lang="es-MX" sz="2000" b="1" i="0" u="none" strike="noStrike" dirty="0">
                          <a:solidFill>
                            <a:schemeClr val="accent1">
                              <a:lumMod val="75000"/>
                            </a:schemeClr>
                          </a:solidFill>
                          <a:effectLst/>
                          <a:latin typeface="Calibri" panose="020F0502020204030204" pitchFamily="34" charset="0"/>
                        </a:rPr>
                        <a:t>4,089,335.25</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2"/>
                  </a:ext>
                </a:extLst>
              </a:tr>
              <a:tr h="284480">
                <a:tc>
                  <a:txBody>
                    <a:bodyPr/>
                    <a:lstStyle/>
                    <a:p>
                      <a:pPr algn="l" fontAlgn="b"/>
                      <a:r>
                        <a:rPr lang="es-MX" sz="2000" b="1" i="0" u="none" strike="noStrike">
                          <a:solidFill>
                            <a:srgbClr val="000000"/>
                          </a:solidFill>
                          <a:effectLst/>
                          <a:latin typeface="Calibri" panose="020F0502020204030204" pitchFamily="34" charset="0"/>
                        </a:rPr>
                        <a:t>CUCEI</a:t>
                      </a:r>
                    </a:p>
                  </a:txBody>
                  <a:tcPr marL="0" marR="0" marT="0" marB="0" anchor="b">
                    <a:lnL>
                      <a:noFill/>
                    </a:lnL>
                    <a:lnR>
                      <a:noFill/>
                    </a:lnR>
                    <a:lnT>
                      <a:noFill/>
                    </a:lnT>
                    <a:lnB>
                      <a:noFill/>
                    </a:lnB>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6,580,351.53</a:t>
                      </a:r>
                    </a:p>
                  </a:txBody>
                  <a:tcPr marL="0" marR="0" marT="0" marB="0" anchor="b">
                    <a:lnL>
                      <a:noFill/>
                    </a:lnL>
                    <a:lnR>
                      <a:noFill/>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03"/>
                  </a:ext>
                </a:extLst>
              </a:tr>
              <a:tr h="284480">
                <a:tc>
                  <a:txBody>
                    <a:bodyPr/>
                    <a:lstStyle/>
                    <a:p>
                      <a:pPr algn="l" fontAlgn="b"/>
                      <a:r>
                        <a:rPr lang="es-MX" sz="2000" b="1" i="0" u="none" strike="noStrike">
                          <a:solidFill>
                            <a:srgbClr val="000000"/>
                          </a:solidFill>
                          <a:effectLst/>
                          <a:latin typeface="Calibri" panose="020F0502020204030204" pitchFamily="34" charset="0"/>
                        </a:rPr>
                        <a:t>CUCI</a:t>
                      </a:r>
                    </a:p>
                  </a:txBody>
                  <a:tcPr marL="0" marR="0" marT="0" marB="0" anchor="b">
                    <a:lnL>
                      <a:noFill/>
                    </a:lnL>
                    <a:lnR>
                      <a:noFill/>
                    </a:lnR>
                    <a:lnT>
                      <a:noFill/>
                    </a:lnT>
                    <a:lnB>
                      <a:noFill/>
                    </a:lnB>
                    <a:solidFill>
                      <a:srgbClr val="DDEBF7"/>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DDEBF7"/>
                    </a:solidFill>
                  </a:tcPr>
                </a:tc>
                <a:tc>
                  <a:txBody>
                    <a:bodyPr/>
                    <a:lstStyle/>
                    <a:p>
                      <a:pPr algn="r" fontAlgn="b"/>
                      <a:r>
                        <a:rPr lang="es-MX" sz="2000" b="0" i="0" u="none" strike="noStrike">
                          <a:solidFill>
                            <a:srgbClr val="000000"/>
                          </a:solidFill>
                          <a:effectLst/>
                          <a:latin typeface="Calibri" panose="020F0502020204030204" pitchFamily="34" charset="0"/>
                        </a:rPr>
                        <a:t>6,409,516.00</a:t>
                      </a:r>
                    </a:p>
                  </a:txBody>
                  <a:tcPr marL="0" marR="0" marT="0" marB="0" anchor="b">
                    <a:lnL>
                      <a:noFill/>
                    </a:lnL>
                    <a:lnR>
                      <a:noFill/>
                    </a:lnR>
                    <a:lnT>
                      <a:noFill/>
                    </a:lnT>
                    <a:lnB>
                      <a:noFill/>
                    </a:lnB>
                    <a:solidFill>
                      <a:srgbClr val="DDEBF7"/>
                    </a:solidFill>
                  </a:tcPr>
                </a:tc>
                <a:tc>
                  <a:txBody>
                    <a:bodyPr/>
                    <a:lstStyle/>
                    <a:p>
                      <a:pPr algn="r" fontAlgn="b"/>
                      <a:r>
                        <a:rPr lang="es-MX" sz="20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4"/>
                  </a:ext>
                </a:extLst>
              </a:tr>
              <a:tr h="284480">
                <a:tc>
                  <a:txBody>
                    <a:bodyPr/>
                    <a:lstStyle/>
                    <a:p>
                      <a:pPr algn="l" fontAlgn="b"/>
                      <a:r>
                        <a:rPr lang="es-MX" sz="2000" b="1" i="0" u="none" strike="noStrike">
                          <a:solidFill>
                            <a:srgbClr val="000000"/>
                          </a:solidFill>
                          <a:effectLst/>
                          <a:latin typeface="Calibri" panose="020F0502020204030204" pitchFamily="34" charset="0"/>
                        </a:rPr>
                        <a:t>CUCSH</a:t>
                      </a:r>
                    </a:p>
                  </a:txBody>
                  <a:tcPr marL="0" marR="0" marT="0" marB="0" anchor="b">
                    <a:lnL>
                      <a:noFill/>
                    </a:lnL>
                    <a:lnR>
                      <a:noFill/>
                    </a:lnR>
                    <a:lnT>
                      <a:noFill/>
                    </a:lnT>
                    <a:lnB>
                      <a:noFill/>
                    </a:lnB>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9,321,299.94</a:t>
                      </a:r>
                    </a:p>
                  </a:txBody>
                  <a:tcPr marL="0" marR="0" marT="0" marB="0" anchor="b">
                    <a:lnL>
                      <a:noFill/>
                    </a:lnL>
                    <a:lnR>
                      <a:noFill/>
                    </a:lnR>
                    <a:lnT>
                      <a:noFill/>
                    </a:lnT>
                    <a:lnB>
                      <a:noFill/>
                    </a:lnB>
                  </a:tcPr>
                </a:tc>
                <a:tc>
                  <a:txBody>
                    <a:bodyPr/>
                    <a:lstStyle/>
                    <a:p>
                      <a:pPr algn="r" fontAlgn="b"/>
                      <a:r>
                        <a:rPr lang="es-MX" sz="2000" b="1" i="0" u="none" strike="noStrike" dirty="0">
                          <a:solidFill>
                            <a:schemeClr val="accent1">
                              <a:lumMod val="75000"/>
                            </a:schemeClr>
                          </a:solidFill>
                          <a:effectLst/>
                          <a:latin typeface="Calibri" panose="020F0502020204030204" pitchFamily="34" charset="0"/>
                        </a:rPr>
                        <a:t>1.00</a:t>
                      </a:r>
                    </a:p>
                  </a:txBody>
                  <a:tcPr marL="0" marR="0" marT="0" marB="0" anchor="b">
                    <a:lnL>
                      <a:noFill/>
                    </a:lnL>
                    <a:lnR>
                      <a:noFill/>
                    </a:lnR>
                    <a:lnT>
                      <a:noFill/>
                    </a:lnT>
                    <a:lnB>
                      <a:noFill/>
                    </a:lnB>
                  </a:tcPr>
                </a:tc>
                <a:extLst>
                  <a:ext uri="{0D108BD9-81ED-4DB2-BD59-A6C34878D82A}">
                    <a16:rowId xmlns="" xmlns:a16="http://schemas.microsoft.com/office/drawing/2014/main" val="10005"/>
                  </a:ext>
                </a:extLst>
              </a:tr>
              <a:tr h="284480">
                <a:tc>
                  <a:txBody>
                    <a:bodyPr/>
                    <a:lstStyle/>
                    <a:p>
                      <a:pPr algn="l" fontAlgn="b"/>
                      <a:r>
                        <a:rPr lang="es-MX" sz="2000" b="1" i="0" u="none" strike="noStrike">
                          <a:solidFill>
                            <a:srgbClr val="000000"/>
                          </a:solidFill>
                          <a:effectLst/>
                          <a:latin typeface="Calibri" panose="020F0502020204030204" pitchFamily="34" charset="0"/>
                        </a:rPr>
                        <a:t>CUSUR</a:t>
                      </a:r>
                    </a:p>
                  </a:txBody>
                  <a:tcPr marL="0" marR="0" marT="0" marB="0" anchor="b">
                    <a:lnL>
                      <a:noFill/>
                    </a:lnL>
                    <a:lnR>
                      <a:noFill/>
                    </a:lnR>
                    <a:lnT>
                      <a:noFill/>
                    </a:lnT>
                    <a:lnB>
                      <a:noFill/>
                    </a:lnB>
                    <a:solidFill>
                      <a:srgbClr val="DDEBF7"/>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DDEBF7"/>
                    </a:solidFill>
                  </a:tcPr>
                </a:tc>
                <a:tc>
                  <a:txBody>
                    <a:bodyPr/>
                    <a:lstStyle/>
                    <a:p>
                      <a:pPr algn="r" fontAlgn="b"/>
                      <a:r>
                        <a:rPr lang="es-MX" sz="2000" b="0" i="0" u="none" strike="noStrike">
                          <a:solidFill>
                            <a:srgbClr val="000000"/>
                          </a:solidFill>
                          <a:effectLst/>
                          <a:latin typeface="Calibri" panose="020F0502020204030204" pitchFamily="34" charset="0"/>
                        </a:rPr>
                        <a:t>6,409,515.96</a:t>
                      </a:r>
                    </a:p>
                  </a:txBody>
                  <a:tcPr marL="0" marR="0" marT="0" marB="0" anchor="b">
                    <a:lnL>
                      <a:noFill/>
                    </a:lnL>
                    <a:lnR>
                      <a:noFill/>
                    </a:lnR>
                    <a:lnT>
                      <a:noFill/>
                    </a:lnT>
                    <a:lnB>
                      <a:noFill/>
                    </a:lnB>
                    <a:solidFill>
                      <a:srgbClr val="DDEBF7"/>
                    </a:solidFill>
                  </a:tcPr>
                </a:tc>
                <a:tc>
                  <a:txBody>
                    <a:bodyPr/>
                    <a:lstStyle/>
                    <a:p>
                      <a:pPr algn="r" fontAlgn="b"/>
                      <a:r>
                        <a:rPr lang="es-MX" sz="20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6"/>
                  </a:ext>
                </a:extLst>
              </a:tr>
              <a:tr h="284480">
                <a:tc>
                  <a:txBody>
                    <a:bodyPr/>
                    <a:lstStyle/>
                    <a:p>
                      <a:pPr algn="l" fontAlgn="b"/>
                      <a:r>
                        <a:rPr lang="es-MX" sz="2000" b="1" i="0" u="none" strike="noStrike">
                          <a:solidFill>
                            <a:srgbClr val="000000"/>
                          </a:solidFill>
                          <a:effectLst/>
                          <a:latin typeface="Calibri" panose="020F0502020204030204" pitchFamily="34" charset="0"/>
                        </a:rPr>
                        <a:t>CUTONALA</a:t>
                      </a:r>
                    </a:p>
                  </a:txBody>
                  <a:tcPr marL="0" marR="0" marT="0" marB="0" anchor="b">
                    <a:lnL>
                      <a:noFill/>
                    </a:lnL>
                    <a:lnR>
                      <a:noFill/>
                    </a:lnR>
                    <a:lnT>
                      <a:noFill/>
                    </a:lnT>
                    <a:lnB>
                      <a:noFill/>
                    </a:lnB>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3,149,158.55</a:t>
                      </a:r>
                    </a:p>
                  </a:txBody>
                  <a:tcPr marL="0" marR="0" marT="0" marB="0" anchor="b">
                    <a:lnL>
                      <a:noFill/>
                    </a:lnL>
                    <a:lnR>
                      <a:noFill/>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extLst>
                  <a:ext uri="{0D108BD9-81ED-4DB2-BD59-A6C34878D82A}">
                    <a16:rowId xmlns="" xmlns:a16="http://schemas.microsoft.com/office/drawing/2014/main" val="10007"/>
                  </a:ext>
                </a:extLst>
              </a:tr>
              <a:tr h="284480">
                <a:tc>
                  <a:txBody>
                    <a:bodyPr/>
                    <a:lstStyle/>
                    <a:p>
                      <a:pPr algn="l" fontAlgn="b"/>
                      <a:r>
                        <a:rPr lang="es-MX" sz="2000" b="1" i="0" u="none" strike="noStrike" dirty="0" err="1">
                          <a:solidFill>
                            <a:srgbClr val="000000"/>
                          </a:solidFill>
                          <a:effectLst/>
                          <a:latin typeface="Calibri" panose="020F0502020204030204" pitchFamily="34" charset="0"/>
                        </a:rPr>
                        <a:t>CUVALLES</a:t>
                      </a:r>
                      <a:endParaRPr lang="es-MX" sz="20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DDEBF7"/>
                    </a:solidFill>
                  </a:tcPr>
                </a:tc>
                <a:tc vMerge="1">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DDEBF7"/>
                    </a:solidFill>
                  </a:tcPr>
                </a:tc>
                <a:tc>
                  <a:txBody>
                    <a:bodyPr/>
                    <a:lstStyle/>
                    <a:p>
                      <a:pPr algn="r" fontAlgn="b"/>
                      <a:r>
                        <a:rPr lang="es-MX" sz="2000" b="0" i="0" u="none" strike="noStrike" dirty="0">
                          <a:solidFill>
                            <a:srgbClr val="000000"/>
                          </a:solidFill>
                          <a:effectLst/>
                          <a:latin typeface="Calibri" panose="020F0502020204030204" pitchFamily="34" charset="0"/>
                        </a:rPr>
                        <a:t>3,204,729.60</a:t>
                      </a:r>
                    </a:p>
                  </a:txBody>
                  <a:tcPr marL="0" marR="0" marT="0" marB="0" anchor="b">
                    <a:lnL>
                      <a:noFill/>
                    </a:lnL>
                    <a:lnR>
                      <a:noFill/>
                    </a:lnR>
                    <a:lnT>
                      <a:noFill/>
                    </a:lnT>
                    <a:lnB>
                      <a:noFill/>
                    </a:lnB>
                    <a:solidFill>
                      <a:srgbClr val="DDEBF7"/>
                    </a:solidFill>
                  </a:tcPr>
                </a:tc>
                <a:tc>
                  <a:txBody>
                    <a:bodyPr/>
                    <a:lstStyle/>
                    <a:p>
                      <a:pPr algn="r" fontAlgn="b"/>
                      <a:r>
                        <a:rPr lang="es-MX" sz="2000" b="0" i="0" u="none" strike="noStrike" dirty="0">
                          <a:solidFill>
                            <a:srgbClr val="000000"/>
                          </a:solidFill>
                          <a:effectLst/>
                          <a:latin typeface="Calibri" panose="020F0502020204030204" pitchFamily="34" charset="0"/>
                        </a:rPr>
                        <a:t>0.00</a:t>
                      </a:r>
                    </a:p>
                  </a:txBody>
                  <a:tcPr marL="0" marR="0" marT="0" marB="0" anchor="b">
                    <a:lnL>
                      <a:noFill/>
                    </a:lnL>
                    <a:lnR>
                      <a:noFill/>
                    </a:lnR>
                    <a:lnT>
                      <a:noFill/>
                    </a:lnT>
                    <a:lnB>
                      <a:noFill/>
                    </a:lnB>
                    <a:solidFill>
                      <a:srgbClr val="DDEBF7"/>
                    </a:solidFill>
                  </a:tcPr>
                </a:tc>
                <a:extLst>
                  <a:ext uri="{0D108BD9-81ED-4DB2-BD59-A6C34878D82A}">
                    <a16:rowId xmlns="" xmlns:a16="http://schemas.microsoft.com/office/drawing/2014/main" val="10008"/>
                  </a:ext>
                </a:extLst>
              </a:tr>
            </a:tbl>
          </a:graphicData>
        </a:graphic>
      </p:graphicFrame>
      <p:sp>
        <p:nvSpPr>
          <p:cNvPr id="5" name="Marcador de número de diapositiva 4"/>
          <p:cNvSpPr>
            <a:spLocks noGrp="1"/>
          </p:cNvSpPr>
          <p:nvPr>
            <p:ph type="sldNum" sz="quarter" idx="12"/>
          </p:nvPr>
        </p:nvSpPr>
        <p:spPr/>
        <p:txBody>
          <a:bodyPr/>
          <a:lstStyle/>
          <a:p>
            <a:fld id="{3ED7BBC6-3A35-4E05-BE80-2C5A5C80D970}" type="slidenum">
              <a:rPr lang="en-GB" smtClean="0"/>
              <a:t>8</a:t>
            </a:fld>
            <a:endParaRPr lang="en-GB" dirty="0"/>
          </a:p>
        </p:txBody>
      </p:sp>
      <p:sp>
        <p:nvSpPr>
          <p:cNvPr id="11" name="Título 6"/>
          <p:cNvSpPr>
            <a:spLocks noGrp="1"/>
          </p:cNvSpPr>
          <p:nvPr>
            <p:ph type="title"/>
          </p:nvPr>
        </p:nvSpPr>
        <p:spPr>
          <a:xfrm>
            <a:off x="821376" y="149552"/>
            <a:ext cx="11233247" cy="1107932"/>
          </a:xfrm>
          <a:noFill/>
        </p:spPr>
        <p:txBody>
          <a:bodyPr wrap="square" rtlCol="0">
            <a:spAutoFit/>
          </a:bodyPr>
          <a:lstStyle/>
          <a:p>
            <a:r>
              <a:rPr lang="es-MX" sz="2600" b="1" cap="small" dirty="0"/>
              <a:t>Avance en el Ejercicio de Recursos Federales para </a:t>
            </a:r>
            <a:br>
              <a:rPr lang="es-MX" sz="2600" b="1" cap="small" dirty="0"/>
            </a:br>
            <a:r>
              <a:rPr lang="es-MX" sz="2600" b="1" cap="small" dirty="0"/>
              <a:t>Infraestructura Física de la Red Universitaria </a:t>
            </a:r>
            <a:r>
              <a:rPr lang="es-MX" sz="2400" b="1" cap="small" dirty="0"/>
              <a:t/>
            </a:r>
            <a:br>
              <a:rPr lang="es-MX" sz="2400" b="1" cap="small" dirty="0"/>
            </a:br>
            <a:r>
              <a:rPr lang="es-MX" sz="2133" b="1" cap="small" dirty="0">
                <a:solidFill>
                  <a:srgbClr val="0070C0"/>
                </a:solidFill>
              </a:rPr>
              <a:t>Financiamiento: Recursos del ejercicio 2015 (Comprometidos al 31 de diciembre de 2016)</a:t>
            </a:r>
            <a:endParaRPr lang="es-MX" sz="1867" b="1" cap="small" dirty="0"/>
          </a:p>
        </p:txBody>
      </p:sp>
      <p:sp>
        <p:nvSpPr>
          <p:cNvPr id="8" name="CuadroTexto 7"/>
          <p:cNvSpPr txBox="1"/>
          <p:nvPr/>
        </p:nvSpPr>
        <p:spPr>
          <a:xfrm>
            <a:off x="514838" y="5595339"/>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r>
              <a:rPr lang="es-ES_tradnl" sz="1333" dirty="0">
                <a:solidFill>
                  <a:schemeClr val="accent1">
                    <a:lumMod val="75000"/>
                  </a:schemeClr>
                </a:solidFill>
              </a:rPr>
              <a:t>.</a:t>
            </a:r>
            <a:endParaRPr lang="es-MX" sz="1333" dirty="0">
              <a:solidFill>
                <a:schemeClr val="accent1">
                  <a:lumMod val="75000"/>
                </a:schemeClr>
              </a:solidFill>
            </a:endParaRPr>
          </a:p>
        </p:txBody>
      </p:sp>
    </p:spTree>
    <p:extLst>
      <p:ext uri="{BB962C8B-B14F-4D97-AF65-F5344CB8AC3E}">
        <p14:creationId xmlns:p14="http://schemas.microsoft.com/office/powerpoint/2010/main" val="37399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ext uri="{D42A27DB-BD31-4B8C-83A1-F6EECF244321}">
                <p14:modId xmlns:p14="http://schemas.microsoft.com/office/powerpoint/2010/main" val="3501741846"/>
              </p:ext>
            </p:extLst>
          </p:nvPr>
        </p:nvGraphicFramePr>
        <p:xfrm>
          <a:off x="701645" y="1927833"/>
          <a:ext cx="10753192" cy="2298700"/>
        </p:xfrm>
        <a:graphic>
          <a:graphicData uri="http://schemas.openxmlformats.org/drawingml/2006/table">
            <a:tbl>
              <a:tblPr/>
              <a:tblGrid>
                <a:gridCol w="2402397">
                  <a:extLst>
                    <a:ext uri="{9D8B030D-6E8A-4147-A177-3AD203B41FA5}">
                      <a16:colId xmlns="" xmlns:a16="http://schemas.microsoft.com/office/drawing/2014/main" val="20000"/>
                    </a:ext>
                  </a:extLst>
                </a:gridCol>
                <a:gridCol w="2782177">
                  <a:extLst>
                    <a:ext uri="{9D8B030D-6E8A-4147-A177-3AD203B41FA5}">
                      <a16:colId xmlns="" xmlns:a16="http://schemas.microsoft.com/office/drawing/2014/main" val="20001"/>
                    </a:ext>
                  </a:extLst>
                </a:gridCol>
                <a:gridCol w="3441613">
                  <a:extLst>
                    <a:ext uri="{9D8B030D-6E8A-4147-A177-3AD203B41FA5}">
                      <a16:colId xmlns="" xmlns:a16="http://schemas.microsoft.com/office/drawing/2014/main" val="20002"/>
                    </a:ext>
                  </a:extLst>
                </a:gridCol>
                <a:gridCol w="2127005">
                  <a:extLst>
                    <a:ext uri="{9D8B030D-6E8A-4147-A177-3AD203B41FA5}">
                      <a16:colId xmlns="" xmlns:a16="http://schemas.microsoft.com/office/drawing/2014/main" val="20003"/>
                    </a:ext>
                  </a:extLst>
                </a:gridCol>
              </a:tblGrid>
              <a:tr h="469900">
                <a:tc>
                  <a:txBody>
                    <a:bodyPr/>
                    <a:lstStyle/>
                    <a:p>
                      <a:pPr algn="ctr" fontAlgn="ctr"/>
                      <a:r>
                        <a:rPr lang="es-MX" sz="1900" b="1" i="0" u="none" strike="noStrike" dirty="0">
                          <a:solidFill>
                            <a:schemeClr val="bg1"/>
                          </a:solidFill>
                          <a:effectLst/>
                          <a:latin typeface="Calibri" panose="020F0502020204030204" pitchFamily="34" charset="0"/>
                        </a:rPr>
                        <a:t>Dependencia</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chemeClr val="accent1"/>
                    </a:solidFill>
                  </a:tcPr>
                </a:tc>
                <a:tc>
                  <a:txBody>
                    <a:bodyPr/>
                    <a:lstStyle/>
                    <a:p>
                      <a:pPr algn="ctr" fontAlgn="ctr"/>
                      <a:r>
                        <a:rPr lang="es-ES_tradnl" sz="1900" b="1" i="0" u="none" strike="noStrike" dirty="0">
                          <a:solidFill>
                            <a:srgbClr val="000000"/>
                          </a:solidFill>
                          <a:effectLst/>
                          <a:latin typeface="Calibri" panose="020F0502020204030204" pitchFamily="34" charset="0"/>
                        </a:rPr>
                        <a:t>Fondo</a:t>
                      </a:r>
                      <a:endParaRPr lang="es-MX" sz="19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900" b="1" i="0" u="none" strike="noStrike" dirty="0">
                          <a:solidFill>
                            <a:srgbClr val="000000"/>
                          </a:solidFill>
                          <a:effectLst/>
                          <a:latin typeface="Calibri" panose="020F0502020204030204" pitchFamily="34" charset="0"/>
                        </a:rPr>
                        <a:t>Devengado, ejercido o</a:t>
                      </a:r>
                      <a:r>
                        <a:rPr lang="es-MX" sz="1900" b="1" i="0" u="none" strike="noStrike" baseline="0" dirty="0">
                          <a:solidFill>
                            <a:srgbClr val="000000"/>
                          </a:solidFill>
                          <a:effectLst/>
                          <a:latin typeface="Calibri" panose="020F0502020204030204" pitchFamily="34" charset="0"/>
                        </a:rPr>
                        <a:t> Pagado</a:t>
                      </a:r>
                      <a:endParaRPr lang="es-MX" sz="1900" b="1" i="0" u="none" strike="noStrike" dirty="0">
                        <a:solidFill>
                          <a:srgbClr val="000000"/>
                        </a:solidFill>
                        <a:effectLst/>
                        <a:latin typeface="Calibri" panose="020F0502020204030204" pitchFamily="34" charset="0"/>
                      </a:endParaRP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92D050"/>
                    </a:solidFill>
                  </a:tcPr>
                </a:tc>
                <a:tc>
                  <a:txBody>
                    <a:bodyPr/>
                    <a:lstStyle/>
                    <a:p>
                      <a:pPr algn="ctr" fontAlgn="ctr"/>
                      <a:r>
                        <a:rPr lang="es-MX" sz="1900" b="1" i="0" u="none" strike="noStrike" dirty="0">
                          <a:solidFill>
                            <a:srgbClr val="000000"/>
                          </a:solidFill>
                          <a:effectLst/>
                          <a:latin typeface="Calibri" panose="020F0502020204030204" pitchFamily="34" charset="0"/>
                        </a:rPr>
                        <a:t>Comprometido</a:t>
                      </a:r>
                    </a:p>
                  </a:txBody>
                  <a:tcPr marL="12700" marR="12700" marT="12700" marB="0" anchor="ctr">
                    <a:lnL>
                      <a:noFill/>
                    </a:lnL>
                    <a:lnR>
                      <a:noFill/>
                    </a:lnR>
                    <a:lnT>
                      <a:noFill/>
                    </a:lnT>
                    <a:lnB w="6350" cap="flat" cmpd="sng" algn="ctr">
                      <a:solidFill>
                        <a:srgbClr val="9BC2E6"/>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894080">
                <a:tc>
                  <a:txBody>
                    <a:bodyPr/>
                    <a:lstStyle/>
                    <a:p>
                      <a:pPr algn="l" fontAlgn="b"/>
                      <a:r>
                        <a:rPr lang="es-MX" sz="1900" b="0" i="0" u="none" strike="noStrike" dirty="0" err="1">
                          <a:solidFill>
                            <a:srgbClr val="000000"/>
                          </a:solidFill>
                          <a:effectLst/>
                          <a:latin typeface="Calibri" panose="020F0502020204030204" pitchFamily="34" charset="0"/>
                        </a:rPr>
                        <a:t>CUCEA</a:t>
                      </a:r>
                      <a:endParaRPr lang="es-MX" sz="19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l" fontAlgn="b"/>
                      <a:r>
                        <a:rPr lang="es-MX" sz="1500" b="0" i="0" u="none" strike="noStrike" dirty="0">
                          <a:solidFill>
                            <a:srgbClr val="000000"/>
                          </a:solidFill>
                          <a:effectLst/>
                          <a:latin typeface="Calibri" panose="020F0502020204030204" pitchFamily="34" charset="0"/>
                        </a:rPr>
                        <a:t>1.1.9.6   PROGRAMA DE EQUIPAMIENTO DE CENTROS UNIVERSITARIOS DERIVADO DEL INCREMENTO DE LA MATRICULA</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a:solidFill>
                            <a:srgbClr val="000000"/>
                          </a:solidFill>
                          <a:effectLst/>
                          <a:latin typeface="Calibri" panose="020F0502020204030204" pitchFamily="34" charset="0"/>
                        </a:rPr>
                        <a:t>2,264,069.81</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s-MX" sz="19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 xmlns:a16="http://schemas.microsoft.com/office/drawing/2014/main" val="10001"/>
                  </a:ext>
                </a:extLst>
              </a:tr>
              <a:tr h="447040">
                <a:tc>
                  <a:txBody>
                    <a:bodyPr/>
                    <a:lstStyle/>
                    <a:p>
                      <a:pPr algn="l" fontAlgn="b"/>
                      <a:r>
                        <a:rPr lang="es-MX" sz="1900" b="0" i="0" u="none" strike="noStrike" dirty="0" err="1">
                          <a:solidFill>
                            <a:srgbClr val="000000"/>
                          </a:solidFill>
                          <a:effectLst/>
                          <a:latin typeface="Calibri" panose="020F0502020204030204" pitchFamily="34" charset="0"/>
                        </a:rPr>
                        <a:t>CUCSH</a:t>
                      </a:r>
                      <a:endParaRPr lang="es-MX" sz="19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DDEBF7"/>
                    </a:solidFill>
                  </a:tcPr>
                </a:tc>
                <a:tc>
                  <a:txBody>
                    <a:bodyPr/>
                    <a:lstStyle/>
                    <a:p>
                      <a:pPr algn="l" fontAlgn="b"/>
                      <a:r>
                        <a:rPr lang="es-MX" sz="1500" b="0" i="0" u="none" strike="noStrike" dirty="0">
                          <a:solidFill>
                            <a:srgbClr val="000000"/>
                          </a:solidFill>
                          <a:effectLst/>
                          <a:latin typeface="Calibri" panose="020F0502020204030204" pitchFamily="34" charset="0"/>
                        </a:rPr>
                        <a:t>1.1.6.53   INFRAESTRUCTURA FISICA DE LA RED</a:t>
                      </a:r>
                    </a:p>
                  </a:txBody>
                  <a:tcPr marL="0" marR="0" marT="0" marB="0" anchor="ctr">
                    <a:lnL>
                      <a:noFill/>
                    </a:lnL>
                    <a:lnR>
                      <a:noFill/>
                    </a:lnR>
                    <a:lnT>
                      <a:noFill/>
                    </a:lnT>
                    <a:lnB>
                      <a:noFill/>
                    </a:lnB>
                    <a:solidFill>
                      <a:srgbClr val="DDEBF7"/>
                    </a:solidFill>
                  </a:tcPr>
                </a:tc>
                <a:tc>
                  <a:txBody>
                    <a:bodyPr/>
                    <a:lstStyle/>
                    <a:p>
                      <a:pPr algn="r" fontAlgn="b"/>
                      <a:r>
                        <a:rPr lang="es-MX" sz="2000" b="0" i="0" u="none" strike="noStrike">
                          <a:solidFill>
                            <a:srgbClr val="000000"/>
                          </a:solidFill>
                          <a:effectLst/>
                          <a:latin typeface="Calibri" panose="020F0502020204030204" pitchFamily="34" charset="0"/>
                        </a:rPr>
                        <a:t>35,473,570.94</a:t>
                      </a:r>
                    </a:p>
                  </a:txBody>
                  <a:tcPr marL="0" marR="0" marT="0" marB="0" anchor="ctr">
                    <a:lnL>
                      <a:noFill/>
                    </a:lnL>
                    <a:lnR>
                      <a:noFill/>
                    </a:lnR>
                    <a:lnT>
                      <a:noFill/>
                    </a:lnT>
                    <a:lnB>
                      <a:noFill/>
                    </a:lnB>
                    <a:solidFill>
                      <a:srgbClr val="DDEBF7"/>
                    </a:solidFill>
                  </a:tcPr>
                </a:tc>
                <a:tc>
                  <a:txBody>
                    <a:bodyPr/>
                    <a:lstStyle/>
                    <a:p>
                      <a:pPr algn="r" fontAlgn="b"/>
                      <a:r>
                        <a:rPr lang="es-MX" sz="2000" b="1" i="0" u="none" strike="noStrike" dirty="0">
                          <a:solidFill>
                            <a:schemeClr val="accent1">
                              <a:lumMod val="75000"/>
                            </a:schemeClr>
                          </a:solidFill>
                          <a:effectLst/>
                          <a:latin typeface="Calibri" panose="020F0502020204030204" pitchFamily="34" charset="0"/>
                        </a:rPr>
                        <a:t>33,762,099.52</a:t>
                      </a:r>
                    </a:p>
                  </a:txBody>
                  <a:tcPr marL="0" marR="0" marT="0" marB="0" anchor="ctr">
                    <a:lnL>
                      <a:noFill/>
                    </a:lnL>
                    <a:lnR>
                      <a:noFill/>
                    </a:lnR>
                    <a:lnT>
                      <a:noFill/>
                    </a:lnT>
                    <a:lnB>
                      <a:noFill/>
                    </a:lnB>
                    <a:solidFill>
                      <a:srgbClr val="DDEBF7"/>
                    </a:solidFill>
                  </a:tcPr>
                </a:tc>
                <a:extLst>
                  <a:ext uri="{0D108BD9-81ED-4DB2-BD59-A6C34878D82A}">
                    <a16:rowId xmlns="" xmlns:a16="http://schemas.microsoft.com/office/drawing/2014/main" val="10002"/>
                  </a:ext>
                </a:extLst>
              </a:tr>
              <a:tr h="447040">
                <a:tc>
                  <a:txBody>
                    <a:bodyPr/>
                    <a:lstStyle/>
                    <a:p>
                      <a:pPr algn="l" fontAlgn="b"/>
                      <a:r>
                        <a:rPr lang="es-MX" sz="1900" b="0" i="0" u="none" strike="noStrike" dirty="0" err="1">
                          <a:solidFill>
                            <a:srgbClr val="000000"/>
                          </a:solidFill>
                          <a:effectLst/>
                          <a:latin typeface="Calibri" panose="020F0502020204030204" pitchFamily="34" charset="0"/>
                        </a:rPr>
                        <a:t>CUTONALA</a:t>
                      </a:r>
                      <a:endParaRPr lang="es-MX" sz="19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es-MX" sz="1500" b="0" i="0" u="none" strike="noStrike">
                          <a:solidFill>
                            <a:srgbClr val="000000"/>
                          </a:solidFill>
                          <a:effectLst/>
                          <a:latin typeface="Calibri" panose="020F0502020204030204" pitchFamily="34" charset="0"/>
                        </a:rPr>
                        <a:t>1.1.6.53   INFRAESTRUCTURA FISICA DE LA RED</a:t>
                      </a:r>
                    </a:p>
                  </a:txBody>
                  <a:tcPr marL="0" marR="0" marT="0" marB="0" anchor="ctr">
                    <a:lnL>
                      <a:noFill/>
                    </a:lnL>
                    <a:lnR>
                      <a:noFill/>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309,266.52</a:t>
                      </a:r>
                    </a:p>
                  </a:txBody>
                  <a:tcPr marL="0" marR="0" marT="0" marB="0" anchor="ctr">
                    <a:lnL>
                      <a:noFill/>
                    </a:lnL>
                    <a:lnR>
                      <a:noFill/>
                    </a:lnR>
                    <a:lnT>
                      <a:noFill/>
                    </a:lnT>
                    <a:lnB>
                      <a:noFill/>
                    </a:lnB>
                  </a:tcPr>
                </a:tc>
                <a:tc>
                  <a:txBody>
                    <a:bodyPr/>
                    <a:lstStyle/>
                    <a:p>
                      <a:pPr marL="0" algn="r" defTabSz="914400" rtl="0" eaLnBrk="1" fontAlgn="b" latinLnBrk="0" hangingPunct="1"/>
                      <a:r>
                        <a:rPr lang="es-MX" sz="2000" b="1" i="0" u="none" strike="noStrike" kern="1200" dirty="0">
                          <a:solidFill>
                            <a:srgbClr val="0070C0"/>
                          </a:solidFill>
                          <a:effectLst/>
                          <a:latin typeface="Calibri" panose="020F0502020204030204" pitchFamily="34" charset="0"/>
                          <a:ea typeface="+mn-ea"/>
                          <a:cs typeface="+mn-cs"/>
                        </a:rPr>
                        <a:t>32,679,039.17</a:t>
                      </a:r>
                    </a:p>
                  </a:txBody>
                  <a:tcPr marL="0" marR="0" marT="0" marB="0" anchor="ctr">
                    <a:lnL>
                      <a:noFill/>
                    </a:lnL>
                    <a:lnR>
                      <a:noFill/>
                    </a:lnR>
                    <a:lnT>
                      <a:noFill/>
                    </a:lnT>
                    <a:lnB>
                      <a:noFill/>
                    </a:lnB>
                  </a:tcPr>
                </a:tc>
                <a:extLst>
                  <a:ext uri="{0D108BD9-81ED-4DB2-BD59-A6C34878D82A}">
                    <a16:rowId xmlns="" xmlns:a16="http://schemas.microsoft.com/office/drawing/2014/main" val="10003"/>
                  </a:ext>
                </a:extLst>
              </a:tr>
            </a:tbl>
          </a:graphicData>
        </a:graphic>
      </p:graphicFrame>
      <p:sp>
        <p:nvSpPr>
          <p:cNvPr id="5" name="Marcador de número de diapositiva 4"/>
          <p:cNvSpPr>
            <a:spLocks noGrp="1"/>
          </p:cNvSpPr>
          <p:nvPr>
            <p:ph type="sldNum" sz="quarter" idx="12"/>
          </p:nvPr>
        </p:nvSpPr>
        <p:spPr/>
        <p:txBody>
          <a:bodyPr/>
          <a:lstStyle/>
          <a:p>
            <a:fld id="{3ED7BBC6-3A35-4E05-BE80-2C5A5C80D970}" type="slidenum">
              <a:rPr lang="en-GB" smtClean="0"/>
              <a:t>9</a:t>
            </a:fld>
            <a:endParaRPr lang="en-GB" dirty="0"/>
          </a:p>
        </p:txBody>
      </p:sp>
      <p:sp>
        <p:nvSpPr>
          <p:cNvPr id="11" name="Título 6"/>
          <p:cNvSpPr>
            <a:spLocks noGrp="1"/>
          </p:cNvSpPr>
          <p:nvPr>
            <p:ph type="title"/>
          </p:nvPr>
        </p:nvSpPr>
        <p:spPr>
          <a:xfrm>
            <a:off x="821376" y="150557"/>
            <a:ext cx="11233247" cy="1107932"/>
          </a:xfrm>
          <a:noFill/>
        </p:spPr>
        <p:txBody>
          <a:bodyPr wrap="square" rtlCol="0">
            <a:spAutoFit/>
          </a:bodyPr>
          <a:lstStyle/>
          <a:p>
            <a:r>
              <a:rPr lang="es-MX" sz="2600" b="1" cap="small" dirty="0"/>
              <a:t>Avance en el Ejercicio de Recursos Federales para </a:t>
            </a:r>
            <a:br>
              <a:rPr lang="es-MX" sz="2600" b="1" cap="small" dirty="0"/>
            </a:br>
            <a:r>
              <a:rPr lang="es-MX" sz="2600" b="1" cap="small" dirty="0"/>
              <a:t>Infraestructura Física de la Red Universitaria </a:t>
            </a:r>
            <a:r>
              <a:rPr lang="es-MX" sz="2400" b="1" cap="small" dirty="0"/>
              <a:t/>
            </a:r>
            <a:br>
              <a:rPr lang="es-MX" sz="2400" b="1" cap="small" dirty="0"/>
            </a:br>
            <a:r>
              <a:rPr lang="es-MX" sz="2133" b="1" cap="small" dirty="0">
                <a:solidFill>
                  <a:srgbClr val="0070C0"/>
                </a:solidFill>
              </a:rPr>
              <a:t>Financiamiento: Recursos del ejercicio 2016 (Comprometidos al 31 de diciembre de 2016)</a:t>
            </a:r>
            <a:endParaRPr lang="es-MX" sz="1867" b="1" cap="small" dirty="0"/>
          </a:p>
        </p:txBody>
      </p:sp>
      <p:sp>
        <p:nvSpPr>
          <p:cNvPr id="8" name="CuadroTexto 7"/>
          <p:cNvSpPr txBox="1"/>
          <p:nvPr/>
        </p:nvSpPr>
        <p:spPr>
          <a:xfrm>
            <a:off x="590915" y="5063619"/>
            <a:ext cx="9391285" cy="297454"/>
          </a:xfrm>
          <a:prstGeom prst="rect">
            <a:avLst/>
          </a:prstGeom>
          <a:noFill/>
        </p:spPr>
        <p:txBody>
          <a:bodyPr wrap="square" rtlCol="0">
            <a:spAutoFit/>
          </a:bodyPr>
          <a:lstStyle/>
          <a:p>
            <a:r>
              <a:rPr lang="es-ES_tradnl" sz="1333" b="1" dirty="0">
                <a:solidFill>
                  <a:schemeClr val="accent1">
                    <a:lumMod val="75000"/>
                  </a:schemeClr>
                </a:solidFill>
              </a:rPr>
              <a:t>Fuente</a:t>
            </a:r>
            <a:r>
              <a:rPr lang="es-ES_tradnl" sz="1333" dirty="0">
                <a:solidFill>
                  <a:schemeClr val="accent1">
                    <a:lumMod val="75000"/>
                  </a:schemeClr>
                </a:solidFill>
              </a:rPr>
              <a:t>: Información de </a:t>
            </a:r>
            <a:r>
              <a:rPr lang="es-MX" sz="1333" dirty="0">
                <a:solidFill>
                  <a:schemeClr val="accent1">
                    <a:lumMod val="75000"/>
                  </a:schemeClr>
                </a:solidFill>
              </a:rPr>
              <a:t>Sistema de Contabilidad Institucional (</a:t>
            </a:r>
            <a:r>
              <a:rPr lang="es-MX" sz="1333" dirty="0" err="1">
                <a:solidFill>
                  <a:schemeClr val="accent1">
                    <a:lumMod val="75000"/>
                  </a:schemeClr>
                </a:solidFill>
              </a:rPr>
              <a:t>AFIN</a:t>
            </a:r>
            <a:r>
              <a:rPr lang="es-MX" sz="1333" dirty="0">
                <a:solidFill>
                  <a:schemeClr val="accent1">
                    <a:lumMod val="75000"/>
                  </a:schemeClr>
                </a:solidFill>
              </a:rPr>
              <a:t>), al 11 de octubre de 2017</a:t>
            </a:r>
            <a:r>
              <a:rPr lang="es-ES_tradnl" sz="1333" dirty="0">
                <a:solidFill>
                  <a:schemeClr val="accent1">
                    <a:lumMod val="75000"/>
                  </a:schemeClr>
                </a:solidFill>
              </a:rPr>
              <a:t>.</a:t>
            </a:r>
            <a:endParaRPr lang="es-MX" sz="1333" dirty="0">
              <a:solidFill>
                <a:schemeClr val="accent1">
                  <a:lumMod val="75000"/>
                </a:schemeClr>
              </a:solidFill>
            </a:endParaRPr>
          </a:p>
        </p:txBody>
      </p:sp>
    </p:spTree>
    <p:extLst>
      <p:ext uri="{BB962C8B-B14F-4D97-AF65-F5344CB8AC3E}">
        <p14:creationId xmlns:p14="http://schemas.microsoft.com/office/powerpoint/2010/main" val="30426657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2162</TotalTime>
  <Words>6577</Words>
  <Application>Microsoft Office PowerPoint</Application>
  <PresentationFormat>Panorámica</PresentationFormat>
  <Paragraphs>2106</Paragraphs>
  <Slides>69</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69</vt:i4>
      </vt:variant>
    </vt:vector>
  </HeadingPairs>
  <TitlesOfParts>
    <vt:vector size="74" baseType="lpstr">
      <vt:lpstr>Arial</vt:lpstr>
      <vt:lpstr>Calibri</vt:lpstr>
      <vt:lpstr>Calibri Light</vt:lpstr>
      <vt:lpstr>Times New Roman</vt:lpstr>
      <vt:lpstr>Tema de Office</vt:lpstr>
      <vt:lpstr>Presentación de PowerPoint</vt:lpstr>
      <vt:lpstr>Presentación de PowerPoint</vt:lpstr>
      <vt:lpstr>Avance en el Ejercicio de los Recursos del   Fideicomiso de Infraestructura Física de la Red Universitaria  Financiamiento: Subsidio Ordinario Estatal 2014  (Comprometidos y Saldos al 31 de diciembre 2016 autorizados para continuar se ejercicio conforme a la Norma 2.7 del PIE 2016)</vt:lpstr>
      <vt:lpstr>Avance en el Ejercicio de los Recursos del   Fideicomiso de Infraestructura Física de la Red Universitaria  Financiamiento: Subsidio Ordinario Estatal 2015  (Comprometidos y Saldos al 31 de diciembre 2016 autorizados para continuar se ejercicio conforme a la Norma 2.7 del Presupuesto)</vt:lpstr>
      <vt:lpstr>Avance en el Ejercicio de los Recursos del   Fideicomiso de Infraestructura Física de la Red Universitaria  Financiamiento: Subsidio Ordinario Estatal 2016  (Comprometidos y Saldos al 31 de diciembre 2016 autorizados para continuar se ejercicio conforme a la Norma 2.7 del Presupuesto)2016)</vt:lpstr>
      <vt:lpstr>Avance en el Ejercicio de los Recursos del   Fideicomiso de Infraestructura Física de la Red Universitaria  Financiamiento: Subsidio Ordinario Estatal 2017</vt:lpstr>
      <vt:lpstr>Presentación de PowerPoint</vt:lpstr>
      <vt:lpstr>Avance en el Ejercicio de Recursos Federales para  Infraestructura Física de la Red Universitaria  Financiamiento: Recursos del ejercicio 2015 (Comprometidos al 31 de diciembre de 2016)</vt:lpstr>
      <vt:lpstr>Avance en el Ejercicio de Recursos Federales para  Infraestructura Física de la Red Universitaria  Financiamiento: Recursos del ejercicio 2016 (Comprometidos al 31 de diciembre de 2016)</vt:lpstr>
      <vt:lpstr>Avance en el Ejercicio de Recursos Federales para  Infraestructura Física de la Red Universitaria  Financiamiento: Recursos del ejercicio 2016  (Saldos al 31 de diciembre 2016 autorizados para continuar se ejercicio conforme a la Norma 2.7 del PIE 2016)</vt:lpstr>
      <vt:lpstr>Presentación de PowerPoint</vt:lpstr>
      <vt:lpstr>Avance en el Ejercicio de los Recursos Estatales para  Infraestructura Física de la Red Universitaria (No transferidos al FIFRU)  </vt:lpstr>
      <vt:lpstr>Presentación de PowerPoint</vt:lpstr>
      <vt:lpstr>Recursos aprobados por el Congreso del Estado de Jalisco Transferidos a inicios del 2017 </vt:lpstr>
      <vt:lpstr>Recursos aprobados por el Congreso del Estado de Jalisco Aprobados en el Presupuesto de Egresos del Estado de Jalisco 2017</vt:lpstr>
      <vt:lpstr>Presentación de PowerPoint</vt:lpstr>
      <vt:lpstr>Presentación de PowerPoint</vt:lpstr>
      <vt:lpstr>Presentación de PowerPoint</vt:lpstr>
      <vt:lpstr>Solicitudes para financiar proyectos ejecutivos, estudios de preinversión o planes maestros </vt:lpstr>
      <vt:lpstr>Solicitudes para financiar proyectos ejecutivos, estudios de preinversión o planes maestros</vt:lpstr>
      <vt:lpstr>Solicitudes para financiar proyectos ejecutivos, estudios de preinversión o planes maestros </vt:lpstr>
      <vt:lpstr>Solicitudes para financiar proyectos ejecutivos, estudios de preinversión o planes maestros</vt:lpstr>
      <vt:lpstr>Presentación de PowerPoint</vt:lpstr>
      <vt:lpstr>Resumen FAM Potenciado 2015-2018</vt:lpstr>
      <vt:lpstr>Presentación de PowerPoint</vt:lpstr>
      <vt:lpstr>Presentación de PowerPoint</vt:lpstr>
      <vt:lpstr>Presentación de PowerPoint</vt:lpstr>
      <vt:lpstr>Presentación de PowerPoint</vt:lpstr>
      <vt:lpstr>Presentación de PowerPoint</vt:lpstr>
      <vt:lpstr>FAM Regular 2012-2017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PAAAS y PAOS Acciones a realizar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dc:creator>
  <cp:lastModifiedBy>cynthia</cp:lastModifiedBy>
  <cp:revision>21</cp:revision>
  <dcterms:created xsi:type="dcterms:W3CDTF">2017-10-02T18:28:26Z</dcterms:created>
  <dcterms:modified xsi:type="dcterms:W3CDTF">2018-06-13T20:35:50Z</dcterms:modified>
</cp:coreProperties>
</file>