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82" r:id="rId2"/>
    <p:sldMasterId id="2147483692" r:id="rId3"/>
  </p:sldMasterIdLst>
  <p:notesMasterIdLst>
    <p:notesMasterId r:id="rId49"/>
  </p:notesMasterIdLst>
  <p:sldIdLst>
    <p:sldId id="257" r:id="rId4"/>
    <p:sldId id="272" r:id="rId5"/>
    <p:sldId id="405" r:id="rId6"/>
    <p:sldId id="369" r:id="rId7"/>
    <p:sldId id="370" r:id="rId8"/>
    <p:sldId id="371" r:id="rId9"/>
    <p:sldId id="374" r:id="rId10"/>
    <p:sldId id="408" r:id="rId11"/>
    <p:sldId id="414" r:id="rId12"/>
    <p:sldId id="415" r:id="rId13"/>
    <p:sldId id="410" r:id="rId14"/>
    <p:sldId id="376" r:id="rId15"/>
    <p:sldId id="377" r:id="rId16"/>
    <p:sldId id="378" r:id="rId17"/>
    <p:sldId id="379" r:id="rId18"/>
    <p:sldId id="409" r:id="rId19"/>
    <p:sldId id="381" r:id="rId20"/>
    <p:sldId id="400" r:id="rId21"/>
    <p:sldId id="385" r:id="rId22"/>
    <p:sldId id="387" r:id="rId23"/>
    <p:sldId id="388" r:id="rId24"/>
    <p:sldId id="391" r:id="rId25"/>
    <p:sldId id="398" r:id="rId26"/>
    <p:sldId id="392" r:id="rId27"/>
    <p:sldId id="365" r:id="rId28"/>
    <p:sldId id="353" r:id="rId29"/>
    <p:sldId id="354" r:id="rId30"/>
    <p:sldId id="355" r:id="rId31"/>
    <p:sldId id="356" r:id="rId32"/>
    <p:sldId id="357" r:id="rId33"/>
    <p:sldId id="411" r:id="rId34"/>
    <p:sldId id="358" r:id="rId35"/>
    <p:sldId id="359" r:id="rId36"/>
    <p:sldId id="402" r:id="rId37"/>
    <p:sldId id="364" r:id="rId38"/>
    <p:sldId id="413" r:id="rId39"/>
    <p:sldId id="274" r:id="rId40"/>
    <p:sldId id="345" r:id="rId41"/>
    <p:sldId id="297" r:id="rId42"/>
    <p:sldId id="407" r:id="rId43"/>
    <p:sldId id="344" r:id="rId44"/>
    <p:sldId id="404" r:id="rId45"/>
    <p:sldId id="403" r:id="rId46"/>
    <p:sldId id="341" r:id="rId47"/>
    <p:sldId id="406" r:id="rId48"/>
  </p:sldIdLst>
  <p:sldSz cx="12192000" cy="6858000"/>
  <p:notesSz cx="6858000" cy="9144000"/>
  <p:defaultTextStyle>
    <a:defPPr>
      <a:defRPr lang="es-MX" alt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548235"/>
    <a:srgbClr val="49A71E"/>
    <a:srgbClr val="A6A6A6"/>
    <a:srgbClr val="661366"/>
    <a:srgbClr val="F87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2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007.90527" units="1/cm"/>
          <inkml:channelProperty channel="Y" name="resolution" value="1612.54919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1-22T16:49:18.89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11830A3F-8151-4EA2-AA46-D794063FB296}" emma:medium="tactile" emma:mode="ink">
          <msink:context xmlns:msink="http://schemas.microsoft.com/ink/2010/main" type="writingRegion" rotatedBoundingBox="32244,6615 32257,6615 32257,6619 32244,6619"/>
        </emma:interpretation>
      </emma:emma>
    </inkml:annotationXML>
    <inkml:traceGroup>
      <inkml:annotationXML>
        <emma:emma xmlns:emma="http://www.w3.org/2003/04/emma" version="1.0">
          <emma:interpretation id="{358C4343-4593-4988-9E3A-814759EED24C}" emma:medium="tactile" emma:mode="ink">
            <msink:context xmlns:msink="http://schemas.microsoft.com/ink/2010/main" type="paragraph" rotatedBoundingBox="32244,6615 32257,6615 32257,6619 32244,66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E8B726-2C70-4305-8F90-2D3CA3BC4E23}" emma:medium="tactile" emma:mode="ink">
              <msink:context xmlns:msink="http://schemas.microsoft.com/ink/2010/main" type="line" rotatedBoundingBox="32244,6615 32257,6615 32257,6619 32244,6619"/>
            </emma:interpretation>
          </emma:emma>
        </inkml:annotationXML>
        <inkml:traceGroup>
          <inkml:annotationXML>
            <emma:emma xmlns:emma="http://www.w3.org/2003/04/emma" version="1.0">
              <emma:interpretation id="{1E1C6D7C-24DD-486A-B67B-4E899EB45DC2}" emma:medium="tactile" emma:mode="ink">
                <msink:context xmlns:msink="http://schemas.microsoft.com/ink/2010/main" type="inkWord" rotatedBoundingBox="32244,6615 32257,6615 32257,6619 32244,6619"/>
              </emma:interpretation>
            </emma:emma>
          </inkml:annotationXML>
          <inkml:trace contextRef="#ctx0" brushRef="#br0">0 4 33 0,'0'0'7'15,"0"0"-3"-15,0 0 7 0,0 0 12 16,0-2 3-16,0 2 4 0,0 0-5 16,0 0-4-16,0 0 1 0,0 0 4 15,0 0 8-15,0 0 0 0,0 0 0 16,0 0-6-16,0 0 6 0,0 0 2 0,0 0-3 16,0 0 0-16,0 0-8 0,0 0-2 15,0 0-3-15,0 0 1 16,0 0-1-16,0 0-5 0,0 0-2 15,0 0-1-15,0 0 2 0,0 0-3 0,0-2-3 16,0 2-6-16,0 0-3 0,0 0 2 16,0 0-1-16,0 0-1 0,0 0-1 15,0 0-4-15,4 0-8 0,-2 0-12 16,0 0-17-16,2 0-30 0,-3 0-57 16,-1 0-51-16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B2A00-31BF-4ECA-87CF-7A329169981A}" type="datetimeFigureOut">
              <a:rPr lang="es-MX" smtClean="0"/>
              <a:t>03/02/2016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F7702-169E-4F22-83EB-BD45FD2E64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448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ECCA7-A8CC-694E-9EC8-5ECFA2EF8E72}" type="slidenum">
              <a:rPr lang="es-ES" smtClean="0">
                <a:solidFill>
                  <a:prstClr val="black"/>
                </a:solidFill>
              </a:rPr>
              <a:pPr/>
              <a:t>36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1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numCol="1" anchor="b"/>
          <a:lstStyle>
            <a:lvl1pPr algn="ctr"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numCol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altLang="es-ES" smtClean="0"/>
              <a:t>Haga clic para modificar el estilo de subtítulo del patrón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0946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3898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407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7" name="Marcador de número de diapositiva 4"/>
          <p:cNvSpPr>
            <a:spLocks noGrp="1"/>
          </p:cNvSpPr>
          <p:nvPr>
            <p:ph type="sldNum" sz="quarter" idx="4"/>
          </p:nvPr>
        </p:nvSpPr>
        <p:spPr>
          <a:xfrm>
            <a:off x="5807968" y="6491733"/>
            <a:ext cx="609600" cy="288032"/>
          </a:xfrm>
          <a:prstGeom prst="rect">
            <a:avLst/>
          </a:prstGeom>
        </p:spPr>
        <p:txBody>
          <a:bodyPr/>
          <a:lstStyle>
            <a:lvl1pPr>
              <a:defRPr sz="1111">
                <a:solidFill>
                  <a:srgbClr val="869597"/>
                </a:solidFill>
                <a:latin typeface="Gill Sans MT"/>
                <a:cs typeface="Gill Sans MT"/>
              </a:defRPr>
            </a:lvl1pPr>
          </a:lstStyle>
          <a:p>
            <a:fld id="{D40D9B5E-99BF-E347-AC46-83B476DE5195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2255573" y="241305"/>
            <a:ext cx="7584843" cy="459391"/>
          </a:xfrm>
        </p:spPr>
        <p:txBody>
          <a:bodyPr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592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rtio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2955"/>
            <a:ext cx="12244369" cy="76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5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rti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00" y="-1"/>
            <a:ext cx="12313039" cy="76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45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rti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00" y="-1"/>
            <a:ext cx="12313039" cy="76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38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rti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00" y="-1"/>
            <a:ext cx="12313039" cy="76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6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rti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00" y="-1"/>
            <a:ext cx="12313039" cy="76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14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rti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00" y="-1"/>
            <a:ext cx="12313039" cy="76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70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rti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00" y="-1"/>
            <a:ext cx="12313039" cy="76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7393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Captura de pantalla 2016-01-20 a las 19.14.2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310"/>
            <a:ext cx="12192000" cy="5076074"/>
          </a:xfrm>
          <a:prstGeom prst="rect">
            <a:avLst/>
          </a:prstGeom>
        </p:spPr>
      </p:pic>
      <p:sp>
        <p:nvSpPr>
          <p:cNvPr id="14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957932" y="6413505"/>
            <a:ext cx="2802699" cy="444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5580000" algn="tl" rotWithShape="0">
                    <a:schemeClr val="bg1"/>
                  </a:outerShdw>
                </a:effectLst>
                <a:latin typeface="Gill Sans MT"/>
                <a:cs typeface="Gill Sans MT"/>
              </a:defRPr>
            </a:lvl1pPr>
          </a:lstStyle>
          <a:p>
            <a:r>
              <a:rPr lang="es-ES_tradnl" dirty="0" err="1" smtClean="0">
                <a:solidFill>
                  <a:srgbClr val="869597"/>
                </a:solidFill>
              </a:rPr>
              <a:t>www.mexicoconectado.gob.mx</a:t>
            </a:r>
            <a:endParaRPr lang="es-ES_tradnl" dirty="0">
              <a:solidFill>
                <a:srgbClr val="869597"/>
              </a:solidFill>
            </a:endParaRPr>
          </a:p>
        </p:txBody>
      </p:sp>
      <p:pic>
        <p:nvPicPr>
          <p:cNvPr id="23" name="Imagen 22" descr="portadila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10219" r="3732" b="74959"/>
          <a:stretch/>
        </p:blipFill>
        <p:spPr>
          <a:xfrm>
            <a:off x="-93631" y="372066"/>
            <a:ext cx="12285631" cy="143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7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mv="urn:schemas-microsoft-com:mac:vml"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numCol="1" anchor="b"/>
          <a:lstStyle>
            <a:lvl1pPr algn="ctr"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numCol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altLang="es-ES" smtClean="0"/>
              <a:t>Haga clic para modificar el estilo de subtítulo del patrón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67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0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numCol="1" anchor="b"/>
          <a:lstStyle>
            <a:lvl1pPr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numCol="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3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9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8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9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3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46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numCol="1" anchor="b"/>
          <a:lstStyle>
            <a:lvl1pPr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numCol="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5532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2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49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326-DDE2-4149-A33F-3890A1AAC0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 descr="portad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5" y="-202798"/>
            <a:ext cx="12189244" cy="76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05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ortadil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4" y="-1"/>
            <a:ext cx="12328692" cy="77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14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rti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00" y="-1"/>
            <a:ext cx="12313039" cy="76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18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rtio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2955"/>
            <a:ext cx="12244369" cy="76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03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326-DDE2-4149-A33F-3890A1AAC0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4341-CD64-0D42-BCE8-CF4B75E8E3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0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326-DDE2-4149-A33F-3890A1AAC0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4341-CD64-0D42-BCE8-CF4B75E8E3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60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326-DDE2-4149-A33F-3890A1AAC0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4341-CD64-0D42-BCE8-CF4B75E8E3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07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326-DDE2-4149-A33F-3890A1AAC0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4341-CD64-0D42-BCE8-CF4B75E8E3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0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59937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326-DDE2-4149-A33F-3890A1AAC0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4341-CD64-0D42-BCE8-CF4B75E8E3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70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326-DDE2-4149-A33F-3890A1AAC0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4341-CD64-0D42-BCE8-CF4B75E8E3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7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FB326-DDE2-4149-A33F-3890A1AAC0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4341-CD64-0D42-BCE8-CF4B75E8E3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3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9618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5851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3942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377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9939"/>
            <a:ext cx="12216143" cy="878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8560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2B9D6-29CC-49D3-A5D1-BF128FA8BEA0}" type="datetimeFigureOut">
              <a:rPr lang="es-MX" altLang="es-MX" smtClean="0"/>
              <a:t>03/02/2016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5264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 alt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8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 alt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FB326-DDE2-4149-A33F-3890A1AAC0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03/02/2016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64341-CD64-0D42-BCE8-CF4B75E8E3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6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image015.jpg@01D14DEA.3B1B83C0" TargetMode="External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cid:image020.jpg@01D14DEE.11660970" TargetMode="Externa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dg.mx/redvideo/actos-publicos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86852" y="1988005"/>
            <a:ext cx="8380653" cy="21236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MX" altLang="es-MX" sz="6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Coordinación General Administrativa</a:t>
            </a:r>
            <a:endParaRPr lang="es-MX" altLang="es-MX" sz="6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579800" y="5820310"/>
            <a:ext cx="5281967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MX" altLang="es-MX" sz="3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 de febrero de 2016</a:t>
            </a:r>
            <a:endParaRPr lang="es-MX" altLang="es-MX" sz="3600" b="1" dirty="0">
              <a:solidFill>
                <a:schemeClr val="bg1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695" y="214604"/>
            <a:ext cx="14112032" cy="79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17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773" t="16265" r="13389"/>
          <a:stretch/>
        </p:blipFill>
        <p:spPr>
          <a:xfrm>
            <a:off x="1930050" y="612680"/>
            <a:ext cx="8151112" cy="51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8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9833" y="980978"/>
            <a:ext cx="1147233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Publicación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 convocatorias conjuntas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para diversas licitaciones públicas de adquisiciones y contratación de obras de los Centros Universitarios y Sistemas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50508"/>
              </p:ext>
            </p:extLst>
          </p:nvPr>
        </p:nvGraphicFramePr>
        <p:xfrm>
          <a:off x="1434355" y="3042657"/>
          <a:ext cx="897366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3992"/>
                <a:gridCol w="3510508"/>
                <a:gridCol w="34891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Año</a:t>
                      </a:r>
                      <a:endParaRPr lang="es-MX" sz="28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Publicaciones </a:t>
                      </a:r>
                      <a:endParaRPr lang="es-MX" sz="28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Licitaciones </a:t>
                      </a:r>
                      <a:endParaRPr lang="es-MX" sz="28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/>
                        <a:t>2014</a:t>
                      </a:r>
                      <a:endParaRPr lang="es-MX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/>
                        <a:t>5</a:t>
                      </a:r>
                      <a:endParaRPr lang="es-MX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/>
                        <a:t>100</a:t>
                      </a:r>
                      <a:endParaRPr lang="es-MX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/>
                        <a:t>2015</a:t>
                      </a:r>
                      <a:endParaRPr lang="es-MX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/>
                        <a:t>6</a:t>
                      </a:r>
                      <a:endParaRPr lang="es-MX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1 CuadroTexto"/>
          <p:cNvSpPr txBox="1"/>
          <p:nvPr/>
        </p:nvSpPr>
        <p:spPr>
          <a:xfrm>
            <a:off x="1975224" y="425166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199389"/>
              </p:ext>
            </p:extLst>
          </p:nvPr>
        </p:nvGraphicFramePr>
        <p:xfrm>
          <a:off x="914400" y="1283492"/>
          <a:ext cx="10363200" cy="4177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1765"/>
                <a:gridCol w="3191435"/>
              </a:tblGrid>
              <a:tr h="672082">
                <a:tc gridSpan="2"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latin typeface="+mn-lt"/>
                          <a:cs typeface="Arial" panose="020B0604020202020204" pitchFamily="34" charset="0"/>
                        </a:rPr>
                        <a:t>Participaciones</a:t>
                      </a:r>
                      <a:endParaRPr lang="es-MX" sz="28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464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Comité General de Compras y Adjudicaciones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b="1" u="none" dirty="0" smtClean="0">
                          <a:latin typeface="+mn-lt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s-MX" sz="2800" u="none" dirty="0" smtClean="0">
                          <a:latin typeface="+mn-lt"/>
                          <a:cs typeface="Arial" panose="020B0604020202020204" pitchFamily="34" charset="0"/>
                        </a:rPr>
                        <a:t> sesiones</a:t>
                      </a:r>
                    </a:p>
                  </a:txBody>
                  <a:tcPr anchor="ctr"/>
                </a:tc>
              </a:tr>
              <a:tr h="4213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Comité Revisor 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b="1" u="none" dirty="0" smtClean="0">
                          <a:latin typeface="+mn-lt"/>
                          <a:cs typeface="Arial" panose="020B0604020202020204" pitchFamily="34" charset="0"/>
                        </a:rPr>
                        <a:t>39</a:t>
                      </a:r>
                      <a:r>
                        <a:rPr lang="es-MX" sz="2800" u="none" dirty="0" smtClean="0">
                          <a:latin typeface="+mn-lt"/>
                          <a:cs typeface="Arial" panose="020B0604020202020204" pitchFamily="34" charset="0"/>
                        </a:rPr>
                        <a:t> sesiones</a:t>
                      </a:r>
                    </a:p>
                  </a:txBody>
                  <a:tcPr anchor="ctr"/>
                </a:tc>
              </a:tr>
              <a:tr h="672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Participación en la Comisión Permanente de Hacienda del H. Consejo General Universitario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b="1" u="none" dirty="0" smtClean="0">
                          <a:latin typeface="+mn-lt"/>
                          <a:cs typeface="Arial" panose="020B0604020202020204" pitchFamily="34" charset="0"/>
                        </a:rPr>
                        <a:t>27</a:t>
                      </a:r>
                      <a:r>
                        <a:rPr lang="es-MX" sz="2800" u="none" dirty="0" smtClean="0">
                          <a:latin typeface="+mn-lt"/>
                          <a:cs typeface="Arial" panose="020B0604020202020204" pitchFamily="34" charset="0"/>
                        </a:rPr>
                        <a:t> sesiones</a:t>
                      </a:r>
                      <a:endParaRPr lang="es-ES" sz="2800" u="none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72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Comité Administrador ante el Instituto de la Infraestructura Física Educativa del Estado de Jalisco (INFEJAL)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u="none" dirty="0" smtClean="0">
                          <a:latin typeface="+mn-lt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es-ES" sz="2800" u="none" dirty="0" smtClean="0">
                          <a:latin typeface="+mn-lt"/>
                          <a:cs typeface="Arial" panose="020B0604020202020204" pitchFamily="34" charset="0"/>
                        </a:rPr>
                        <a:t>sesiones</a:t>
                      </a:r>
                    </a:p>
                  </a:txBody>
                  <a:tcPr anchor="ctr"/>
                </a:tc>
              </a:tr>
              <a:tr h="672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Comité</a:t>
                      </a:r>
                      <a:r>
                        <a:rPr lang="es-MX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de Compras y Adquisiciones de los Centros Universitarios y Sistema de Educación Media Superior</a:t>
                      </a:r>
                      <a:endParaRPr lang="es-MX" sz="2200" dirty="0" smtClean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b="1" u="none" dirty="0" smtClean="0">
                          <a:latin typeface="+mn-lt"/>
                          <a:cs typeface="Arial" panose="020B0604020202020204" pitchFamily="34" charset="0"/>
                        </a:rPr>
                        <a:t>271</a:t>
                      </a:r>
                      <a:r>
                        <a:rPr lang="es-MX" sz="2800" u="none" dirty="0" smtClean="0">
                          <a:latin typeface="+mn-lt"/>
                          <a:cs typeface="Arial" panose="020B0604020202020204" pitchFamily="34" charset="0"/>
                        </a:rPr>
                        <a:t> representaciones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1 CuadroTexto"/>
          <p:cNvSpPr txBox="1"/>
          <p:nvPr/>
        </p:nvSpPr>
        <p:spPr>
          <a:xfrm>
            <a:off x="1975224" y="402032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319815"/>
              </p:ext>
            </p:extLst>
          </p:nvPr>
        </p:nvGraphicFramePr>
        <p:xfrm>
          <a:off x="923364" y="1276949"/>
          <a:ext cx="10399059" cy="3831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0535"/>
                <a:gridCol w="3228524"/>
              </a:tblGrid>
              <a:tr h="672082">
                <a:tc gridSpan="2"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latin typeface="+mn-lt"/>
                          <a:cs typeface="Arial" panose="020B0604020202020204" pitchFamily="34" charset="0"/>
                        </a:rPr>
                        <a:t>Participaciones externas</a:t>
                      </a:r>
                      <a:endParaRPr lang="es-MX" sz="28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672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Comité Técnico del Fondo para el Desarrollo de la Infraestructura Física de la Red Universitaria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b="1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s-MX" sz="2800" b="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sesiones</a:t>
                      </a:r>
                      <a:endParaRPr lang="es-MX" sz="28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7208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s-E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Representación ante el Instituto Electoral y de Participación Ciudadana</a:t>
                      </a:r>
                      <a:r>
                        <a:rPr lang="es-MX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                                                                             </a:t>
                      </a:r>
                      <a:endParaRPr lang="es-MX" sz="2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20000"/>
                        </a:lnSpc>
                      </a:pPr>
                      <a:r>
                        <a:rPr lang="es-ES" sz="2800" b="1" u="none" dirty="0" smtClean="0">
                          <a:latin typeface="+mn-lt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s-ES" sz="2800" u="none" dirty="0" smtClean="0">
                          <a:latin typeface="+mn-lt"/>
                          <a:cs typeface="Arial" panose="020B0604020202020204" pitchFamily="34" charset="0"/>
                        </a:rPr>
                        <a:t> reuniones</a:t>
                      </a:r>
                      <a:endParaRPr lang="es-ES" sz="2800" u="none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72082">
                <a:tc>
                  <a:txBody>
                    <a:bodyPr/>
                    <a:lstStyle/>
                    <a:p>
                      <a:pPr lvl="0">
                        <a:lnSpc>
                          <a:spcPct val="120000"/>
                        </a:lnSpc>
                      </a:pPr>
                      <a:r>
                        <a:rPr lang="es-E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Representación ante el Patronato de las Fiestas de Octubre</a:t>
                      </a:r>
                      <a:endParaRPr lang="es-ES" sz="2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20000"/>
                        </a:lnSpc>
                      </a:pPr>
                      <a:r>
                        <a:rPr lang="es-ES" sz="2800" b="1" u="none" dirty="0" smtClean="0"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  <a:r>
                        <a:rPr lang="es-ES" sz="2800" u="none" dirty="0" smtClean="0">
                          <a:latin typeface="+mn-lt"/>
                          <a:cs typeface="Arial" panose="020B0604020202020204" pitchFamily="34" charset="0"/>
                        </a:rPr>
                        <a:t> reuniones</a:t>
                      </a:r>
                    </a:p>
                  </a:txBody>
                  <a:tcPr anchor="ctr"/>
                </a:tc>
              </a:tr>
              <a:tr h="672082">
                <a:tc>
                  <a:txBody>
                    <a:bodyPr/>
                    <a:lstStyle/>
                    <a:p>
                      <a:pPr lvl="0">
                        <a:lnSpc>
                          <a:spcPct val="110000"/>
                        </a:lnSpc>
                      </a:pPr>
                      <a:r>
                        <a:rPr lang="es-E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Representación ante la Comisión Federal de Electricidad,</a:t>
                      </a:r>
                      <a:r>
                        <a:rPr lang="es-MX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como observador social</a:t>
                      </a:r>
                      <a:r>
                        <a:rPr lang="es-MX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 </a:t>
                      </a:r>
                      <a:endParaRPr lang="es-MX" sz="2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10000"/>
                        </a:lnSpc>
                      </a:pPr>
                      <a:r>
                        <a:rPr lang="es-ES" sz="2800" b="1" u="none" dirty="0" smtClean="0">
                          <a:latin typeface="+mn-lt"/>
                          <a:cs typeface="Arial" panose="020B0604020202020204" pitchFamily="34" charset="0"/>
                        </a:rPr>
                        <a:t>61</a:t>
                      </a:r>
                      <a:r>
                        <a:rPr lang="es-ES" sz="2800" u="none" dirty="0" smtClean="0">
                          <a:latin typeface="+mn-lt"/>
                          <a:cs typeface="Arial" panose="020B0604020202020204" pitchFamily="34" charset="0"/>
                        </a:rPr>
                        <a:t> reuniones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1 CuadroTexto"/>
          <p:cNvSpPr txBox="1"/>
          <p:nvPr/>
        </p:nvSpPr>
        <p:spPr>
          <a:xfrm>
            <a:off x="1975224" y="331694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5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15473" y="1843950"/>
            <a:ext cx="83428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Continuamos con el Plan </a:t>
            </a:r>
            <a:r>
              <a:rPr lang="es-MX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ahorro de telefonía</a:t>
            </a:r>
            <a:r>
              <a:rPr lang="es-MX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la administración y uso eficiente de los servicios de comunicación en la Universidad de Guadalajara, generando </a:t>
            </a:r>
            <a:r>
              <a:rPr lang="es-MX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ahorro en el Compromiso Institucional.</a:t>
            </a:r>
            <a:endParaRPr lang="es-MX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MX" sz="2000" dirty="0">
              <a:solidFill>
                <a:prstClr val="black"/>
              </a:solidFill>
            </a:endParaRPr>
          </a:p>
          <a:p>
            <a:pPr algn="just"/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1975224" y="419597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9" y="2020604"/>
            <a:ext cx="2259994" cy="225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62138" y="929551"/>
            <a:ext cx="111509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concluyó el Sistema de Administración de Flotilla Vehicular, </a:t>
            </a:r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integrado al PATME   (</a:t>
            </a:r>
            <a:r>
              <a:rPr lang="es-MX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CGPatrimonio</a:t>
            </a:r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y CGTI).  Las pruebas y el pilotaje fueron satisfactorios.</a:t>
            </a:r>
          </a:p>
          <a:p>
            <a:pPr algn="just"/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Fue presentado ante el Vicerrector Ejecutivo</a:t>
            </a:r>
          </a:p>
          <a:p>
            <a:pPr algn="just"/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 paso siguiente es </a:t>
            </a:r>
          </a:p>
          <a:p>
            <a:pPr algn="just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puesta en marcha</a:t>
            </a:r>
          </a:p>
          <a:p>
            <a:pPr algn="just"/>
            <a:endParaRPr lang="es-MX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MX" sz="2000" dirty="0">
              <a:solidFill>
                <a:prstClr val="black"/>
              </a:solidFill>
            </a:endParaRPr>
          </a:p>
          <a:p>
            <a:pPr algn="just"/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1907375" y="147993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Flotilla Vehicul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953537"/>
            <a:ext cx="5169529" cy="29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93670" y="1851743"/>
            <a:ext cx="6619224" cy="308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atendieron </a:t>
            </a:r>
            <a:r>
              <a:rPr lang="es-MX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99</a:t>
            </a:r>
            <a:r>
              <a:rPr lang="es-MX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MX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trámites aduanales de toda la Red Universitaria </a:t>
            </a:r>
            <a:endParaRPr lang="es-MX" sz="32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Importaciones: </a:t>
            </a:r>
            <a:r>
              <a:rPr lang="es-419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82</a:t>
            </a:r>
            <a:endParaRPr lang="es-E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Exportaciones: </a:t>
            </a:r>
            <a:r>
              <a:rPr lang="es-419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</a:t>
            </a:r>
            <a:endParaRPr lang="es-E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624388" y="325597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350">
              <a:solidFill>
                <a:prstClr val="black"/>
              </a:solidFill>
            </a:endParaRPr>
          </a:p>
        </p:txBody>
      </p:sp>
      <p:sp>
        <p:nvSpPr>
          <p:cNvPr id="5" name="1 CuadroTexto"/>
          <p:cNvSpPr txBox="1"/>
          <p:nvPr/>
        </p:nvSpPr>
        <p:spPr>
          <a:xfrm>
            <a:off x="1975224" y="419597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03" y="1453313"/>
            <a:ext cx="3204913" cy="38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588559" y="1080655"/>
            <a:ext cx="5014881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Trámites </a:t>
            </a:r>
            <a:r>
              <a:rPr lang="es-MX" sz="32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Aduanales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624388" y="325597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350"/>
          </a:p>
        </p:txBody>
      </p:sp>
      <p:sp>
        <p:nvSpPr>
          <p:cNvPr id="5" name="Rectángulo 4"/>
          <p:cNvSpPr/>
          <p:nvPr/>
        </p:nvSpPr>
        <p:spPr>
          <a:xfrm>
            <a:off x="493297" y="2240311"/>
            <a:ext cx="66135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mes de julio en conjunto con la Oficina del Abogado General y el Centro Universitario de Arte, Arquitectura y Diseño, se </a:t>
            </a:r>
            <a:r>
              <a:rPr lang="es-MX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recibieron en Monroe, </a:t>
            </a:r>
            <a:r>
              <a:rPr lang="es-MX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Luisiana, USA; las obras donadas </a:t>
            </a:r>
            <a:r>
              <a:rPr lang="es-MX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la </a:t>
            </a:r>
            <a:r>
              <a:rPr lang="es-MX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</a:t>
            </a:r>
            <a:r>
              <a:rPr lang="es-MX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MX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Gladys </a:t>
            </a:r>
            <a:r>
              <a:rPr lang="es-MX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Grodman</a:t>
            </a:r>
            <a:r>
              <a:rPr lang="es-MX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Mismas que fueron importadas sin </a:t>
            </a:r>
            <a:r>
              <a:rPr lang="es-MX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pago de aranceles </a:t>
            </a:r>
            <a:r>
              <a:rPr lang="es-MX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transportadas a nuestra ciudad.  </a:t>
            </a:r>
            <a:endParaRPr lang="es-MX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1975224" y="419597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776" y="1038491"/>
            <a:ext cx="1966889" cy="2858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26" y="2027067"/>
            <a:ext cx="1935256" cy="2580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"/>
          <a:stretch/>
        </p:blipFill>
        <p:spPr>
          <a:xfrm>
            <a:off x="9483421" y="3429000"/>
            <a:ext cx="1905232" cy="2457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0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7605" y="1086827"/>
            <a:ext cx="10696787" cy="523157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Alcanzando total de </a:t>
            </a:r>
            <a:r>
              <a:rPr lang="es-MX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1,528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trámites de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firma de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contratos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en los que </a:t>
            </a:r>
            <a:r>
              <a:rPr lang="es-MX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trámites entraron dentro del </a:t>
            </a:r>
            <a:r>
              <a:rPr lang="es-MX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48 </a:t>
            </a:r>
            <a:r>
              <a:rPr lang="es-MX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horas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Durante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la presente administración se ha llevado al cabo la revisión y firma de la apoderada de los diferentes contratos celebrados en esta Casa de Estudio.</a:t>
            </a:r>
          </a:p>
          <a:p>
            <a:pPr marL="0" indent="0" algn="just">
              <a:buNone/>
            </a:pPr>
            <a:endParaRPr lang="es-MX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200" dirty="0" smtClean="0"/>
              <a:t>  </a:t>
            </a:r>
          </a:p>
          <a:p>
            <a:pPr marL="0" indent="0" algn="just">
              <a:buNone/>
            </a:pPr>
            <a:endParaRPr lang="es-MX" sz="2200" dirty="0"/>
          </a:p>
          <a:p>
            <a:pPr marL="0" indent="0" algn="just">
              <a:buNone/>
            </a:pPr>
            <a:endParaRPr lang="es-ES" sz="1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1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1400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854285"/>
              </p:ext>
            </p:extLst>
          </p:nvPr>
        </p:nvGraphicFramePr>
        <p:xfrm>
          <a:off x="2725093" y="4138790"/>
          <a:ext cx="671693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1954"/>
                <a:gridCol w="334497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2800" dirty="0" smtClean="0">
                          <a:solidFill>
                            <a:schemeClr val="bg1"/>
                          </a:solidFill>
                        </a:rPr>
                        <a:t>Instrumentos</a:t>
                      </a:r>
                      <a:r>
                        <a:rPr lang="es-MX" sz="2800" baseline="0" dirty="0" smtClean="0">
                          <a:solidFill>
                            <a:schemeClr val="bg1"/>
                          </a:solidFill>
                        </a:rPr>
                        <a:t> Jurídicos Validados</a:t>
                      </a:r>
                      <a:endParaRPr lang="es-MX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/>
                        <a:t>2014</a:t>
                      </a:r>
                      <a:endParaRPr lang="es-MX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/>
                        <a:t>2015</a:t>
                      </a:r>
                      <a:endParaRPr lang="es-MX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1,876</a:t>
                      </a:r>
                      <a:endParaRPr lang="es-MX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/>
                        <a:t>1,874</a:t>
                      </a:r>
                      <a:endParaRPr lang="es-MX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1 CuadroTexto"/>
          <p:cNvSpPr txBox="1"/>
          <p:nvPr/>
        </p:nvSpPr>
        <p:spPr>
          <a:xfrm>
            <a:off x="1975224" y="419597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424351" y="3045732"/>
            <a:ext cx="5349449" cy="1631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s-MX" altLang="es-MX" sz="10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Informe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10361" y="4654339"/>
            <a:ext cx="5349449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MX" altLang="es-MX" sz="7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5554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84" y="3369586"/>
            <a:ext cx="3079018" cy="2121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730" y="5252722"/>
            <a:ext cx="2749534" cy="5730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32" y="3369587"/>
            <a:ext cx="3181865" cy="2121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ortar y redondear rectángulo de esquina sencilla 4"/>
          <p:cNvSpPr/>
          <p:nvPr/>
        </p:nvSpPr>
        <p:spPr>
          <a:xfrm>
            <a:off x="2727557" y="5326367"/>
            <a:ext cx="2599765" cy="425784"/>
          </a:xfrm>
          <a:prstGeom prst="snip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427736" y="1597759"/>
            <a:ext cx="11336528" cy="23327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eunión semestral de trabajo con los Secretarios 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Administrativos y Coordinadores de Servicios Generales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los Centros Universitarios Regionales y Temáticos, así como de los Sistemas de la Red Universitaria, para dar continuidad a los trabajos previos en cuanto a los procesos administrativos, así como planteamiento de estrategias para la simplificación administrativa y avance de obra de la red.</a:t>
            </a:r>
          </a:p>
          <a:p>
            <a:pPr algn="just">
              <a:lnSpc>
                <a:spcPct val="100000"/>
              </a:lnSpc>
            </a:pP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MX" sz="24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234778" y="464652"/>
            <a:ext cx="11722443" cy="8420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 smtClean="0">
                <a:cs typeface="Arial" panose="020B0604020202020204" pitchFamily="34" charset="0"/>
              </a:rPr>
              <a:t>Principales acciones, cumplimiento de </a:t>
            </a:r>
          </a:p>
          <a:p>
            <a:pPr algn="ctr"/>
            <a:r>
              <a:rPr lang="es-MX" sz="3600" b="1" dirty="0" smtClean="0">
                <a:cs typeface="Arial" panose="020B0604020202020204" pitchFamily="34" charset="0"/>
              </a:rPr>
              <a:t>metas y resultados en 2015-2016</a:t>
            </a:r>
            <a:endParaRPr lang="es-MX" sz="3600" b="1" dirty="0"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803712" y="5353664"/>
            <a:ext cx="317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20 de agosto de 2015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454997" y="5354593"/>
            <a:ext cx="317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20 de abril de 2015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71849" y="1363950"/>
            <a:ext cx="825788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 el segundo año de operación del Convenio de Colaboración firmado entre el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Sistema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Intermunicipal de los Servicios de Agua Potable y Alcantarillado (SIAPA)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y La Universidad de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Guadalajara, las siguientes acciones fueron generadas:</a:t>
            </a:r>
          </a:p>
          <a:p>
            <a:pPr lvl="0" algn="just">
              <a:buFont typeface="Wingdings" panose="05000000000000000000" pitchFamily="2" charset="2"/>
              <a:buChar char="ü"/>
            </a:pP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Continuidad a la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Maestría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en Ingeniería del Agua y la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Energía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impartida por maestros de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CUTONALÁ.</a:t>
            </a:r>
          </a:p>
          <a:p>
            <a:pPr lvl="0" algn="just">
              <a:buFont typeface="Wingdings" panose="05000000000000000000" pitchFamily="2" charset="2"/>
              <a:buChar char="ü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Acuerdo con SUV para ofrecer a SIAPA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estudios de Bachillerato y Licenciaturas.</a:t>
            </a:r>
          </a:p>
          <a:p>
            <a:pPr lvl="0" algn="just">
              <a:buFont typeface="Wingdings" panose="05000000000000000000" pitchFamily="2" charset="2"/>
              <a:buChar char="ü"/>
            </a:pPr>
            <a:endParaRPr lang="es-MX" sz="2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endParaRPr lang="es-MX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1849" y="272019"/>
            <a:ext cx="11714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+mj-lt"/>
                <a:ea typeface="+mj-ea"/>
                <a:cs typeface="Arial" panose="020B0604020202020204" pitchFamily="34" charset="0"/>
              </a:rPr>
              <a:t>Principales acciones, </a:t>
            </a:r>
            <a:r>
              <a:rPr lang="es-MX" sz="3200" b="1" dirty="0">
                <a:latin typeface="+mj-lt"/>
                <a:ea typeface="+mj-ea"/>
                <a:cs typeface="Arial" panose="020B0604020202020204" pitchFamily="34" charset="0"/>
              </a:rPr>
              <a:t>cumplimiento</a:t>
            </a:r>
            <a:r>
              <a:rPr lang="es-MX" sz="2800" b="1" dirty="0">
                <a:latin typeface="+mj-lt"/>
                <a:ea typeface="+mj-ea"/>
                <a:cs typeface="Arial" panose="020B0604020202020204" pitchFamily="34" charset="0"/>
              </a:rPr>
              <a:t> de metas y resultados en </a:t>
            </a:r>
            <a:r>
              <a:rPr lang="es-MX" sz="2800" b="1" dirty="0" smtClean="0">
                <a:latin typeface="+mj-lt"/>
                <a:ea typeface="+mj-ea"/>
                <a:cs typeface="Arial" panose="020B0604020202020204" pitchFamily="34" charset="0"/>
              </a:rPr>
              <a:t>2015-2016</a:t>
            </a:r>
            <a:endParaRPr lang="es-MX" sz="2800" b="1" dirty="0"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086" y="3303634"/>
            <a:ext cx="2699181" cy="1516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02" y="1757083"/>
            <a:ext cx="2753200" cy="1546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68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cid:image015.jpg@01D14DEA.3B1B83C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186" y="3901332"/>
            <a:ext cx="2418633" cy="191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 descr="cid:image020.jpg@01D14DEE.11660970"/>
          <p:cNvPicPr/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1"/>
          <a:stretch/>
        </p:blipFill>
        <p:spPr bwMode="auto">
          <a:xfrm>
            <a:off x="3683094" y="3901332"/>
            <a:ext cx="2418633" cy="191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340659" y="1220319"/>
            <a:ext cx="11358282" cy="180247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endParaRPr lang="es-MX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Visita de supervisión de obras de los Centros Universitarios Temáticos y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Regionales, se realizan </a:t>
            </a: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lo menos 2 visitas de avance de obra a cada Centro Universitario por parte de la titular de la CGADM y el Coordinador de la CSGAG. </a:t>
            </a:r>
            <a:endParaRPr lang="es-MX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MX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3354" t="5892" r="5941" b="9007"/>
          <a:stretch/>
        </p:blipFill>
        <p:spPr>
          <a:xfrm>
            <a:off x="6001871" y="3022792"/>
            <a:ext cx="2543029" cy="191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02" y="3243546"/>
            <a:ext cx="2423450" cy="191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640773" y="19990"/>
            <a:ext cx="10722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+mj-lt"/>
                <a:cs typeface="Arial" panose="020B0604020202020204" pitchFamily="34" charset="0"/>
              </a:rPr>
              <a:t>Principales acciones, </a:t>
            </a:r>
          </a:p>
          <a:p>
            <a:pPr algn="ctr"/>
            <a:r>
              <a:rPr lang="es-MX" sz="3600" b="1" dirty="0">
                <a:latin typeface="+mj-lt"/>
                <a:cs typeface="Arial" panose="020B0604020202020204" pitchFamily="34" charset="0"/>
              </a:rPr>
              <a:t>cumplimiento de metas y resultados en 2015-2016</a:t>
            </a:r>
          </a:p>
        </p:txBody>
      </p:sp>
    </p:spTree>
    <p:extLst>
      <p:ext uri="{BB962C8B-B14F-4D97-AF65-F5344CB8AC3E}">
        <p14:creationId xmlns:p14="http://schemas.microsoft.com/office/powerpoint/2010/main" val="14885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34" y="3737721"/>
            <a:ext cx="3244183" cy="1974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172002" y="-377073"/>
            <a:ext cx="11711631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505278" y="1250049"/>
            <a:ext cx="10951820" cy="17862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Participación en el evento </a:t>
            </a:r>
            <a:r>
              <a:rPr lang="es-MX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VAMOS COMERCIANDO organizado por la Cámara Nacional de Comercio, Servicios y Turismo de Guadalajara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contando con la asistencia de 70 proveedores y 5 contratistas a quienes se les proporcionó información sobre los requisitos para registrarse en el padrón de proveedores.</a:t>
            </a:r>
          </a:p>
          <a:p>
            <a:pPr algn="just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impartió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 curso-taller denominado “Cómo venderle a la Universidad de Guadalajara.</a:t>
            </a:r>
          </a:p>
          <a:p>
            <a:endParaRPr lang="es-MX" sz="1050" dirty="0" smtClean="0"/>
          </a:p>
          <a:p>
            <a:endParaRPr lang="es-MX" sz="1050" dirty="0" smtClean="0"/>
          </a:p>
          <a:p>
            <a:endParaRPr lang="es-MX" sz="1050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71" y="4121250"/>
            <a:ext cx="3271666" cy="1839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620090" y="0"/>
            <a:ext cx="107221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400" b="1" dirty="0">
                <a:latin typeface="+mj-lt"/>
                <a:cs typeface="Arial" panose="020B0604020202020204" pitchFamily="34" charset="0"/>
              </a:rPr>
              <a:t>Principales acciones, </a:t>
            </a:r>
          </a:p>
          <a:p>
            <a:pPr algn="ctr"/>
            <a:r>
              <a:rPr lang="es-MX" sz="3400" b="1" dirty="0">
                <a:latin typeface="+mj-lt"/>
                <a:cs typeface="Arial" panose="020B0604020202020204" pitchFamily="34" charset="0"/>
              </a:rPr>
              <a:t>cumplimiento de metas y resultados en 2015-2016</a:t>
            </a:r>
          </a:p>
        </p:txBody>
      </p:sp>
    </p:spTree>
    <p:extLst>
      <p:ext uri="{BB962C8B-B14F-4D97-AF65-F5344CB8AC3E}">
        <p14:creationId xmlns:p14="http://schemas.microsoft.com/office/powerpoint/2010/main" val="34247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63270" y="1798281"/>
            <a:ext cx="11028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inicio con la rehabilitación </a:t>
            </a:r>
            <a:r>
              <a:rPr lang="es-MX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Vestíbulo del Edificio </a:t>
            </a:r>
            <a:r>
              <a:rPr lang="es-MX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Rectoría </a:t>
            </a:r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56" y="3124875"/>
            <a:ext cx="4622888" cy="2524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725377" y="410133"/>
            <a:ext cx="107221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400" b="1" dirty="0">
                <a:latin typeface="+mj-lt"/>
                <a:cs typeface="Arial" panose="020B0604020202020204" pitchFamily="34" charset="0"/>
              </a:rPr>
              <a:t>Principales acciones, </a:t>
            </a:r>
          </a:p>
          <a:p>
            <a:pPr algn="ctr"/>
            <a:r>
              <a:rPr lang="es-MX" sz="3400" b="1" dirty="0">
                <a:latin typeface="+mj-lt"/>
                <a:cs typeface="Arial" panose="020B0604020202020204" pitchFamily="34" charset="0"/>
              </a:rPr>
              <a:t>cumplimiento de metas y resultados en 2015-2016</a:t>
            </a:r>
          </a:p>
        </p:txBody>
      </p:sp>
    </p:spTree>
    <p:extLst>
      <p:ext uri="{BB962C8B-B14F-4D97-AF65-F5344CB8AC3E}">
        <p14:creationId xmlns:p14="http://schemas.microsoft.com/office/powerpoint/2010/main" val="342131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659" y="3906228"/>
            <a:ext cx="5950327" cy="420101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102" y="1784567"/>
            <a:ext cx="2749534" cy="420101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465490"/>
              </p:ext>
            </p:extLst>
          </p:nvPr>
        </p:nvGraphicFramePr>
        <p:xfrm>
          <a:off x="7813678" y="1061437"/>
          <a:ext cx="3922797" cy="2311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599"/>
                <a:gridCol w="1307599"/>
                <a:gridCol w="1307599"/>
              </a:tblGrid>
              <a:tr h="1155629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D3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13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</a:tr>
              <a:tr h="1155629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A71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</a:tr>
            </a:tbl>
          </a:graphicData>
        </a:graphic>
      </p:graphicFrame>
      <p:sp>
        <p:nvSpPr>
          <p:cNvPr id="24" name="Rectángulo 9"/>
          <p:cNvSpPr/>
          <p:nvPr/>
        </p:nvSpPr>
        <p:spPr>
          <a:xfrm>
            <a:off x="-11141" y="432"/>
            <a:ext cx="12203141" cy="767763"/>
          </a:xfrm>
          <a:prstGeom prst="rect">
            <a:avLst/>
          </a:prstGeom>
          <a:solidFill>
            <a:srgbClr val="004E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1902">
            <a:off x="62280" y="112073"/>
            <a:ext cx="868483" cy="62723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485" y="-91005"/>
            <a:ext cx="2382516" cy="91881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58946" y="226297"/>
            <a:ext cx="4656517" cy="459391"/>
          </a:xfrm>
        </p:spPr>
        <p:txBody>
          <a:bodyPr>
            <a:noAutofit/>
          </a:bodyPr>
          <a:lstStyle/>
          <a:p>
            <a:r>
              <a:rPr lang="es-ES_tradnl" sz="3200" b="1" dirty="0">
                <a:solidFill>
                  <a:schemeClr val="bg1"/>
                </a:solidFill>
              </a:rPr>
              <a:t>Campus </a:t>
            </a:r>
            <a:r>
              <a:rPr lang="es-ES_tradnl" sz="3200" b="1" dirty="0" err="1">
                <a:solidFill>
                  <a:schemeClr val="bg1"/>
                </a:solidFill>
              </a:rPr>
              <a:t>Party</a:t>
            </a:r>
            <a:r>
              <a:rPr lang="es-ES_tradnl" sz="3200" b="1" dirty="0">
                <a:solidFill>
                  <a:schemeClr val="bg1"/>
                </a:solidFill>
              </a:rPr>
              <a:t> 2015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7842015" y="1262177"/>
            <a:ext cx="3894460" cy="2192176"/>
            <a:chOff x="6206431" y="1337979"/>
            <a:chExt cx="2685324" cy="1644132"/>
          </a:xfrm>
        </p:grpSpPr>
        <p:grpSp>
          <p:nvGrpSpPr>
            <p:cNvPr id="6" name="Agrupar 5"/>
            <p:cNvGrpSpPr/>
            <p:nvPr/>
          </p:nvGrpSpPr>
          <p:grpSpPr>
            <a:xfrm>
              <a:off x="6206431" y="1337979"/>
              <a:ext cx="2685324" cy="837271"/>
              <a:chOff x="369650" y="1003273"/>
              <a:chExt cx="2685324" cy="837271"/>
            </a:xfrm>
          </p:grpSpPr>
          <p:sp>
            <p:nvSpPr>
              <p:cNvPr id="43" name="Rectángulo 42"/>
              <p:cNvSpPr/>
              <p:nvPr/>
            </p:nvSpPr>
            <p:spPr>
              <a:xfrm>
                <a:off x="369650" y="1395066"/>
                <a:ext cx="922539" cy="408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s-ES_tradnl" sz="14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Comunidades</a:t>
                </a:r>
              </a:p>
              <a:p>
                <a:pPr>
                  <a:lnSpc>
                    <a:spcPct val="70000"/>
                  </a:lnSpc>
                </a:pPr>
                <a:r>
                  <a:rPr lang="es-ES_tradnl" sz="14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de internet</a:t>
                </a:r>
              </a:p>
            </p:txBody>
          </p:sp>
          <p:sp>
            <p:nvSpPr>
              <p:cNvPr id="56" name="Rectángulo 55"/>
              <p:cNvSpPr/>
              <p:nvPr/>
            </p:nvSpPr>
            <p:spPr>
              <a:xfrm>
                <a:off x="435524" y="1022308"/>
                <a:ext cx="721770" cy="672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70000"/>
                  </a:lnSpc>
                </a:pPr>
                <a:r>
                  <a:rPr lang="es-ES_tradnl" sz="3733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400</a:t>
                </a:r>
              </a:p>
            </p:txBody>
          </p:sp>
          <p:sp>
            <p:nvSpPr>
              <p:cNvPr id="29" name="Rectángulo 28"/>
              <p:cNvSpPr/>
              <p:nvPr/>
            </p:nvSpPr>
            <p:spPr>
              <a:xfrm>
                <a:off x="1450774" y="1003273"/>
                <a:ext cx="630241" cy="370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70000"/>
                  </a:lnSpc>
                </a:pPr>
                <a:r>
                  <a:rPr lang="es-ES_tradnl" sz="3733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56</a:t>
                </a:r>
              </a:p>
            </p:txBody>
          </p:sp>
          <p:sp>
            <p:nvSpPr>
              <p:cNvPr id="31" name="Rectángulo 30"/>
              <p:cNvSpPr/>
              <p:nvPr/>
            </p:nvSpPr>
            <p:spPr>
              <a:xfrm>
                <a:off x="1421074" y="1479855"/>
                <a:ext cx="697192" cy="182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s-ES_tradnl" sz="14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Marcas</a:t>
                </a:r>
                <a:endParaRPr lang="es-ES_tradnl" sz="1600" dirty="0">
                  <a:solidFill>
                    <a:schemeClr val="bg1"/>
                  </a:solidFill>
                  <a:latin typeface="Roboto Thin"/>
                  <a:ea typeface="Roboto Light" panose="02000000000000000000" pitchFamily="2" charset="0"/>
                  <a:cs typeface="Roboto Thin"/>
                </a:endParaRPr>
              </a:p>
            </p:txBody>
          </p:sp>
          <p:sp>
            <p:nvSpPr>
              <p:cNvPr id="34" name="Rectángulo 33"/>
              <p:cNvSpPr/>
              <p:nvPr/>
            </p:nvSpPr>
            <p:spPr>
              <a:xfrm>
                <a:off x="2389340" y="1004299"/>
                <a:ext cx="541582" cy="327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70000"/>
                  </a:lnSpc>
                </a:pPr>
                <a:r>
                  <a:rPr lang="es-ES_tradnl" sz="32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10</a:t>
                </a:r>
              </a:p>
            </p:txBody>
          </p:sp>
          <p:sp>
            <p:nvSpPr>
              <p:cNvPr id="35" name="Rectángulo 34"/>
              <p:cNvSpPr/>
              <p:nvPr/>
            </p:nvSpPr>
            <p:spPr>
              <a:xfrm>
                <a:off x="2186296" y="1431970"/>
                <a:ext cx="868678" cy="408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s-ES_tradnl" sz="14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Instituciones </a:t>
                </a:r>
              </a:p>
              <a:p>
                <a:pPr>
                  <a:lnSpc>
                    <a:spcPct val="70000"/>
                  </a:lnSpc>
                </a:pPr>
                <a:r>
                  <a:rPr lang="es-ES_tradnl" sz="14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de gobierno</a:t>
                </a:r>
              </a:p>
            </p:txBody>
          </p:sp>
        </p:grpSp>
        <p:grpSp>
          <p:nvGrpSpPr>
            <p:cNvPr id="5" name="Agrupar 4"/>
            <p:cNvGrpSpPr/>
            <p:nvPr/>
          </p:nvGrpSpPr>
          <p:grpSpPr>
            <a:xfrm>
              <a:off x="6279295" y="2184175"/>
              <a:ext cx="2589643" cy="797936"/>
              <a:chOff x="5373086" y="1721914"/>
              <a:chExt cx="2589643" cy="797936"/>
            </a:xfrm>
          </p:grpSpPr>
          <p:sp>
            <p:nvSpPr>
              <p:cNvPr id="49" name="Rectángulo 48"/>
              <p:cNvSpPr/>
              <p:nvPr/>
            </p:nvSpPr>
            <p:spPr>
              <a:xfrm>
                <a:off x="5373086" y="2095932"/>
                <a:ext cx="788891" cy="295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s-ES_tradnl" sz="1400" dirty="0" err="1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Startups</a:t>
                </a:r>
                <a:r>
                  <a:rPr lang="es-ES_tradnl" sz="14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 Mexicanas</a:t>
                </a:r>
              </a:p>
            </p:txBody>
          </p:sp>
          <p:sp>
            <p:nvSpPr>
              <p:cNvPr id="54" name="Rectángulo 53"/>
              <p:cNvSpPr/>
              <p:nvPr/>
            </p:nvSpPr>
            <p:spPr>
              <a:xfrm>
                <a:off x="5385298" y="1721914"/>
                <a:ext cx="752388" cy="370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70000"/>
                  </a:lnSpc>
                </a:pPr>
                <a:r>
                  <a:rPr lang="es-ES_tradnl" sz="3733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100</a:t>
                </a:r>
              </a:p>
            </p:txBody>
          </p:sp>
          <p:sp>
            <p:nvSpPr>
              <p:cNvPr id="60" name="Rectángulo 59"/>
              <p:cNvSpPr/>
              <p:nvPr/>
            </p:nvSpPr>
            <p:spPr>
              <a:xfrm>
                <a:off x="6310132" y="1731289"/>
                <a:ext cx="731042" cy="370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70000"/>
                  </a:lnSpc>
                </a:pPr>
                <a:r>
                  <a:rPr lang="es-ES_tradnl" sz="3733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250</a:t>
                </a:r>
              </a:p>
            </p:txBody>
          </p:sp>
          <p:sp>
            <p:nvSpPr>
              <p:cNvPr id="61" name="Rectángulo 60"/>
              <p:cNvSpPr/>
              <p:nvPr/>
            </p:nvSpPr>
            <p:spPr>
              <a:xfrm>
                <a:off x="6169641" y="2111276"/>
                <a:ext cx="921231" cy="295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s-ES_tradnl" sz="14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Universidades aliadas</a:t>
                </a:r>
              </a:p>
            </p:txBody>
          </p:sp>
          <p:sp>
            <p:nvSpPr>
              <p:cNvPr id="64" name="Rectángulo 63"/>
              <p:cNvSpPr/>
              <p:nvPr/>
            </p:nvSpPr>
            <p:spPr>
              <a:xfrm>
                <a:off x="7197837" y="1722364"/>
                <a:ext cx="730877" cy="370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70000"/>
                  </a:lnSpc>
                </a:pPr>
                <a:r>
                  <a:rPr lang="es-ES_tradnl" sz="3733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240</a:t>
                </a:r>
              </a:p>
            </p:txBody>
          </p:sp>
          <p:sp>
            <p:nvSpPr>
              <p:cNvPr id="66" name="Rectángulo 65"/>
              <p:cNvSpPr/>
              <p:nvPr/>
            </p:nvSpPr>
            <p:spPr>
              <a:xfrm>
                <a:off x="7139684" y="2111276"/>
                <a:ext cx="823045" cy="408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s-ES_tradnl" sz="14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Medios</a:t>
                </a:r>
              </a:p>
              <a:p>
                <a:pPr>
                  <a:lnSpc>
                    <a:spcPct val="70000"/>
                  </a:lnSpc>
                </a:pPr>
                <a:r>
                  <a:rPr lang="es-ES_tradnl" sz="1400" dirty="0">
                    <a:solidFill>
                      <a:schemeClr val="bg1"/>
                    </a:solidFill>
                    <a:latin typeface="Roboto Thin"/>
                    <a:ea typeface="Roboto Light" panose="02000000000000000000" pitchFamily="2" charset="0"/>
                    <a:cs typeface="Roboto Thin"/>
                  </a:rPr>
                  <a:t>acreditados</a:t>
                </a:r>
              </a:p>
            </p:txBody>
          </p:sp>
        </p:grpSp>
      </p:grpSp>
      <p:sp>
        <p:nvSpPr>
          <p:cNvPr id="76" name="12 CuadroTexto"/>
          <p:cNvSpPr txBox="1"/>
          <p:nvPr/>
        </p:nvSpPr>
        <p:spPr>
          <a:xfrm>
            <a:off x="255002" y="4012930"/>
            <a:ext cx="7362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b="1" dirty="0" smtClean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380990" indent="-380990">
              <a:buFont typeface="Arial" charset="0"/>
              <a:buChar char="•"/>
            </a:pPr>
            <a:r>
              <a:rPr lang="es-ES" sz="16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Pabellón oficial de la Universidad (150m</a:t>
            </a:r>
            <a:r>
              <a:rPr lang="es-ES" sz="1600" b="1" baseline="30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r>
              <a:rPr lang="es-ES" sz="1600" b="1" u="sng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) donde se realizaron más de 30 actividades entre talleres, conferencias y </a:t>
            </a:r>
            <a:r>
              <a:rPr lang="es-ES" sz="16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activaciones.</a:t>
            </a:r>
          </a:p>
          <a:p>
            <a:pPr marL="380990" indent="-380990">
              <a:buFont typeface="Arial" charset="0"/>
              <a:buChar char="•"/>
            </a:pPr>
            <a:r>
              <a:rPr lang="es-ES" sz="16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3,906 becas otorgadas a estudiantes de toda la Red Universitaria.</a:t>
            </a:r>
          </a:p>
          <a:p>
            <a:pPr marL="380990" indent="-380990">
              <a:buFont typeface="Arial" charset="0"/>
              <a:buChar char="•"/>
            </a:pPr>
            <a:r>
              <a:rPr lang="es-ES" sz="16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Lanzamiento del reto “Mejora tu campus” en el que se premiaron a las mejores 8 propuestas para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mejorar diferentes ámbitos de la Universidad.</a:t>
            </a:r>
            <a:endParaRPr lang="es-ES" sz="1600" b="1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45" y="3573435"/>
            <a:ext cx="3507120" cy="2186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166196" y="903405"/>
            <a:ext cx="7771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Universidad de Guadalajara </a:t>
            </a:r>
            <a:r>
              <a:rPr lang="es-MX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MX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-organizadora de Campus </a:t>
            </a:r>
            <a:r>
              <a:rPr lang="es-MX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es-MX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  <a:r>
              <a:rPr lang="es-MX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encuentro de cultura digital más grande del mundo.</a:t>
            </a:r>
            <a:endParaRPr lang="es-MX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55002" y="1854121"/>
            <a:ext cx="729130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de realización:</a:t>
            </a:r>
          </a:p>
          <a:p>
            <a:pPr algn="just"/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MX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iércoles 22 de julio al domingo 26 de julio del 2015 en las instalaciones de Expo Guadalajara y fue realizado bajo el modelo de triple hélice: gobierno, academia e industria.</a:t>
            </a:r>
          </a:p>
          <a:p>
            <a:pPr algn="just"/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Más de 15,000 </a:t>
            </a:r>
            <a:r>
              <a:rPr lang="es-MX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campuseros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toda la República.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 smtClean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conferencia</a:t>
            </a: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: </a:t>
            </a:r>
            <a:r>
              <a:rPr lang="es-ES" sz="1600" dirty="0" smtClean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s-ES" sz="1600" b="1" dirty="0" smtClean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“</a:t>
            </a: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La participación de las universidades en el proyecto México Conectado”.</a:t>
            </a:r>
          </a:p>
          <a:p>
            <a:pPr algn="just"/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4286" y="3917541"/>
            <a:ext cx="5404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Participación de la Universidad de Guadalajara:</a:t>
            </a:r>
          </a:p>
        </p:txBody>
      </p:sp>
    </p:spTree>
    <p:extLst>
      <p:ext uri="{BB962C8B-B14F-4D97-AF65-F5344CB8AC3E}">
        <p14:creationId xmlns:p14="http://schemas.microsoft.com/office/powerpoint/2010/main" val="21213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217" y="4087628"/>
            <a:ext cx="2887223" cy="42010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217" y="2685600"/>
            <a:ext cx="2887223" cy="420101"/>
          </a:xfrm>
          <a:prstGeom prst="rect">
            <a:avLst/>
          </a:prstGeom>
        </p:spPr>
      </p:pic>
      <p:sp>
        <p:nvSpPr>
          <p:cNvPr id="28" name="Rectángulo 9"/>
          <p:cNvSpPr/>
          <p:nvPr/>
        </p:nvSpPr>
        <p:spPr>
          <a:xfrm>
            <a:off x="-3771" y="-10712"/>
            <a:ext cx="12203141" cy="827029"/>
          </a:xfrm>
          <a:prstGeom prst="rect">
            <a:avLst/>
          </a:prstGeom>
          <a:solidFill>
            <a:srgbClr val="004E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29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6" y="107753"/>
            <a:ext cx="2297297" cy="5901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1902">
            <a:off x="147133" y="94539"/>
            <a:ext cx="868483" cy="627239"/>
          </a:xfrm>
          <a:prstGeom prst="rect">
            <a:avLst/>
          </a:prstGeom>
        </p:spPr>
      </p:pic>
      <p:sp>
        <p:nvSpPr>
          <p:cNvPr id="33" name="12 CuadroTexto"/>
          <p:cNvSpPr txBox="1"/>
          <p:nvPr/>
        </p:nvSpPr>
        <p:spPr>
          <a:xfrm>
            <a:off x="280097" y="2100825"/>
            <a:ext cx="8433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Gracias a la difusión del evento en redes sociales la mayoría de los asistentes fueron estudiantes de los diferentes centros de la Universidad de Guadalajara. </a:t>
            </a:r>
          </a:p>
        </p:txBody>
      </p:sp>
      <p:sp>
        <p:nvSpPr>
          <p:cNvPr id="16" name="12 CuadroTexto"/>
          <p:cNvSpPr txBox="1"/>
          <p:nvPr/>
        </p:nvSpPr>
        <p:spPr>
          <a:xfrm>
            <a:off x="280097" y="4164520"/>
            <a:ext cx="93682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Resultados </a:t>
            </a:r>
            <a:r>
              <a:rPr lang="es-E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obtenidos: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Más de 3,600 asistentes </a:t>
            </a: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Más de 10 </a:t>
            </a:r>
            <a:r>
              <a:rPr lang="es-ES" sz="1600" i="1" dirty="0" err="1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startups</a:t>
            </a: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invitadas</a:t>
            </a: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Participación de la Dra. Carla Aceves Ávila con la ponencia: “Universidad Sustentable y Tecnología”</a:t>
            </a: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Participación de Mark J. Camacho </a:t>
            </a:r>
            <a:r>
              <a:rPr lang="es-ES" sz="1600" dirty="0" err="1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Escatel</a:t>
            </a: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con la ponencia: “Campus con accesibilidad y movilidad mejorada CAMM+UDG”</a:t>
            </a:r>
          </a:p>
        </p:txBody>
      </p:sp>
      <p:sp>
        <p:nvSpPr>
          <p:cNvPr id="17" name="12 CuadroTexto"/>
          <p:cNvSpPr txBox="1"/>
          <p:nvPr/>
        </p:nvSpPr>
        <p:spPr>
          <a:xfrm>
            <a:off x="331294" y="2767280"/>
            <a:ext cx="4468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Fechas de realización:</a:t>
            </a:r>
          </a:p>
          <a:p>
            <a:pPr marL="228594" indent="-228594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Martes 22 de septiembre 2015, Teatro Diana</a:t>
            </a:r>
          </a:p>
          <a:p>
            <a:pPr marL="228594" indent="-228594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Martes 20 de octubre 2015, Teatro Diana</a:t>
            </a:r>
          </a:p>
          <a:p>
            <a:pPr marL="228594" indent="-228594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Miércoles 25 de noviembre 2015, Teatro Diana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957" y="1066845"/>
            <a:ext cx="3037176" cy="1880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003" y="2947001"/>
            <a:ext cx="1989951" cy="2560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65" y="2774969"/>
            <a:ext cx="3035279" cy="2010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ítulo 2"/>
          <p:cNvSpPr>
            <a:spLocks noGrp="1"/>
          </p:cNvSpPr>
          <p:nvPr>
            <p:ph type="title"/>
          </p:nvPr>
        </p:nvSpPr>
        <p:spPr>
          <a:xfrm>
            <a:off x="1658946" y="226297"/>
            <a:ext cx="4656517" cy="459391"/>
          </a:xfrm>
        </p:spPr>
        <p:txBody>
          <a:bodyPr>
            <a:noAutofit/>
          </a:bodyPr>
          <a:lstStyle/>
          <a:p>
            <a:r>
              <a:rPr lang="es-ES_tradnl" sz="3200" b="1" dirty="0">
                <a:solidFill>
                  <a:schemeClr val="bg1"/>
                </a:solidFill>
              </a:rPr>
              <a:t>Campus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Nights</a:t>
            </a:r>
            <a:r>
              <a:rPr lang="es-ES_tradnl" sz="3200" b="1" dirty="0" smtClean="0">
                <a:solidFill>
                  <a:schemeClr val="bg1"/>
                </a:solidFill>
              </a:rPr>
              <a:t> 2015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1294" y="1197019"/>
            <a:ext cx="818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Universidad de Guadalajara </a:t>
            </a:r>
            <a:r>
              <a:rPr lang="es-MX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MX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-organizadora de Campus </a:t>
            </a:r>
            <a:r>
              <a:rPr lang="es-MX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Nights</a:t>
            </a:r>
            <a:r>
              <a:rPr lang="es-MX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2015, </a:t>
            </a:r>
            <a:r>
              <a:rPr lang="es-MX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espacio donde las distintas industrias relacionadas con la tecnología y sus ecosistemas sociales comparten sus innovaciones y nuevas tendencias.</a:t>
            </a:r>
            <a:endParaRPr lang="es-MX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217" y="3346991"/>
            <a:ext cx="2887223" cy="4201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217" y="2685600"/>
            <a:ext cx="2887223" cy="420101"/>
          </a:xfrm>
          <a:prstGeom prst="rect">
            <a:avLst/>
          </a:prstGeom>
        </p:spPr>
      </p:pic>
      <p:sp>
        <p:nvSpPr>
          <p:cNvPr id="28" name="Rectángulo 9"/>
          <p:cNvSpPr/>
          <p:nvPr/>
        </p:nvSpPr>
        <p:spPr>
          <a:xfrm>
            <a:off x="-3771" y="-10712"/>
            <a:ext cx="12203141" cy="827029"/>
          </a:xfrm>
          <a:prstGeom prst="rect">
            <a:avLst/>
          </a:prstGeom>
          <a:solidFill>
            <a:srgbClr val="2424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24" name="12 CuadroTexto"/>
          <p:cNvSpPr txBox="1"/>
          <p:nvPr/>
        </p:nvSpPr>
        <p:spPr>
          <a:xfrm>
            <a:off x="246606" y="3429000"/>
            <a:ext cx="6392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Resultados </a:t>
            </a:r>
            <a:r>
              <a:rPr lang="es-E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obtenidos:</a:t>
            </a:r>
            <a:endParaRPr lang="es-ES" sz="1600" b="1" dirty="0">
              <a:solidFill>
                <a:schemeClr val="bg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Más de 2,000 asistentes</a:t>
            </a: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Participación de 15 pilotos nacionales e internacionales</a:t>
            </a: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Presencia de 7 universidades, 12 comunidades, 14 empresas y 25 </a:t>
            </a:r>
            <a:r>
              <a:rPr lang="es-ES" sz="1600" dirty="0" err="1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startups</a:t>
            </a: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sociales.</a:t>
            </a: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Acercamiento entre la </a:t>
            </a:r>
            <a:r>
              <a:rPr lang="es-ES" sz="1600" dirty="0" err="1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SICyT</a:t>
            </a: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y la Asociación Mexicana de drones AC para legislar el uso comercial y privado de esta tecnología.</a:t>
            </a: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Más de 64 notas de prensa nacionales y 5 internacionales.</a:t>
            </a:r>
          </a:p>
        </p:txBody>
      </p:sp>
      <p:sp>
        <p:nvSpPr>
          <p:cNvPr id="36" name="12 CuadroTexto"/>
          <p:cNvSpPr txBox="1"/>
          <p:nvPr/>
        </p:nvSpPr>
        <p:spPr>
          <a:xfrm>
            <a:off x="246606" y="2762216"/>
            <a:ext cx="639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de realización: </a:t>
            </a:r>
            <a:endParaRPr lang="es-E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Sábado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12 y 13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diciembre. Ubicación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: Calle 2. 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12 CuadroTexto"/>
          <p:cNvSpPr txBox="1"/>
          <p:nvPr/>
        </p:nvSpPr>
        <p:spPr>
          <a:xfrm>
            <a:off x="246606" y="892933"/>
            <a:ext cx="6465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institucional de la Universidad de Guadalajara en la realización del evento: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2015.</a:t>
            </a:r>
          </a:p>
          <a:p>
            <a:endParaRPr lang="es-E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festival de su tipo en el país</a:t>
            </a:r>
            <a:r>
              <a:rPr lang="es-ES_tradn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s-ES_tradn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</a:t>
            </a:r>
            <a:r>
              <a:rPr lang="es-E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aficionados, expertos y empresarios de los vehículos aéreos no tripulados.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19" y="1554970"/>
            <a:ext cx="4779404" cy="3748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543" y="6369"/>
            <a:ext cx="2252200" cy="792867"/>
          </a:xfrm>
          <a:prstGeom prst="rect">
            <a:avLst/>
          </a:prstGeom>
        </p:spPr>
      </p:pic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658946" y="226297"/>
            <a:ext cx="4656517" cy="459391"/>
          </a:xfrm>
        </p:spPr>
        <p:txBody>
          <a:bodyPr>
            <a:no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</a:rPr>
              <a:t>Festival de Drones 2015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23" y="4824707"/>
            <a:ext cx="2887223" cy="4201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1188"/>
            <a:ext cx="2887223" cy="420101"/>
          </a:xfrm>
          <a:prstGeom prst="rect">
            <a:avLst/>
          </a:prstGeom>
        </p:spPr>
      </p:pic>
      <p:sp>
        <p:nvSpPr>
          <p:cNvPr id="28" name="Rectángulo 9"/>
          <p:cNvSpPr/>
          <p:nvPr/>
        </p:nvSpPr>
        <p:spPr>
          <a:xfrm>
            <a:off x="-3771" y="-10712"/>
            <a:ext cx="12203141" cy="82702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24" name="12 CuadroTexto"/>
          <p:cNvSpPr txBox="1"/>
          <p:nvPr/>
        </p:nvSpPr>
        <p:spPr>
          <a:xfrm>
            <a:off x="116662" y="4911125"/>
            <a:ext cx="6899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Resultados </a:t>
            </a:r>
            <a:r>
              <a:rPr lang="es-E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obtenidos:</a:t>
            </a:r>
            <a:endParaRPr lang="es-ES" sz="1600" b="1" dirty="0">
              <a:solidFill>
                <a:schemeClr val="bg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380990" indent="-380990">
              <a:buFont typeface="Arial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550 becas otorgadas a estudiantes de toda la red.</a:t>
            </a:r>
          </a:p>
        </p:txBody>
      </p:sp>
      <p:sp>
        <p:nvSpPr>
          <p:cNvPr id="36" name="12 CuadroTexto"/>
          <p:cNvSpPr txBox="1"/>
          <p:nvPr/>
        </p:nvSpPr>
        <p:spPr>
          <a:xfrm>
            <a:off x="116662" y="2894417"/>
            <a:ext cx="5911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de realización: </a:t>
            </a:r>
          </a:p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Noviembre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24 y 25, Auditorio Telmex.</a:t>
            </a:r>
          </a:p>
        </p:txBody>
      </p:sp>
      <p:sp>
        <p:nvSpPr>
          <p:cNvPr id="37" name="12 CuadroTexto"/>
          <p:cNvSpPr txBox="1"/>
          <p:nvPr/>
        </p:nvSpPr>
        <p:spPr>
          <a:xfrm>
            <a:off x="156171" y="1062374"/>
            <a:ext cx="747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institucional de la Universidad de Guadalajara para que estudiantes de la Red pudieran 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asistir 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evento: WOBI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Entrepreneurship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2015.</a:t>
            </a:r>
          </a:p>
          <a:p>
            <a:endParaRPr lang="es-E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 en el 4,000 emprendedores tuvieron la oportunidad de intercambiar historias, mostrar sus ideas, conectarse con expertos </a:t>
            </a:r>
            <a:r>
              <a:rPr lang="es-E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internacionales.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73" y="5762"/>
            <a:ext cx="2735627" cy="810556"/>
          </a:xfrm>
          <a:prstGeom prst="rect">
            <a:avLst/>
          </a:prstGeom>
        </p:spPr>
      </p:pic>
      <p:sp>
        <p:nvSpPr>
          <p:cNvPr id="18" name="12 CuadroTexto"/>
          <p:cNvSpPr txBox="1"/>
          <p:nvPr/>
        </p:nvSpPr>
        <p:spPr>
          <a:xfrm>
            <a:off x="116662" y="3610383"/>
            <a:ext cx="6656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Participación </a:t>
            </a:r>
            <a:r>
              <a:rPr lang="es-ES" sz="1600" dirty="0" smtClean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como </a:t>
            </a:r>
            <a:r>
              <a:rPr lang="es-ES" sz="16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ponente en un workshop relacionado con los retos superados en el Proyecto México Conectado.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" b="5939"/>
          <a:stretch/>
        </p:blipFill>
        <p:spPr>
          <a:xfrm>
            <a:off x="6944980" y="2831188"/>
            <a:ext cx="4861345" cy="2971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ítulo 2"/>
          <p:cNvSpPr txBox="1">
            <a:spLocks/>
          </p:cNvSpPr>
          <p:nvPr/>
        </p:nvSpPr>
        <p:spPr>
          <a:xfrm>
            <a:off x="1658946" y="226297"/>
            <a:ext cx="5584207" cy="45939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 smtClean="0">
                <a:solidFill>
                  <a:schemeClr val="bg1"/>
                </a:solidFill>
              </a:rPr>
              <a:t>WOBI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on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Entrepreneurship</a:t>
            </a:r>
            <a:r>
              <a:rPr lang="es-ES_tradnl" sz="3200" b="1" dirty="0" smtClean="0">
                <a:solidFill>
                  <a:schemeClr val="bg1"/>
                </a:solidFill>
              </a:rPr>
              <a:t> 2015 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7" t="30615" r="9764" b="47231"/>
          <a:stretch/>
        </p:blipFill>
        <p:spPr>
          <a:xfrm>
            <a:off x="8119942" y="1365940"/>
            <a:ext cx="2672862" cy="1266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5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869597"/>
                </a:solidFill>
              </a:rPr>
              <a:t>www.mexicoconectado.gob.mx</a:t>
            </a:r>
            <a:endParaRPr lang="es-ES_tradnl" dirty="0">
              <a:solidFill>
                <a:srgbClr val="869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5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mv="urn:schemas-microsoft-com:mac:vml"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53292" y="843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Estados </a:t>
            </a:r>
            <a:r>
              <a:rPr lang="es-ES" sz="3600" b="1" dirty="0"/>
              <a:t>donde opera el </a:t>
            </a:r>
            <a:r>
              <a:rPr lang="es-ES" sz="3600" b="1" dirty="0" err="1"/>
              <a:t>PMxC</a:t>
            </a:r>
            <a:r>
              <a:rPr lang="es-ES" sz="3600" b="1" dirty="0"/>
              <a:t>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166661" y="5330011"/>
            <a:ext cx="9867112" cy="777686"/>
          </a:xfrm>
        </p:spPr>
        <p:txBody>
          <a:bodyPr/>
          <a:lstStyle/>
          <a:p>
            <a:pPr marL="0" indent="0" algn="ctr">
              <a:lnSpc>
                <a:spcPct val="70000"/>
              </a:lnSpc>
              <a:buNone/>
            </a:pPr>
            <a:r>
              <a:rPr lang="es-ES" sz="1680" dirty="0"/>
              <a:t>Meta 2015 cumplida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s-ES" sz="1680" dirty="0"/>
              <a:t>más de 100,000 sitios conectados</a:t>
            </a:r>
          </a:p>
          <a:p>
            <a:pPr>
              <a:lnSpc>
                <a:spcPct val="70000"/>
              </a:lnSpc>
            </a:pPr>
            <a:endParaRPr lang="es-ES" sz="168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4294967295"/>
          </p:nvPr>
        </p:nvSpPr>
        <p:spPr>
          <a:xfrm>
            <a:off x="8671739" y="6413505"/>
            <a:ext cx="2522429" cy="444500"/>
          </a:xfrm>
          <a:prstGeom prst="rect">
            <a:avLst/>
          </a:prstGeom>
        </p:spPr>
        <p:txBody>
          <a:bodyPr/>
          <a:lstStyle/>
          <a:p>
            <a:r>
              <a:rPr lang="es-ES_tradnl" smtClean="0">
                <a:solidFill>
                  <a:srgbClr val="869597"/>
                </a:solidFill>
              </a:rPr>
              <a:t>www.mexicoconectado.gob.mx</a:t>
            </a:r>
            <a:endParaRPr lang="es-ES_tradnl" dirty="0">
              <a:solidFill>
                <a:srgbClr val="869597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5836772" y="6491739"/>
            <a:ext cx="548640" cy="288032"/>
          </a:xfrm>
          <a:prstGeom prst="rect">
            <a:avLst/>
          </a:prstGeom>
        </p:spPr>
        <p:txBody>
          <a:bodyPr/>
          <a:lstStyle/>
          <a:p>
            <a:fld id="{D40D9B5E-99BF-E347-AC46-83B476DE5195}" type="slidenum">
              <a:rPr lang="es-ES_tradnl" smtClean="0"/>
              <a:pPr/>
              <a:t>30</a:t>
            </a:fld>
            <a:endParaRPr lang="es-ES_tradnl" dirty="0"/>
          </a:p>
        </p:txBody>
      </p:sp>
      <p:pic>
        <p:nvPicPr>
          <p:cNvPr id="7" name="Imagen 6" descr="nacionalestados2d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34" y="1009531"/>
            <a:ext cx="7178970" cy="457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187" t="16123" r="25936"/>
          <a:stretch/>
        </p:blipFill>
        <p:spPr>
          <a:xfrm>
            <a:off x="1761823" y="77537"/>
            <a:ext cx="8061187" cy="77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78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694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Operación </a:t>
            </a:r>
            <a:r>
              <a:rPr lang="es-ES" sz="3600" b="1" dirty="0"/>
              <a:t>del </a:t>
            </a:r>
            <a:r>
              <a:rPr lang="es-ES" sz="3600" b="1" dirty="0" err="1"/>
              <a:t>PMxC</a:t>
            </a:r>
            <a:r>
              <a:rPr lang="es-ES" sz="3600" b="1" dirty="0"/>
              <a:t> en </a:t>
            </a:r>
            <a:r>
              <a:rPr lang="es-ES" sz="3600" b="1" dirty="0" smtClean="0"/>
              <a:t>números</a:t>
            </a:r>
            <a:endParaRPr lang="es-ES" sz="3600" b="1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294967295"/>
          </p:nvPr>
        </p:nvSpPr>
        <p:spPr>
          <a:xfrm>
            <a:off x="5836772" y="6491739"/>
            <a:ext cx="548640" cy="288032"/>
          </a:xfrm>
          <a:prstGeom prst="rect">
            <a:avLst/>
          </a:prstGeom>
        </p:spPr>
        <p:txBody>
          <a:bodyPr/>
          <a:lstStyle/>
          <a:p>
            <a:fld id="{D40D9B5E-99BF-E347-AC46-83B476DE5195}" type="slidenum">
              <a:rPr lang="es-ES_tradnl" smtClean="0"/>
              <a:pPr/>
              <a:t>32</a:t>
            </a:fld>
            <a:endParaRPr lang="es-ES_tradnl" dirty="0"/>
          </a:p>
        </p:txBody>
      </p:sp>
      <p:pic>
        <p:nvPicPr>
          <p:cNvPr id="7" name="Imagen 6" descr="Captura de pantalla 2016-01-20 a las 18.18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90" y="1511582"/>
            <a:ext cx="4140420" cy="399124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7997013" y="2542617"/>
            <a:ext cx="1901011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440" b="1" dirty="0">
                <a:latin typeface="Gill Sans MT"/>
                <a:cs typeface="Gill Sans MT"/>
              </a:rPr>
              <a:t>18 sesiones de </a:t>
            </a:r>
            <a:r>
              <a:rPr lang="es-ES_tradnl" sz="1440" b="1" dirty="0">
                <a:latin typeface="Gill Sans MT"/>
                <a:cs typeface="Gill Sans MT"/>
              </a:rPr>
              <a:t>MC</a:t>
            </a:r>
            <a:endParaRPr lang="es-ES" sz="1440" b="1" dirty="0">
              <a:latin typeface="Gill Sans MT"/>
              <a:cs typeface="Gill Sans MT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243466" y="1652405"/>
            <a:ext cx="3605063" cy="2696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s-ES" sz="1440" b="1" dirty="0">
                <a:latin typeface="Gill Sans MT"/>
                <a:cs typeface="Gill Sans MT"/>
              </a:rPr>
              <a:t>15 entidades federativas en operación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993002" y="4046656"/>
            <a:ext cx="4364320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440" b="1" dirty="0">
                <a:latin typeface="Gill Sans MT"/>
                <a:cs typeface="Gill Sans MT"/>
              </a:rPr>
              <a:t>41 sesiones de </a:t>
            </a:r>
            <a:r>
              <a:rPr lang="es-ES_tradnl" sz="1440" b="1" dirty="0">
                <a:latin typeface="Gill Sans MT"/>
                <a:cs typeface="Gill Sans MT"/>
              </a:rPr>
              <a:t>CTC</a:t>
            </a:r>
            <a:endParaRPr lang="es-ES" sz="1440" b="1" dirty="0">
              <a:latin typeface="Gill Sans MT"/>
              <a:cs typeface="Gill Sans MT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960096" y="5179666"/>
            <a:ext cx="4364320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440" b="1" dirty="0">
                <a:latin typeface="Gill Sans MT"/>
                <a:cs typeface="Gill Sans MT"/>
              </a:rPr>
              <a:t>34 sesiones de </a:t>
            </a:r>
            <a:r>
              <a:rPr lang="es-ES_tradnl" sz="1440" b="1" dirty="0">
                <a:latin typeface="Gill Sans MT"/>
                <a:cs typeface="Gill Sans MT"/>
              </a:rPr>
              <a:t>CUACS</a:t>
            </a:r>
            <a:endParaRPr lang="es-ES" sz="1440" b="1" dirty="0">
              <a:latin typeface="Gill Sans MT"/>
              <a:cs typeface="Gill Sans MT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170654" y="5095636"/>
            <a:ext cx="4146425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s-ES" sz="1440" b="1" dirty="0">
                <a:latin typeface="Gill Sans MT"/>
                <a:cs typeface="Gill Sans MT"/>
              </a:rPr>
              <a:t>150 integrantes de la ICN</a:t>
            </a:r>
          </a:p>
          <a:p>
            <a:pPr algn="r"/>
            <a:r>
              <a:rPr lang="es-ES" sz="1440" b="1" dirty="0">
                <a:latin typeface="Gill Sans MT"/>
                <a:cs typeface="Gill Sans MT"/>
              </a:rPr>
              <a:t>      con talentos de 14 entidades federativas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911425" y="2487728"/>
            <a:ext cx="3265645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s-ES" sz="1440" b="1" dirty="0">
                <a:latin typeface="Gill Sans MT"/>
                <a:cs typeface="Gill Sans MT"/>
              </a:rPr>
              <a:t>102,356 sitios adjudicados</a:t>
            </a:r>
          </a:p>
          <a:p>
            <a:pPr algn="r"/>
            <a:r>
              <a:rPr lang="es-ES" sz="1440" b="1" dirty="0">
                <a:latin typeface="Gill Sans MT"/>
                <a:cs typeface="Gill Sans MT"/>
              </a:rPr>
              <a:t>        45,120 procesados por la ICN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466797" y="1464052"/>
            <a:ext cx="2860782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s-ES" sz="1440" b="1" dirty="0">
                <a:latin typeface="Gill Sans MT"/>
                <a:cs typeface="Gill Sans MT"/>
              </a:rPr>
              <a:t>8,932 aplicaciones registradas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295246" y="4043101"/>
            <a:ext cx="2906254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s-ES" sz="1440" b="1" dirty="0">
                <a:latin typeface="Gill Sans MT"/>
                <a:cs typeface="Gill Sans MT"/>
              </a:rPr>
              <a:t>2,485 colaboradores de </a:t>
            </a:r>
            <a:r>
              <a:rPr lang="es-ES" sz="1440" b="1" dirty="0" err="1">
                <a:latin typeface="Gill Sans MT"/>
                <a:cs typeface="Gill Sans MT"/>
              </a:rPr>
              <a:t>IOEs</a:t>
            </a:r>
            <a:endParaRPr lang="es-ES" sz="1260" b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071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Captura de pantalla 2016-01-20 a las 19.16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6236" r="11290" b="9052"/>
          <a:stretch/>
        </p:blipFill>
        <p:spPr>
          <a:xfrm>
            <a:off x="3735898" y="1533769"/>
            <a:ext cx="4720206" cy="413238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6478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Operación </a:t>
            </a:r>
            <a:r>
              <a:rPr lang="es-ES" sz="3600" b="1" dirty="0"/>
              <a:t>del </a:t>
            </a:r>
            <a:r>
              <a:rPr lang="es-ES" sz="3600" b="1" dirty="0" err="1"/>
              <a:t>PMxC</a:t>
            </a:r>
            <a:r>
              <a:rPr lang="es-ES" sz="3600" b="1" dirty="0"/>
              <a:t> en </a:t>
            </a:r>
            <a:r>
              <a:rPr lang="es-ES" sz="3600" b="1" dirty="0" smtClean="0"/>
              <a:t>números</a:t>
            </a:r>
            <a:endParaRPr lang="es-ES" sz="3600" b="1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294967295"/>
          </p:nvPr>
        </p:nvSpPr>
        <p:spPr>
          <a:xfrm>
            <a:off x="5836772" y="6491739"/>
            <a:ext cx="548640" cy="288032"/>
          </a:xfrm>
          <a:prstGeom prst="rect">
            <a:avLst/>
          </a:prstGeom>
        </p:spPr>
        <p:txBody>
          <a:bodyPr/>
          <a:lstStyle/>
          <a:p>
            <a:fld id="{D40D9B5E-99BF-E347-AC46-83B476DE5195}" type="slidenum">
              <a:rPr lang="es-ES_tradnl" smtClean="0"/>
              <a:pPr/>
              <a:t>33</a:t>
            </a:fld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1318379" y="1419804"/>
            <a:ext cx="3410327" cy="3508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s-ES_tradnl" sz="1680" b="1" dirty="0">
                <a:latin typeface="Gill Sans MT"/>
                <a:cs typeface="Gill Sans MT"/>
              </a:rPr>
              <a:t>5 procesos licitatorios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18379" y="3337453"/>
            <a:ext cx="2210489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s-ES_tradnl" sz="1680" b="1" dirty="0">
                <a:latin typeface="Gill Sans MT"/>
                <a:cs typeface="Gill Sans MT"/>
              </a:rPr>
              <a:t>47,513 sitios validados </a:t>
            </a:r>
            <a:r>
              <a:rPr lang="es-ES_tradnl" sz="1680" b="1" i="1" dirty="0">
                <a:latin typeface="Gill Sans MT"/>
                <a:cs typeface="Gill Sans MT"/>
              </a:rPr>
              <a:t>in situ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861930" y="5252835"/>
            <a:ext cx="2678783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s-ES_tradnl" sz="1680" b="1" dirty="0">
                <a:latin typeface="Gill Sans MT"/>
                <a:cs typeface="Gill Sans MT"/>
              </a:rPr>
              <a:t>144,105 sitios validados en gabinete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569244" y="1364403"/>
            <a:ext cx="2760827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80" b="1" dirty="0">
                <a:latin typeface="Gill Sans MT"/>
                <a:cs typeface="Gill Sans MT"/>
              </a:rPr>
              <a:t>91,832 </a:t>
            </a:r>
            <a:r>
              <a:rPr lang="es-ES_tradnl" sz="1680" b="1" dirty="0">
                <a:latin typeface="Gill Sans MT"/>
                <a:cs typeface="Gill Sans MT"/>
              </a:rPr>
              <a:t>sitios visitados para inducción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590299" y="3320117"/>
            <a:ext cx="250587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1680" b="1" dirty="0">
                <a:latin typeface="Gill Sans MT"/>
                <a:cs typeface="Gill Sans MT"/>
              </a:rPr>
              <a:t>921 municipios adheridos al PMxC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569244" y="5166425"/>
            <a:ext cx="3024481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80" b="1" dirty="0">
                <a:latin typeface="Gill Sans MT"/>
                <a:cs typeface="Gill Sans MT"/>
              </a:rPr>
              <a:t>85,000 </a:t>
            </a:r>
            <a:r>
              <a:rPr lang="es-ES_tradnl" sz="1680" b="1" dirty="0">
                <a:latin typeface="Gill Sans MT"/>
                <a:cs typeface="Gill Sans MT"/>
              </a:rPr>
              <a:t>cuartillas de documentación generada para entregables</a:t>
            </a:r>
            <a:endParaRPr lang="es-ES" sz="1680" b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660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21" y="3325609"/>
            <a:ext cx="3432464" cy="2288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8971" y="90842"/>
            <a:ext cx="10757895" cy="1118720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/>
              <a:t>Universidad de Guadalajara colaborando </a:t>
            </a:r>
            <a:r>
              <a:rPr lang="es-ES" sz="2400" b="1" dirty="0"/>
              <a:t>con el Gobierno de la República a través de la SCT para habilitar el derecho constitucional de conectividad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294967295"/>
          </p:nvPr>
        </p:nvSpPr>
        <p:spPr>
          <a:xfrm>
            <a:off x="5836772" y="6491739"/>
            <a:ext cx="548640" cy="288032"/>
          </a:xfrm>
          <a:prstGeom prst="rect">
            <a:avLst/>
          </a:prstGeom>
        </p:spPr>
        <p:txBody>
          <a:bodyPr/>
          <a:lstStyle/>
          <a:p>
            <a:fld id="{D40D9B5E-99BF-E347-AC46-83B476DE5195}" type="slidenum">
              <a:rPr lang="es-ES_tradnl" smtClean="0"/>
              <a:pPr/>
              <a:t>34</a:t>
            </a:fld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3" y="1400996"/>
            <a:ext cx="3433610" cy="2289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33" y="1401760"/>
            <a:ext cx="3432464" cy="2288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42" y="3325609"/>
            <a:ext cx="3432463" cy="2288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8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1228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 smtClean="0"/>
              <a:t>Premios </a:t>
            </a:r>
            <a:r>
              <a:rPr lang="es-ES_tradnl" sz="3600" b="1" dirty="0"/>
              <a:t>y </a:t>
            </a:r>
            <a:r>
              <a:rPr lang="es-ES_tradnl" sz="3600" b="1" dirty="0" smtClean="0"/>
              <a:t>distinciones para </a:t>
            </a:r>
            <a:r>
              <a:rPr lang="es-ES" sz="3600" b="1" dirty="0"/>
              <a:t>el </a:t>
            </a:r>
            <a:r>
              <a:rPr lang="es-ES" sz="3600" b="1" dirty="0" err="1"/>
              <a:t>PMxC</a:t>
            </a:r>
            <a:r>
              <a:rPr lang="es-ES" sz="3600" b="1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5942" y="4148242"/>
            <a:ext cx="9690300" cy="14649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 proyecto de Infraestructura para la Información y </a:t>
            </a:r>
            <a:r>
              <a:rPr lang="es-ES_tradnl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  <a:endParaRPr lang="es-ES_tradn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Cumbre Mundial de la Sociedad de la Información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Unión Internacional de </a:t>
            </a:r>
            <a:r>
              <a:rPr lang="es-ES_tradn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Telecomunicaciones de la ONU.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b="1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294967295"/>
          </p:nvPr>
        </p:nvSpPr>
        <p:spPr>
          <a:xfrm>
            <a:off x="5836772" y="6491739"/>
            <a:ext cx="548640" cy="288032"/>
          </a:xfrm>
          <a:prstGeom prst="rect">
            <a:avLst/>
          </a:prstGeom>
        </p:spPr>
        <p:txBody>
          <a:bodyPr/>
          <a:lstStyle/>
          <a:p>
            <a:fld id="{D40D9B5E-99BF-E347-AC46-83B476DE5195}" type="slidenum">
              <a:rPr lang="es-ES_tradnl" smtClean="0"/>
              <a:pPr/>
              <a:t>35</a:t>
            </a:fld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99" y="1441579"/>
            <a:ext cx="4037440" cy="2516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1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370390" y="754320"/>
            <a:ext cx="6684655" cy="568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/>
              <a:buNone/>
            </a:pPr>
            <a:r>
              <a:rPr lang="es-ES" b="1" dirty="0" smtClean="0">
                <a:solidFill>
                  <a:prstClr val="black"/>
                </a:solidFill>
              </a:rPr>
              <a:t>Transparencia </a:t>
            </a:r>
            <a:r>
              <a:rPr lang="es-ES" b="1" dirty="0">
                <a:solidFill>
                  <a:prstClr val="black"/>
                </a:solidFill>
              </a:rPr>
              <a:t>y </a:t>
            </a:r>
            <a:r>
              <a:rPr lang="es-ES" b="1" dirty="0" smtClean="0">
                <a:solidFill>
                  <a:prstClr val="black"/>
                </a:solidFill>
              </a:rPr>
              <a:t>rendición</a:t>
            </a:r>
            <a:r>
              <a:rPr lang="es-ES_tradnl" b="1" dirty="0" smtClean="0">
                <a:solidFill>
                  <a:prstClr val="black"/>
                </a:solidFill>
              </a:rPr>
              <a:t> </a:t>
            </a:r>
            <a:r>
              <a:rPr lang="es-ES_tradnl" b="1" dirty="0">
                <a:solidFill>
                  <a:prstClr val="black"/>
                </a:solidFill>
              </a:rPr>
              <a:t>de cuentas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-264564" y="754318"/>
            <a:ext cx="634954" cy="321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Imagen 6" descr="soluciones-aydai-icono-implantacion-er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2" y="2071688"/>
            <a:ext cx="3489339" cy="3489339"/>
          </a:xfrm>
          <a:prstGeom prst="rect">
            <a:avLst/>
          </a:prstGeom>
        </p:spPr>
      </p:pic>
      <p:pic>
        <p:nvPicPr>
          <p:cNvPr id="8" name="Imagen 5" descr="shadow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flipH="1">
            <a:off x="3609146" y="1452299"/>
            <a:ext cx="573087" cy="556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23" y="6047845"/>
            <a:ext cx="3412069" cy="101335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3910128" y="1452299"/>
            <a:ext cx="7723073" cy="4786313"/>
          </a:xfrm>
          <a:noFill/>
        </p:spPr>
        <p:txBody>
          <a:bodyPr>
            <a:normAutofit/>
          </a:bodyPr>
          <a:lstStyle/>
          <a:p>
            <a:r>
              <a:rPr lang="es-ES" sz="1800" b="1" dirty="0"/>
              <a:t>4 Solicitudes de transparencia: </a:t>
            </a:r>
          </a:p>
          <a:p>
            <a:pPr marL="0" indent="0">
              <a:buNone/>
            </a:pPr>
            <a:r>
              <a:rPr lang="es-ES" sz="1800" dirty="0"/>
              <a:t>	</a:t>
            </a:r>
            <a:r>
              <a:rPr lang="es-MX" sz="1600" dirty="0"/>
              <a:t>E</a:t>
            </a:r>
            <a:r>
              <a:rPr lang="es-MX" sz="1600" dirty="0" smtClean="0"/>
              <a:t>xpedientes </a:t>
            </a:r>
            <a:r>
              <a:rPr lang="es-MX" sz="1600" dirty="0"/>
              <a:t>UTI/170/2015, UTI/326/2015, UTI/375/2015 y UTI/380/</a:t>
            </a:r>
            <a:r>
              <a:rPr lang="es-MX" sz="1600" dirty="0" smtClean="0"/>
              <a:t>2015</a:t>
            </a:r>
            <a:endParaRPr lang="es-MX" sz="1800" dirty="0"/>
          </a:p>
          <a:p>
            <a:r>
              <a:rPr lang="es-ES_tradnl" sz="1800" b="1" dirty="0"/>
              <a:t>5 </a:t>
            </a:r>
            <a:r>
              <a:rPr lang="es-ES_tradnl" sz="1800" b="1" dirty="0" smtClean="0"/>
              <a:t>Auditorías realizadas a la Instancia Coordinadora Nacional</a:t>
            </a:r>
            <a:endParaRPr lang="es-ES_tradnl" sz="1800" b="1" dirty="0"/>
          </a:p>
          <a:p>
            <a:pPr lvl="1"/>
            <a:r>
              <a:rPr lang="es-ES_tradnl" sz="1800" dirty="0"/>
              <a:t>Auditoría Superior de la Federación </a:t>
            </a:r>
            <a:r>
              <a:rPr lang="es-ES_tradnl" sz="1800" dirty="0" smtClean="0"/>
              <a:t>(febrero 2015)</a:t>
            </a:r>
            <a:endParaRPr lang="es-ES_tradnl" sz="1800" dirty="0"/>
          </a:p>
          <a:p>
            <a:pPr lvl="1"/>
            <a:r>
              <a:rPr lang="es-ES_tradnl" sz="1800" dirty="0" smtClean="0"/>
              <a:t>Price </a:t>
            </a:r>
            <a:r>
              <a:rPr lang="es-ES_tradnl" sz="1800" dirty="0" err="1" smtClean="0"/>
              <a:t>Waterhouse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Coopers</a:t>
            </a:r>
            <a:r>
              <a:rPr lang="es-ES_tradnl" sz="1800" dirty="0" smtClean="0"/>
              <a:t> (mayo-junio 2015)</a:t>
            </a:r>
          </a:p>
          <a:p>
            <a:pPr lvl="1"/>
            <a:r>
              <a:rPr lang="es-ES_tradnl" sz="1800" dirty="0"/>
              <a:t>Órgano Interno de Control SCT (diversas solicitudes en 2015)</a:t>
            </a:r>
          </a:p>
          <a:p>
            <a:pPr lvl="1"/>
            <a:r>
              <a:rPr lang="es-ES_tradnl" sz="1800" dirty="0"/>
              <a:t>Auditoría interna por parte de la contraloría U. de G.  (mayo 2015)</a:t>
            </a:r>
          </a:p>
          <a:p>
            <a:pPr lvl="1"/>
            <a:r>
              <a:rPr lang="es-ES_tradnl" sz="1800" dirty="0" smtClean="0"/>
              <a:t>Auditoría </a:t>
            </a:r>
            <a:r>
              <a:rPr lang="es-ES_tradnl" sz="1800" dirty="0"/>
              <a:t>Superior de la </a:t>
            </a:r>
            <a:r>
              <a:rPr lang="es-ES_tradnl" sz="1800" dirty="0" smtClean="0"/>
              <a:t>Federación (diciembre 2015)</a:t>
            </a:r>
            <a:endParaRPr lang="es-ES_tradnl" sz="1800" dirty="0"/>
          </a:p>
          <a:p>
            <a:r>
              <a:rPr lang="es-ES_tradnl" sz="1800" b="1" dirty="0" smtClean="0"/>
              <a:t>1 Evaluación al programa presupuestario G007 e-México</a:t>
            </a:r>
          </a:p>
          <a:p>
            <a:r>
              <a:rPr lang="es-ES_tradnl" sz="1800" b="1" dirty="0" smtClean="0"/>
              <a:t>13 </a:t>
            </a:r>
            <a:r>
              <a:rPr lang="es-ES_tradnl" sz="1800" b="1" dirty="0"/>
              <a:t>Auditorías de cumplimiento de obligaciones contractuales a las </a:t>
            </a:r>
            <a:r>
              <a:rPr lang="es-ES_tradnl" sz="1800" b="1" dirty="0" err="1"/>
              <a:t>IOEs</a:t>
            </a:r>
            <a:endParaRPr lang="es-ES_tradnl" sz="1800" b="1" dirty="0"/>
          </a:p>
          <a:p>
            <a:r>
              <a:rPr lang="es-ES_tradnl" sz="1800" b="1" dirty="0"/>
              <a:t>2</a:t>
            </a:r>
            <a:r>
              <a:rPr lang="es-ES_tradnl" sz="1800" b="1" dirty="0" smtClean="0"/>
              <a:t> Auditorías a la CSIC en las que ha apoyado la ICN </a:t>
            </a:r>
          </a:p>
          <a:p>
            <a:pPr lvl="1"/>
            <a:r>
              <a:rPr lang="es-ES_tradnl" sz="1800" dirty="0" smtClean="0"/>
              <a:t>1 Auditoría Superior de la Federación</a:t>
            </a:r>
            <a:r>
              <a:rPr lang="es-ES_tradnl" sz="1300" dirty="0" smtClean="0"/>
              <a:t> (3 requerimientos diversas solicitudes en 2015)</a:t>
            </a:r>
          </a:p>
          <a:p>
            <a:pPr lvl="1"/>
            <a:r>
              <a:rPr lang="es-ES_tradnl" sz="1800" dirty="0" smtClean="0"/>
              <a:t>1 Secretaría de la Función Pública (diciembre 2015)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204398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52646" y="3070330"/>
            <a:ext cx="9688106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MX" altLang="es-MX" sz="9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Plan de Trabajo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21974" y="4547658"/>
            <a:ext cx="5349449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s-MX" altLang="es-MX" sz="8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6043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44412" y="1745087"/>
            <a:ext cx="74760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Rehabilitación del Edificio de la Rectoría 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Vestíbulo 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Plazoleta</a:t>
            </a:r>
          </a:p>
          <a:p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Conclusión de Piso 9</a:t>
            </a:r>
          </a:p>
          <a:p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Conclusión de Piso 2</a:t>
            </a:r>
          </a:p>
          <a:p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Inicio de Piso -1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36174" y="311499"/>
            <a:ext cx="7886700" cy="833946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cs typeface="Arial" panose="020B0604020202020204" pitchFamily="34" charset="0"/>
              </a:rPr>
              <a:t>Retos, acciones y proyectos para </a:t>
            </a:r>
            <a:r>
              <a:rPr lang="es-MX" sz="3600" b="1" dirty="0" smtClean="0">
                <a:cs typeface="Arial" panose="020B0604020202020204" pitchFamily="34" charset="0"/>
              </a:rPr>
              <a:t>2016</a:t>
            </a:r>
            <a:endParaRPr lang="es-MX" sz="3600" b="1" dirty="0"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29" y="1580029"/>
            <a:ext cx="2339055" cy="3508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17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1189" y="1610292"/>
            <a:ext cx="10515600" cy="4470139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Implementación 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la</a:t>
            </a:r>
            <a:r>
              <a:rPr lang="es-419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fase de prueba de la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419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SIOCE</a:t>
            </a:r>
            <a:r>
              <a:rPr lang="es-419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419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(Sistema integral de Operaciones de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Comercio Exterior</a:t>
            </a:r>
            <a:r>
              <a:rPr lang="es-419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página Web de la Coordinación General Administrativa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s-MX" sz="2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Implementación 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Visor de Contratos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el mes de mayo donde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Centro Universitario de Ciencias de la Salud de la Universidad de Guadalajara (CUCS), fungirá como Centro Piloto para posteriormente implementarlo en la RED Universitaria.  </a:t>
            </a: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MX" b="1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36174" y="311499"/>
            <a:ext cx="7886700" cy="833946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cs typeface="Arial" panose="020B0604020202020204" pitchFamily="34" charset="0"/>
              </a:rPr>
              <a:t>Retos, acciones y proyectos para </a:t>
            </a:r>
            <a:r>
              <a:rPr lang="es-MX" sz="3600" b="1" dirty="0" smtClean="0">
                <a:cs typeface="Arial" panose="020B0604020202020204" pitchFamily="34" charset="0"/>
              </a:rPr>
              <a:t>2016</a:t>
            </a:r>
            <a:endParaRPr lang="es-MX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9871" y="1216810"/>
            <a:ext cx="9332258" cy="845837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Obras contratadas en estricto apego a la normatividad universitaria por la CGADM en el ejercicio 2015</a:t>
            </a:r>
            <a:endParaRPr lang="es-MX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983027"/>
              </p:ext>
            </p:extLst>
          </p:nvPr>
        </p:nvGraphicFramePr>
        <p:xfrm>
          <a:off x="518127" y="2381527"/>
          <a:ext cx="10974680" cy="294436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487340"/>
                <a:gridCol w="2129361"/>
                <a:gridCol w="3357979"/>
              </a:tblGrid>
              <a:tr h="277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bg1"/>
                          </a:solidFill>
                          <a:effectLst/>
                        </a:rPr>
                        <a:t>Dependencias Involucradas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bg1"/>
                          </a:solidFill>
                          <a:effectLst/>
                        </a:rPr>
                        <a:t>Número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bg1"/>
                          </a:solidFill>
                          <a:effectLst/>
                        </a:rPr>
                        <a:t>Importe Total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277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bg1"/>
                          </a:solidFill>
                          <a:effectLst/>
                        </a:rPr>
                        <a:t>Administración General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$ </a:t>
                      </a:r>
                      <a:r>
                        <a:rPr lang="es-ES" sz="2800" dirty="0" smtClean="0">
                          <a:effectLst/>
                        </a:rPr>
                        <a:t>144’829,149.98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bg1"/>
                          </a:solidFill>
                          <a:effectLst/>
                        </a:rPr>
                        <a:t>Centros Universitarios Regionales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$ </a:t>
                      </a:r>
                      <a:r>
                        <a:rPr lang="es-ES" sz="2800" dirty="0" smtClean="0">
                          <a:effectLst/>
                        </a:rPr>
                        <a:t>657,504.24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bg1"/>
                          </a:solidFill>
                          <a:effectLst/>
                        </a:rPr>
                        <a:t>Sistema de Educación Media Superior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</a:rPr>
                        <a:t>$ 15’753,237.60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3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b="1" dirty="0" smtClean="0">
                          <a:effectLst/>
                        </a:rPr>
                        <a:t>$161’239,891.82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Entrada de lápiz 5"/>
              <p14:cNvContentPartPr/>
              <p14:nvPr/>
            </p14:nvContentPartPr>
            <p14:xfrm>
              <a:off x="11607896" y="2381527"/>
              <a:ext cx="5040" cy="1080"/>
            </p14:xfrm>
          </p:contentPart>
        </mc:Choice>
        <mc:Fallback xmlns="">
          <p:pic>
            <p:nvPicPr>
              <p:cNvPr id="6" name="Entrada de lápiz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98896" y="2372527"/>
                <a:ext cx="21240" cy="183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1 CuadroTexto"/>
          <p:cNvSpPr txBox="1"/>
          <p:nvPr/>
        </p:nvSpPr>
        <p:spPr>
          <a:xfrm>
            <a:off x="1975224" y="74878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6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5098" y="1356795"/>
            <a:ext cx="10515600" cy="4470139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Continuar 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 el desarrollo el Convenio de Colaboración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SIAPA-</a:t>
            </a:r>
            <a:r>
              <a:rPr lang="es-MX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UdeG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acciones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especificas</a:t>
            </a:r>
          </a:p>
          <a:p>
            <a:pPr algn="just">
              <a:lnSpc>
                <a:spcPct val="120000"/>
              </a:lnSpc>
            </a:pPr>
            <a:endParaRPr lang="es-MX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Integración del seguimiento presupuestal del Fideicomiso de Infraestructura con el Visor de obras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como parte de Transparencia Focalizada</a:t>
            </a:r>
          </a:p>
          <a:p>
            <a:pPr algn="just">
              <a:lnSpc>
                <a:spcPct val="120000"/>
              </a:lnSpc>
            </a:pPr>
            <a:endParaRPr lang="es-MX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Puesta en marcha del 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de Administración de Flotilla Vehicular</a:t>
            </a:r>
            <a:endParaRPr lang="es-MX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s-MX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MX" b="1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36174" y="311499"/>
            <a:ext cx="7886700" cy="833946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cs typeface="Arial" panose="020B0604020202020204" pitchFamily="34" charset="0"/>
              </a:rPr>
              <a:t>Retos, acciones y proyectos para </a:t>
            </a:r>
            <a:r>
              <a:rPr lang="es-MX" sz="3600" b="1" dirty="0" smtClean="0">
                <a:cs typeface="Arial" panose="020B0604020202020204" pitchFamily="34" charset="0"/>
              </a:rPr>
              <a:t>2016</a:t>
            </a:r>
            <a:endParaRPr lang="es-MX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9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2900" y="1390918"/>
            <a:ext cx="11506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</a:t>
            </a:r>
            <a:r>
              <a:rPr lang="es-MX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integrará por vez </a:t>
            </a:r>
            <a:r>
              <a:rPr lang="es-MX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primera el </a:t>
            </a:r>
            <a:r>
              <a:rPr lang="es-MX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Programa Anual de Adquisiciones, Arrendamientos  y Servicios  y el Programa Anual Obras y Servicios Relacionados </a:t>
            </a:r>
            <a:r>
              <a:rPr lang="es-MX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la Universidad de Guadalajara</a:t>
            </a: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atendiendo las observaciones de la ASF y a lo estipulado el artículo 21 de la Ley de Adquisiciones, Arrendamientos y Servicios del Sector Público y al artículo 22  de la Ley de Obras Públicas y Servicios relacionados con las mismas. </a:t>
            </a:r>
            <a:endParaRPr lang="es-MX" sz="22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MX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trabajará bajo la Coordinación de la Vicerrectoría, en el Grupo de 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Armonización Contable</a:t>
            </a:r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, para que los requerimientos necesarios para elaborar estos programas queden incluidos en la Plataforma p3e, y se integre de manera automática estos programas una vez queden concluidas la programación de proyectos de las entidades de la red para el 2017.</a:t>
            </a:r>
            <a:endParaRPr lang="es-MX" sz="2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36174" y="311499"/>
            <a:ext cx="7886700" cy="833946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cs typeface="Arial" panose="020B0604020202020204" pitchFamily="34" charset="0"/>
              </a:rPr>
              <a:t>Retos, acciones y proyectos para </a:t>
            </a:r>
            <a:r>
              <a:rPr lang="es-MX" sz="3600" b="1" dirty="0" smtClean="0">
                <a:cs typeface="Arial" panose="020B0604020202020204" pitchFamily="34" charset="0"/>
              </a:rPr>
              <a:t>2016</a:t>
            </a:r>
            <a:endParaRPr lang="es-MX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6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41290" y="1756529"/>
            <a:ext cx="1067646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el 2015 concluyó la Etapa del Pilotaje del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de Flotilla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Iniciará 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el 2016 la etapa de implementación en una primera etapa con las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siguientes dependencias</a:t>
            </a: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 VE, CGTI, CGP, CGADM, CGCS, CEI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MX" sz="2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MX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Atender la instrucción del Rector General respecto a los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reportes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presupuestales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Se trabajará de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manera conjunta con la DF y la CGTI.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MX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MX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136174" y="311499"/>
            <a:ext cx="7886700" cy="833946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cs typeface="Arial" panose="020B0604020202020204" pitchFamily="34" charset="0"/>
              </a:rPr>
              <a:t>Retos, acciones y proyectos para </a:t>
            </a:r>
            <a:r>
              <a:rPr lang="es-MX" sz="3600" b="1" dirty="0" smtClean="0">
                <a:cs typeface="Arial" panose="020B0604020202020204" pitchFamily="34" charset="0"/>
              </a:rPr>
              <a:t>2016</a:t>
            </a:r>
            <a:endParaRPr lang="es-MX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8561" y="1303911"/>
            <a:ext cx="111348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Organización </a:t>
            </a: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es-MX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Campus </a:t>
            </a:r>
            <a:r>
              <a:rPr lang="es-MX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Party</a:t>
            </a:r>
            <a:r>
              <a:rPr lang="es-MX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MX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2016</a:t>
            </a: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junio 2016.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MX" sz="2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Organización </a:t>
            </a: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3 </a:t>
            </a:r>
            <a:r>
              <a:rPr lang="es-MX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Campus </a:t>
            </a:r>
            <a:r>
              <a:rPr lang="es-MX" sz="2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Night</a:t>
            </a:r>
            <a:r>
              <a:rPr lang="es-MX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Guadalajara </a:t>
            </a: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(22 de febrero, 19 de abril y 14 de junio de 2016</a:t>
            </a: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MX" sz="2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Creación de la Asociación Civil para concursar recursos del programa PROSOFT de la Secretaría de Economía para destinarlo a los</a:t>
            </a:r>
            <a:r>
              <a:rPr lang="es-MX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FABLABS </a:t>
            </a: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(Primer semestre 2016</a:t>
            </a: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MX" sz="2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Participación en el próximo evento de </a:t>
            </a:r>
            <a:r>
              <a:rPr lang="es-MX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Vamos Comerciando </a:t>
            </a: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organizado </a:t>
            </a: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 la CANACO y </a:t>
            </a:r>
            <a:r>
              <a:rPr lang="es-MX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WOBI en Guadalajara </a:t>
            </a: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(último </a:t>
            </a: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trimestre 2016</a:t>
            </a: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MX" sz="2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Organización </a:t>
            </a:r>
            <a:r>
              <a:rPr lang="es-MX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 </a:t>
            </a:r>
            <a:r>
              <a:rPr lang="es-MX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Segundo Festival </a:t>
            </a:r>
            <a:r>
              <a:rPr lang="es-MX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Nacional de </a:t>
            </a:r>
            <a:r>
              <a:rPr lang="es-MX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Drones </a:t>
            </a:r>
            <a:r>
              <a:rPr lang="es-MX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2016</a:t>
            </a:r>
            <a:r>
              <a:rPr lang="es-MX" sz="2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diciembre 2016.</a:t>
            </a:r>
            <a:endParaRPr lang="es-MX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045640" y="0"/>
            <a:ext cx="7886700" cy="833946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cs typeface="Arial" panose="020B0604020202020204" pitchFamily="34" charset="0"/>
              </a:rPr>
              <a:t>Retos, acciones y proyectos para </a:t>
            </a:r>
            <a:r>
              <a:rPr lang="es-MX" sz="3600" b="1" dirty="0" smtClean="0">
                <a:cs typeface="Arial" panose="020B0604020202020204" pitchFamily="34" charset="0"/>
              </a:rPr>
              <a:t>2016</a:t>
            </a:r>
            <a:endParaRPr lang="es-MX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2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36676" y="1524528"/>
            <a:ext cx="6697096" cy="3978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Transformación del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PMxC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endParaRPr lang="es-ES_trad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Para 2016 la CSIC 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replanteará la operación del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PMxC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 en el contexto de un presupuesto escaso, con una 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dispersión de sitios rurales donde no hay red de operadores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y buscando un mejor impacto que pueda ser medido.</a:t>
            </a: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294967295"/>
          </p:nvPr>
        </p:nvSpPr>
        <p:spPr>
          <a:xfrm>
            <a:off x="8671739" y="6413505"/>
            <a:ext cx="2522429" cy="444500"/>
          </a:xfrm>
          <a:prstGeom prst="rect">
            <a:avLst/>
          </a:prstGeom>
        </p:spPr>
        <p:txBody>
          <a:bodyPr/>
          <a:lstStyle/>
          <a:p>
            <a:r>
              <a:rPr lang="es-ES_tradnl" smtClean="0">
                <a:solidFill>
                  <a:srgbClr val="869597"/>
                </a:solidFill>
              </a:rPr>
              <a:t>www.mexicoconectado.gob.mx</a:t>
            </a:r>
            <a:endParaRPr lang="es-ES_tradnl" dirty="0">
              <a:solidFill>
                <a:srgbClr val="869597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294967295"/>
          </p:nvPr>
        </p:nvSpPr>
        <p:spPr>
          <a:xfrm>
            <a:off x="5836772" y="6491739"/>
            <a:ext cx="548640" cy="288032"/>
          </a:xfrm>
          <a:prstGeom prst="rect">
            <a:avLst/>
          </a:prstGeom>
        </p:spPr>
        <p:txBody>
          <a:bodyPr/>
          <a:lstStyle/>
          <a:p>
            <a:fld id="{D40D9B5E-99BF-E347-AC46-83B476DE5195}" type="slidenum">
              <a:rPr lang="es-ES_tradnl" smtClean="0"/>
              <a:pPr/>
              <a:t>44</a:t>
            </a:fld>
            <a:endParaRPr lang="es-ES_tradnl" dirty="0"/>
          </a:p>
        </p:txBody>
      </p:sp>
      <p:pic>
        <p:nvPicPr>
          <p:cNvPr id="6" name="Imagen 5" descr="Captura de pantalla 2016-01-20 a las 18.4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2" y="1341722"/>
            <a:ext cx="2986189" cy="3947458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136174" y="311499"/>
            <a:ext cx="7886700" cy="833946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cs typeface="Arial" panose="020B0604020202020204" pitchFamily="34" charset="0"/>
              </a:rPr>
              <a:t>Retos, acciones y proyectos para </a:t>
            </a:r>
            <a:r>
              <a:rPr lang="es-MX" sz="3600" b="1" dirty="0" smtClean="0">
                <a:cs typeface="Arial" panose="020B0604020202020204" pitchFamily="34" charset="0"/>
              </a:rPr>
              <a:t>2016</a:t>
            </a:r>
            <a:endParaRPr lang="es-MX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86852" y="1988005"/>
            <a:ext cx="8380653" cy="21236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MX" altLang="es-MX" sz="6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Coordinación General Administrativa</a:t>
            </a:r>
            <a:endParaRPr lang="es-MX" altLang="es-MX" sz="6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579800" y="5820310"/>
            <a:ext cx="5281967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MX" altLang="es-MX" sz="3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 </a:t>
            </a:r>
            <a:r>
              <a:rPr lang="es-MX" altLang="es-MX" sz="3600" b="1" smtClean="0">
                <a:solidFill>
                  <a:schemeClr val="bg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 febrero </a:t>
            </a:r>
            <a:r>
              <a:rPr lang="es-MX" altLang="es-MX" sz="3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 2016</a:t>
            </a:r>
            <a:endParaRPr lang="es-MX" altLang="es-MX" sz="3600" b="1" dirty="0">
              <a:solidFill>
                <a:schemeClr val="bg1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026330"/>
              </p:ext>
            </p:extLst>
          </p:nvPr>
        </p:nvGraphicFramePr>
        <p:xfrm>
          <a:off x="560116" y="1738736"/>
          <a:ext cx="11035553" cy="3435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2260"/>
                <a:gridCol w="1758348"/>
                <a:gridCol w="3754945"/>
              </a:tblGrid>
              <a:tr h="5769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Entidad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Número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Monto  contratado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en </a:t>
                      </a:r>
                      <a:r>
                        <a:rPr lang="es-MX" sz="2800" dirty="0" smtClean="0">
                          <a:effectLst/>
                        </a:rPr>
                        <a:t>2015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286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Centros Universitarios Temáticos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</a:rPr>
                        <a:t>$68’492,036.73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9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Centros Universitarios Regionales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</a:rPr>
                        <a:t>20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$</a:t>
                      </a:r>
                      <a:r>
                        <a:rPr lang="es-MX" sz="2800" dirty="0" smtClean="0">
                          <a:effectLst/>
                        </a:rPr>
                        <a:t>59’642,704.69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1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Sistema de Educación Media Superior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</a:rPr>
                        <a:t>15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</a:rPr>
                        <a:t>$42’978,903.65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5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</a:rPr>
                        <a:t>TOTAL</a:t>
                      </a:r>
                      <a:r>
                        <a:rPr lang="es-MX" sz="2800" dirty="0">
                          <a:effectLst/>
                        </a:rPr>
                        <a:t> 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 smtClean="0">
                          <a:effectLst/>
                        </a:rPr>
                        <a:t>48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$171’113,645.07</a:t>
                      </a:r>
                      <a:endParaRPr lang="es-MX" sz="2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411764" y="453969"/>
            <a:ext cx="9332258" cy="845837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Obras contratadas por INFEJAL en el ejercicio 2015</a:t>
            </a:r>
            <a:endParaRPr lang="es-MX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30537" y="2087412"/>
            <a:ext cx="9930925" cy="2217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243</a:t>
            </a:r>
            <a:r>
              <a:rPr lang="es-MX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aprobaciones de Proyectos en el Fideicomiso de </a:t>
            </a:r>
          </a:p>
          <a:p>
            <a:pPr algn="ctr">
              <a:lnSpc>
                <a:spcPct val="150000"/>
              </a:lnSpc>
            </a:pPr>
            <a:r>
              <a:rPr lang="es-MX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Infraestructura (FIFRU) por la Red Universitaria </a:t>
            </a:r>
          </a:p>
          <a:p>
            <a:pPr algn="ctr">
              <a:lnSpc>
                <a:spcPct val="150000"/>
              </a:lnSpc>
            </a:pPr>
            <a:r>
              <a:rPr lang="es-MX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la cantidad de</a:t>
            </a:r>
            <a:r>
              <a:rPr lang="es-MX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$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405’233,629.02 </a:t>
            </a:r>
            <a:endParaRPr lang="es-MX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CuadroTexto"/>
          <p:cNvSpPr txBox="1"/>
          <p:nvPr/>
        </p:nvSpPr>
        <p:spPr>
          <a:xfrm>
            <a:off x="1975224" y="386108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5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44600" y="1338047"/>
            <a:ext cx="1110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Transmisión vía página WEB de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 actos de presentación,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apertura de propuestas y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lectura de fallos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 obras y adquisiciones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24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algn="just"/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algn="ctr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www.udg.mx/redvideo/actos-publicos</a:t>
            </a: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80230"/>
              </p:ext>
            </p:extLst>
          </p:nvPr>
        </p:nvGraphicFramePr>
        <p:xfrm>
          <a:off x="1380566" y="3634825"/>
          <a:ext cx="899159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936"/>
                <a:gridCol w="3517523"/>
                <a:gridCol w="34961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u="none" dirty="0" smtClean="0">
                          <a:latin typeface="+mn-lt"/>
                        </a:rPr>
                        <a:t>Año</a:t>
                      </a:r>
                      <a:endParaRPr lang="es-MX" sz="2800" u="none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>
                          <a:latin typeface="+mn-lt"/>
                        </a:rPr>
                        <a:t>Actos</a:t>
                      </a:r>
                      <a:r>
                        <a:rPr lang="es-MX" sz="2800" baseline="0" dirty="0" smtClean="0">
                          <a:latin typeface="+mn-lt"/>
                        </a:rPr>
                        <a:t> de transmisión</a:t>
                      </a:r>
                      <a:endParaRPr lang="es-MX" sz="280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 smtClean="0">
                          <a:latin typeface="+mn-lt"/>
                        </a:rPr>
                        <a:t>Consultas</a:t>
                      </a:r>
                      <a:endParaRPr lang="es-MX" sz="280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b="1" u="none" dirty="0" smtClean="0">
                          <a:latin typeface="+mn-lt"/>
                        </a:rPr>
                        <a:t>2014</a:t>
                      </a:r>
                      <a:endParaRPr lang="es-MX" sz="2800" b="1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>
                          <a:latin typeface="+mn-lt"/>
                        </a:rPr>
                        <a:t>182</a:t>
                      </a:r>
                      <a:endParaRPr lang="es-MX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>
                          <a:latin typeface="+mn-lt"/>
                        </a:rPr>
                        <a:t>942</a:t>
                      </a:r>
                      <a:endParaRPr lang="es-MX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>
                          <a:latin typeface="+mn-lt"/>
                        </a:rPr>
                        <a:t>2015</a:t>
                      </a:r>
                      <a:endParaRPr lang="es-MX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 smtClean="0">
                          <a:latin typeface="+mn-lt"/>
                        </a:rPr>
                        <a:t>472</a:t>
                      </a:r>
                      <a:endParaRPr lang="es-MX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4,821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1 CuadroTexto"/>
          <p:cNvSpPr txBox="1"/>
          <p:nvPr/>
        </p:nvSpPr>
        <p:spPr>
          <a:xfrm>
            <a:off x="1975224" y="395075"/>
            <a:ext cx="824155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3600" b="1" dirty="0">
                <a:latin typeface="+mj-lt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3600" b="1" dirty="0" smtClean="0">
                <a:latin typeface="+mj-lt"/>
                <a:cs typeface="Arial" panose="020B0604020202020204" pitchFamily="34" charset="0"/>
              </a:rPr>
              <a:t>2015</a:t>
            </a:r>
            <a:endParaRPr lang="es-MX" altLang="es-MX" sz="36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856" t="-4988" r="13555" b="6487"/>
          <a:stretch/>
        </p:blipFill>
        <p:spPr>
          <a:xfrm>
            <a:off x="1827967" y="-740207"/>
            <a:ext cx="8692160" cy="64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0048" y="-255425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399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1886</Words>
  <Application>Microsoft Office PowerPoint</Application>
  <PresentationFormat>Panorámica</PresentationFormat>
  <Paragraphs>307</Paragraphs>
  <Slides>45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45</vt:i4>
      </vt:variant>
    </vt:vector>
  </HeadingPairs>
  <TitlesOfParts>
    <vt:vector size="57" baseType="lpstr">
      <vt:lpstr>Arial</vt:lpstr>
      <vt:lpstr>Calibri</vt:lpstr>
      <vt:lpstr>Calibri Light</vt:lpstr>
      <vt:lpstr>Gill Sans MT</vt:lpstr>
      <vt:lpstr>Roboto Light</vt:lpstr>
      <vt:lpstr>Roboto Thin</vt:lpstr>
      <vt:lpstr>Symbol</vt:lpstr>
      <vt:lpstr>Times New Roman</vt:lpstr>
      <vt:lpstr>Wingdings</vt:lpstr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 Obras contratadas en estricto apego a la normatividad universitaria por la CGADM en el ejercicio 2015</vt:lpstr>
      <vt:lpstr> Obras contratadas por INFEJAL en el ejercicio 2015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Campus Party 2015</vt:lpstr>
      <vt:lpstr>Campus Nights 2015</vt:lpstr>
      <vt:lpstr>Festival de Drones 2015</vt:lpstr>
      <vt:lpstr>Presentación de PowerPoint</vt:lpstr>
      <vt:lpstr>Presentación de PowerPoint</vt:lpstr>
      <vt:lpstr>Estados donde opera el PMxC </vt:lpstr>
      <vt:lpstr>Presentación de PowerPoint</vt:lpstr>
      <vt:lpstr>Operación del PMxC en números</vt:lpstr>
      <vt:lpstr>Operación del PMxC en números</vt:lpstr>
      <vt:lpstr>Universidad de Guadalajara colaborando con el Gobierno de la República a través de la SCT para habilitar el derecho constitucional de conectividad</vt:lpstr>
      <vt:lpstr>Premios y distinciones para el PMxC </vt:lpstr>
      <vt:lpstr>Presentación de PowerPoint</vt:lpstr>
      <vt:lpstr>Presentación de PowerPoint</vt:lpstr>
      <vt:lpstr>Retos, acciones y proyectos para 2016</vt:lpstr>
      <vt:lpstr>Retos, acciones y proyectos para 2016</vt:lpstr>
      <vt:lpstr>Retos, acciones y proyectos para 2016</vt:lpstr>
      <vt:lpstr>Retos, acciones y proyectos para 2016</vt:lpstr>
      <vt:lpstr>Retos, acciones y proyectos para 2016</vt:lpstr>
      <vt:lpstr>Retos, acciones y proyectos para 2016</vt:lpstr>
      <vt:lpstr>Retos, acciones y proyectos para 2016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</dc:creator>
  <cp:lastModifiedBy>Carmen Enedina Rodriguez Armenta</cp:lastModifiedBy>
  <cp:revision>154</cp:revision>
  <cp:lastPrinted>2016-02-03T02:07:45Z</cp:lastPrinted>
  <dcterms:created xsi:type="dcterms:W3CDTF">2015-01-07T22:48:31Z</dcterms:created>
  <dcterms:modified xsi:type="dcterms:W3CDTF">2016-02-03T17:40:53Z</dcterms:modified>
</cp:coreProperties>
</file>