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36"/>
  </p:notesMasterIdLst>
  <p:handoutMasterIdLst>
    <p:handoutMasterId r:id="rId37"/>
  </p:handoutMasterIdLst>
  <p:sldIdLst>
    <p:sldId id="283" r:id="rId2"/>
    <p:sldId id="333" r:id="rId3"/>
    <p:sldId id="336" r:id="rId4"/>
    <p:sldId id="310" r:id="rId5"/>
    <p:sldId id="335" r:id="rId6"/>
    <p:sldId id="314" r:id="rId7"/>
    <p:sldId id="321" r:id="rId8"/>
    <p:sldId id="322" r:id="rId9"/>
    <p:sldId id="317" r:id="rId10"/>
    <p:sldId id="334" r:id="rId11"/>
    <p:sldId id="306" r:id="rId12"/>
    <p:sldId id="315" r:id="rId13"/>
    <p:sldId id="316" r:id="rId14"/>
    <p:sldId id="318" r:id="rId15"/>
    <p:sldId id="307" r:id="rId16"/>
    <p:sldId id="325" r:id="rId17"/>
    <p:sldId id="326" r:id="rId18"/>
    <p:sldId id="327" r:id="rId19"/>
    <p:sldId id="278" r:id="rId20"/>
    <p:sldId id="262" r:id="rId21"/>
    <p:sldId id="294" r:id="rId22"/>
    <p:sldId id="263" r:id="rId23"/>
    <p:sldId id="331" r:id="rId24"/>
    <p:sldId id="338" r:id="rId25"/>
    <p:sldId id="320" r:id="rId26"/>
    <p:sldId id="281" r:id="rId27"/>
    <p:sldId id="282" r:id="rId28"/>
    <p:sldId id="291" r:id="rId29"/>
    <p:sldId id="288" r:id="rId30"/>
    <p:sldId id="289" r:id="rId31"/>
    <p:sldId id="290" r:id="rId32"/>
    <p:sldId id="266" r:id="rId33"/>
    <p:sldId id="268" r:id="rId34"/>
    <p:sldId id="332" r:id="rId35"/>
  </p:sldIdLst>
  <p:sldSz cx="12192000" cy="6858000"/>
  <p:notesSz cx="6858000" cy="9144000"/>
  <p:defaultTextStyle>
    <a:defPPr>
      <a:defRPr lang="es-MX" alt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Estilo claro 2 - Énfasis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92" autoAdjust="0"/>
    <p:restoredTop sz="83647" autoAdjust="0"/>
  </p:normalViewPr>
  <p:slideViewPr>
    <p:cSldViewPr snapToGrid="0">
      <p:cViewPr>
        <p:scale>
          <a:sx n="75" d="100"/>
          <a:sy n="75" d="100"/>
        </p:scale>
        <p:origin x="-528" y="-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95474641717092"/>
          <c:y val="0.0248901498571065"/>
          <c:w val="0.747234855887114"/>
          <c:h val="0.8185391351784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0.0554149857910943"/>
                  <c:y val="0.140449610561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463939415925441"/>
                  <c:y val="-0.01585741260594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59281147590473"/>
                  <c:y val="-0.12459273307012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602868570286263"/>
                  <c:y val="-0.09061294542507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429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>
                    <a:solidFill>
                      <a:schemeClr val="accent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Estudiantes entrantes</c:v>
                </c:pt>
                <c:pt idx="1">
                  <c:v>Estudiantes salientes</c:v>
                </c:pt>
                <c:pt idx="2">
                  <c:v>Profesores entrantes</c:v>
                </c:pt>
                <c:pt idx="3">
                  <c:v>Profesores salientes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1299.0</c:v>
                </c:pt>
                <c:pt idx="1">
                  <c:v>1558.0</c:v>
                </c:pt>
                <c:pt idx="2">
                  <c:v>114.0</c:v>
                </c:pt>
                <c:pt idx="3">
                  <c:v>429.0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Nacional</c:v>
                </c:pt>
              </c:strCache>
            </c:strRef>
          </c:tx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3200" smtClean="0"/>
                      <a:t>10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>
                    <a:solidFill>
                      <a:schemeClr val="accent2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Estudiantes entrantes</c:v>
                </c:pt>
                <c:pt idx="1">
                  <c:v>Estudiantes salientes</c:v>
                </c:pt>
                <c:pt idx="2">
                  <c:v>Profesores entrantes</c:v>
                </c:pt>
                <c:pt idx="3">
                  <c:v>Profesores salientes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614.0</c:v>
                </c:pt>
                <c:pt idx="1">
                  <c:v>106.0</c:v>
                </c:pt>
                <c:pt idx="2">
                  <c:v>10.0</c:v>
                </c:pt>
                <c:pt idx="3">
                  <c:v>79.0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Internacional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00146334403840547"/>
                  <c:y val="-0.02578124841404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3200" smtClean="0"/>
                      <a:t>104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3200" dirty="0" smtClean="0"/>
                      <a:t>350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Estudiantes entrantes</c:v>
                </c:pt>
                <c:pt idx="1">
                  <c:v>Estudiantes salientes</c:v>
                </c:pt>
                <c:pt idx="2">
                  <c:v>Profesores entrantes</c:v>
                </c:pt>
                <c:pt idx="3">
                  <c:v>Profesores salientes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685.0</c:v>
                </c:pt>
                <c:pt idx="1">
                  <c:v>1452.0</c:v>
                </c:pt>
                <c:pt idx="2">
                  <c:v>104.0</c:v>
                </c:pt>
                <c:pt idx="3">
                  <c:v>350.0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37866344"/>
        <c:axId val="2037869448"/>
      </c:barChart>
      <c:catAx>
        <c:axId val="2037866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s-ES"/>
          </a:p>
        </c:txPr>
        <c:crossAx val="2037869448"/>
        <c:crosses val="autoZero"/>
        <c:auto val="1"/>
        <c:lblAlgn val="ctr"/>
        <c:lblOffset val="100"/>
        <c:noMultiLvlLbl val="0"/>
      </c:catAx>
      <c:valAx>
        <c:axId val="203786944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</c:spPr>
        <c:crossAx val="2037866344"/>
        <c:crosses val="autoZero"/>
        <c:crossBetween val="between"/>
      </c:valAx>
      <c:spPr>
        <a:noFill/>
        <a:ln>
          <a:solidFill>
            <a:schemeClr val="bg1"/>
          </a:solidFill>
        </a:ln>
      </c:spPr>
    </c:plotArea>
    <c:legend>
      <c:legendPos val="r"/>
      <c:legendEntry>
        <c:idx val="0"/>
        <c:txPr>
          <a:bodyPr/>
          <a:lstStyle/>
          <a:p>
            <a:pPr>
              <a:defRPr sz="3200">
                <a:solidFill>
                  <a:schemeClr val="bg1"/>
                </a:solidFill>
              </a:defRPr>
            </a:pPr>
            <a:endParaRPr lang="es-ES"/>
          </a:p>
        </c:txPr>
      </c:legendEntry>
      <c:layout>
        <c:manualLayout>
          <c:xMode val="edge"/>
          <c:yMode val="edge"/>
          <c:x val="0.577004470146949"/>
          <c:y val="0.0873758566843607"/>
          <c:w val="0.422995529853051"/>
          <c:h val="0.316615387697806"/>
        </c:manualLayout>
      </c:layout>
      <c:overlay val="0"/>
      <c:txPr>
        <a:bodyPr/>
        <a:lstStyle/>
        <a:p>
          <a:pPr>
            <a:defRPr sz="32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Entrantes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0536398007133577"/>
                  <c:y val="0.1019393811182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345678715708305"/>
                  <c:y val="0.1019393811182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882078600000263"/>
                  <c:y val="0.09967406153785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600">
                    <a:solidFill>
                      <a:schemeClr val="accent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Hoja1!$A$2:$A$4</c:f>
              <c:numCache>
                <c:formatCode>General</c:formatCode>
                <c:ptCount val="3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</c:numCache>
            </c:numRef>
          </c:cat>
          <c:val>
            <c:numRef>
              <c:f>Hoja1!$B$2:$B$4</c:f>
              <c:numCache>
                <c:formatCode>General</c:formatCode>
                <c:ptCount val="3"/>
                <c:pt idx="0">
                  <c:v>967.0</c:v>
                </c:pt>
                <c:pt idx="1">
                  <c:v>789.0</c:v>
                </c:pt>
                <c:pt idx="2">
                  <c:v>1166.0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Salientes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-0.0309919787145257"/>
                  <c:y val="0.09061278321622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786718015708436"/>
                  <c:y val="0.1042047006986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774797121415167"/>
                  <c:y val="0.09967406153785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600">
                    <a:solidFill>
                      <a:schemeClr val="accent2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Hoja1!$A$2:$A$4</c:f>
              <c:numCache>
                <c:formatCode>General</c:formatCode>
                <c:ptCount val="3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</c:numCache>
            </c:numRef>
          </c:cat>
          <c:val>
            <c:numRef>
              <c:f>Hoja1!$C$2:$C$4</c:f>
              <c:numCache>
                <c:formatCode>General</c:formatCode>
                <c:ptCount val="3"/>
                <c:pt idx="0">
                  <c:v>588.0</c:v>
                </c:pt>
                <c:pt idx="1">
                  <c:v>951.0</c:v>
                </c:pt>
                <c:pt idx="2">
                  <c:v>984.0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Cancelaciones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0.00119199557140795"/>
                  <c:y val="0.1155312986006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600">
                    <a:solidFill>
                      <a:schemeClr val="accent3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Hoja1!$A$2:$A$4</c:f>
              <c:numCache>
                <c:formatCode>General</c:formatCode>
                <c:ptCount val="3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</c:numCache>
            </c:numRef>
          </c:cat>
          <c:val>
            <c:numRef>
              <c:f>Hoja1!$D$2:$D$4</c:f>
              <c:numCache>
                <c:formatCode>General</c:formatCode>
                <c:ptCount val="3"/>
                <c:pt idx="2">
                  <c:v>208.0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82946264"/>
        <c:axId val="2082942840"/>
      </c:barChart>
      <c:catAx>
        <c:axId val="20829462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082942840"/>
        <c:crosses val="autoZero"/>
        <c:auto val="1"/>
        <c:lblAlgn val="ctr"/>
        <c:lblOffset val="100"/>
        <c:noMultiLvlLbl val="0"/>
      </c:catAx>
      <c:valAx>
        <c:axId val="208294284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082946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8119703011018"/>
          <c:y val="0.0378823863911015"/>
          <c:w val="0.27115233684631"/>
          <c:h val="0.416803462835292"/>
        </c:manualLayout>
      </c:layout>
      <c:overlay val="0"/>
      <c:txPr>
        <a:bodyPr/>
        <a:lstStyle/>
        <a:p>
          <a:pPr>
            <a:defRPr sz="3200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CIDI: Cursos Intensivos de Idiomas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104373597917198"/>
                  <c:y val="0.1313883572919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811911193304069"/>
                  <c:y val="0.1268578965027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08471596998123"/>
                  <c:y val="0.1245925769223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600">
                    <a:solidFill>
                      <a:schemeClr val="accent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Hoja1!$A$2:$A$3</c:f>
              <c:numCache>
                <c:formatCode>General</c:formatCode>
                <c:ptCount val="2"/>
                <c:pt idx="0">
                  <c:v>2014.0</c:v>
                </c:pt>
                <c:pt idx="1">
                  <c:v>2015.0</c:v>
                </c:pt>
              </c:numCache>
            </c:numRef>
          </c:cat>
          <c:val>
            <c:numRef>
              <c:f>Hoja1!$B$2:$B$3</c:f>
              <c:numCache>
                <c:formatCode>General</c:formatCode>
                <c:ptCount val="2"/>
                <c:pt idx="0">
                  <c:v>151.0</c:v>
                </c:pt>
                <c:pt idx="1">
                  <c:v>126.0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GPS: Competencias Globales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-0.0489014329586013"/>
                  <c:y val="0.1336538552439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769577154183801"/>
                  <c:y val="0.1291232160831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600">
                    <a:solidFill>
                      <a:schemeClr val="accent2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Hoja1!$A$2:$A$3</c:f>
              <c:numCache>
                <c:formatCode>General</c:formatCode>
                <c:ptCount val="2"/>
                <c:pt idx="0">
                  <c:v>2014.0</c:v>
                </c:pt>
                <c:pt idx="1">
                  <c:v>2015.0</c:v>
                </c:pt>
              </c:numCache>
            </c:numRef>
          </c:cat>
          <c:val>
            <c:numRef>
              <c:f>Hoja1!$C$2:$C$3</c:f>
              <c:numCache>
                <c:formatCode>General</c:formatCode>
                <c:ptCount val="2"/>
                <c:pt idx="0">
                  <c:v>76.0</c:v>
                </c:pt>
                <c:pt idx="1">
                  <c:v>120.0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PEPE: Español para Extranjeros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00530240626112637"/>
                  <c:y val="0.1291232160831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139222424434781"/>
                  <c:y val="0.1291232160831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600">
                    <a:solidFill>
                      <a:schemeClr val="accent3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Hoja1!$A$2:$A$3</c:f>
              <c:numCache>
                <c:formatCode>General</c:formatCode>
                <c:ptCount val="2"/>
                <c:pt idx="0">
                  <c:v>2014.0</c:v>
                </c:pt>
                <c:pt idx="1">
                  <c:v>2015.0</c:v>
                </c:pt>
              </c:numCache>
            </c:numRef>
          </c:cat>
          <c:val>
            <c:numRef>
              <c:f>Hoja1!$D$2:$D$3</c:f>
              <c:numCache>
                <c:formatCode>General</c:formatCode>
                <c:ptCount val="2"/>
                <c:pt idx="0">
                  <c:v>1.0</c:v>
                </c:pt>
                <c:pt idx="1">
                  <c:v>31.0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IETP: Certificación Idiomas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0146857151541382"/>
                  <c:y val="0.1291232160831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00305353945720261"/>
                  <c:y val="0.129123037711506"/>
                </c:manualLayout>
              </c:layout>
              <c:spPr/>
              <c:txPr>
                <a:bodyPr/>
                <a:lstStyle/>
                <a:p>
                  <a:pPr>
                    <a:defRPr sz="3600">
                      <a:solidFill>
                        <a:srgbClr val="8064A2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262239025709749"/>
                  <c:y val="-2.0765189605810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600">
                    <a:solidFill>
                      <a:schemeClr val="accent4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Hoja1!$A$2:$A$3</c:f>
              <c:numCache>
                <c:formatCode>General</c:formatCode>
                <c:ptCount val="2"/>
                <c:pt idx="0">
                  <c:v>2014.0</c:v>
                </c:pt>
                <c:pt idx="1">
                  <c:v>2015.0</c:v>
                </c:pt>
              </c:numCache>
            </c:numRef>
          </c:cat>
          <c:val>
            <c:numRef>
              <c:f>Hoja1!$E$2:$E$3</c:f>
              <c:numCache>
                <c:formatCode>General</c:formatCode>
                <c:ptCount val="2"/>
                <c:pt idx="0">
                  <c:v>3.0</c:v>
                </c:pt>
                <c:pt idx="1">
                  <c:v>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26896440"/>
        <c:axId val="2126893256"/>
      </c:barChart>
      <c:catAx>
        <c:axId val="21268964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es-ES"/>
          </a:p>
        </c:txPr>
        <c:crossAx val="2126893256"/>
        <c:crosses val="autoZero"/>
        <c:auto val="1"/>
        <c:lblAlgn val="ctr"/>
        <c:lblOffset val="100"/>
        <c:noMultiLvlLbl val="0"/>
      </c:catAx>
      <c:valAx>
        <c:axId val="212689325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126896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7968462454158"/>
          <c:y val="0.153413684991794"/>
          <c:w val="0.272031537545842"/>
          <c:h val="0.712818658670386"/>
        </c:manualLayout>
      </c:layout>
      <c:overlay val="0"/>
      <c:txPr>
        <a:bodyPr/>
        <a:lstStyle/>
        <a:p>
          <a:pPr>
            <a:defRPr sz="2400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33490505640081"/>
          <c:y val="0.018122556643245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965589196605496"/>
          <c:y val="0.113084575082234"/>
          <c:w val="0.84046016902335"/>
          <c:h val="0.8211833423024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Recursos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9BBB59"/>
              </a:solidFill>
            </c:spPr>
          </c:dPt>
          <c:dPt>
            <c:idx val="1"/>
            <c:invertIfNegative val="0"/>
            <c:bubble3D val="0"/>
            <c:spPr>
              <a:solidFill>
                <a:srgbClr val="9BBB59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0.0083439689998556"/>
                  <c:y val="-0.01585723706284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08520215911178"/>
                  <c:y val="-0.004530639160811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052250132607241"/>
                  <c:y val="0.002264962837164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Hoja1!$A$2:$A$4</c:f>
              <c:numCache>
                <c:formatCode>General</c:formatCode>
                <c:ptCount val="3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</c:numCache>
            </c:numRef>
          </c:cat>
          <c:val>
            <c:numRef>
              <c:f>Hoja1!$B$2:$B$4</c:f>
              <c:numCache>
                <c:formatCode>"$"#,##0;[Red]"$"#,##0</c:formatCode>
                <c:ptCount val="3"/>
                <c:pt idx="0">
                  <c:v>1.0438725E7</c:v>
                </c:pt>
                <c:pt idx="1">
                  <c:v>2.7208949E7</c:v>
                </c:pt>
                <c:pt idx="2">
                  <c:v>1.3624905E7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25777592"/>
        <c:axId val="2082935000"/>
      </c:barChart>
      <c:valAx>
        <c:axId val="2082935000"/>
        <c:scaling>
          <c:orientation val="minMax"/>
        </c:scaling>
        <c:delete val="0"/>
        <c:axPos val="b"/>
        <c:majorGridlines/>
        <c:numFmt formatCode="&quot;$&quot;#,##0;[Red]&quot;$&quot;#,##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2125777592"/>
        <c:crosses val="autoZero"/>
        <c:crossBetween val="between"/>
      </c:valAx>
      <c:catAx>
        <c:axId val="21257775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2400"/>
            </a:pPr>
            <a:endParaRPr lang="es-ES"/>
          </a:p>
        </c:txPr>
        <c:crossAx val="208293500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 dirty="0" smtClean="0"/>
              <a:t>Estudiantes</a:t>
            </a:r>
            <a:r>
              <a:rPr lang="es-ES" baseline="0" dirty="0" smtClean="0"/>
              <a:t> salientes </a:t>
            </a:r>
            <a:r>
              <a:rPr lang="es-ES" dirty="0" smtClean="0"/>
              <a:t>Beneficiados</a:t>
            </a:r>
            <a:endParaRPr lang="es-E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Estudiantes salientes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2800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Hoja1!$A$2:$A$4</c:f>
              <c:numCache>
                <c:formatCode>General</c:formatCode>
                <c:ptCount val="3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</c:numCache>
            </c:numRef>
          </c:cat>
          <c:val>
            <c:numRef>
              <c:f>Hoja1!$B$2:$B$4</c:f>
              <c:numCache>
                <c:formatCode>General</c:formatCode>
                <c:ptCount val="3"/>
                <c:pt idx="0">
                  <c:v>140.0</c:v>
                </c:pt>
                <c:pt idx="1">
                  <c:v>406.0</c:v>
                </c:pt>
                <c:pt idx="2">
                  <c:v>234.0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5753336"/>
        <c:axId val="2125750408"/>
      </c:barChart>
      <c:catAx>
        <c:axId val="2125753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25750408"/>
        <c:crosses val="autoZero"/>
        <c:auto val="1"/>
        <c:lblAlgn val="ctr"/>
        <c:lblOffset val="100"/>
        <c:noMultiLvlLbl val="0"/>
      </c:catAx>
      <c:valAx>
        <c:axId val="2125750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25753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Fondos institucionales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00569856560101725"/>
                  <c:y val="0.002131054748758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067286948855494"/>
                  <c:y val="-0.01065611280779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>
                    <a:solidFill>
                      <a:schemeClr val="tx2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Hoja1!$A$2:$A$4</c:f>
              <c:numCache>
                <c:formatCode>General</c:formatCode>
                <c:ptCount val="3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</c:numCache>
            </c:numRef>
          </c:cat>
          <c:val>
            <c:numRef>
              <c:f>Hoja1!$B$2:$B$4</c:f>
              <c:numCache>
                <c:formatCode>"$"#,##0.00;[Red]"$"#,##0.00</c:formatCode>
                <c:ptCount val="3"/>
                <c:pt idx="0">
                  <c:v>1.55796774E6</c:v>
                </c:pt>
                <c:pt idx="1">
                  <c:v>5.618868916E7</c:v>
                </c:pt>
                <c:pt idx="2">
                  <c:v>5.79225E7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Fondos extraordinarios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00318143571831783"/>
                  <c:y val="-1.67812800122705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0327256947725126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0224252608693113"/>
                  <c:y val="-0.01491872574370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0645400519556909"/>
                  <c:y val="-0.00852489024623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>
                    <a:solidFill>
                      <a:schemeClr val="accent2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Hoja1!$A$2:$A$4</c:f>
              <c:numCache>
                <c:formatCode>General</c:formatCode>
                <c:ptCount val="3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</c:numCache>
            </c:numRef>
          </c:cat>
          <c:val>
            <c:numRef>
              <c:f>Hoja1!$C$2:$C$4</c:f>
              <c:numCache>
                <c:formatCode>"$"#,##0.00;[Red]"$"#,##0.00</c:formatCode>
                <c:ptCount val="3"/>
                <c:pt idx="0">
                  <c:v>1.1488171E7</c:v>
                </c:pt>
                <c:pt idx="1">
                  <c:v>8.13149179E6</c:v>
                </c:pt>
                <c:pt idx="2">
                  <c:v>4.86856466E6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Fondos nacionales/internacionales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0.00563929859473633"/>
                  <c:y val="-0.01278750318215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Hoja1!$A$2:$A$4</c:f>
              <c:numCache>
                <c:formatCode>General</c:formatCode>
                <c:ptCount val="3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</c:numCache>
            </c:numRef>
          </c:cat>
          <c:val>
            <c:numRef>
              <c:f>Hoja1!$D$2:$D$4</c:f>
              <c:numCache>
                <c:formatCode>"$"#,##0.00;[Red]"$"#,##0.00</c:formatCode>
                <c:ptCount val="3"/>
                <c:pt idx="0">
                  <c:v>1.0438725E7</c:v>
                </c:pt>
                <c:pt idx="1">
                  <c:v>2.7208949E7</c:v>
                </c:pt>
                <c:pt idx="2">
                  <c:v>1.3624905E7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5675224"/>
        <c:axId val="2125671976"/>
      </c:barChart>
      <c:catAx>
        <c:axId val="21256752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3600"/>
            </a:pPr>
            <a:endParaRPr lang="es-ES"/>
          </a:p>
        </c:txPr>
        <c:crossAx val="2125671976"/>
        <c:crosses val="autoZero"/>
        <c:auto val="1"/>
        <c:lblAlgn val="ctr"/>
        <c:lblOffset val="100"/>
        <c:noMultiLvlLbl val="0"/>
      </c:catAx>
      <c:valAx>
        <c:axId val="2125671976"/>
        <c:scaling>
          <c:orientation val="minMax"/>
        </c:scaling>
        <c:delete val="0"/>
        <c:axPos val="b"/>
        <c:majorGridlines/>
        <c:numFmt formatCode="&quot;$&quot;#,##0.00;[Red]&quot;$&quot;#,##0.00" sourceLinked="1"/>
        <c:majorTickMark val="out"/>
        <c:minorTickMark val="none"/>
        <c:tickLblPos val="nextTo"/>
        <c:txPr>
          <a:bodyPr rot="-1200000"/>
          <a:lstStyle/>
          <a:p>
            <a:pPr>
              <a:defRPr sz="1100"/>
            </a:pPr>
            <a:endParaRPr lang="es-ES"/>
          </a:p>
        </c:txPr>
        <c:crossAx val="2125675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9939520167446"/>
          <c:y val="0.0971857625606622"/>
          <c:w val="0.201333627893218"/>
          <c:h val="0.705460846672633"/>
        </c:manualLayout>
      </c:layout>
      <c:overlay val="0"/>
      <c:txPr>
        <a:bodyPr/>
        <a:lstStyle/>
        <a:p>
          <a:pPr>
            <a:defRPr sz="2400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44B81A-ED08-8345-B93A-4D7368DCE62E}" type="doc">
      <dgm:prSet loTypeId="urn:microsoft.com/office/officeart/2005/8/layout/orgChart1" loCatId="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C60959B-09E2-9A4D-811B-395C71BE1622}">
      <dgm:prSet phldrT="[Texto]" custT="1"/>
      <dgm:spPr/>
      <dgm:t>
        <a:bodyPr/>
        <a:lstStyle/>
        <a:p>
          <a:r>
            <a:rPr lang="es-ES" sz="2800" b="1" dirty="0" smtClean="0"/>
            <a:t>Coordinadora General</a:t>
          </a:r>
        </a:p>
      </dgm:t>
    </dgm:pt>
    <dgm:pt modelId="{EBAB59A9-FB28-DC4A-989D-DC5440CF06B4}" type="parTrans" cxnId="{1551A284-1DD0-EB4E-8FEA-A4357278C55B}">
      <dgm:prSet/>
      <dgm:spPr/>
      <dgm:t>
        <a:bodyPr/>
        <a:lstStyle/>
        <a:p>
          <a:endParaRPr lang="es-ES" sz="2000"/>
        </a:p>
      </dgm:t>
    </dgm:pt>
    <dgm:pt modelId="{93EE657F-76FC-4947-98AD-74FD8E385502}" type="sibTrans" cxnId="{1551A284-1DD0-EB4E-8FEA-A4357278C55B}">
      <dgm:prSet/>
      <dgm:spPr/>
      <dgm:t>
        <a:bodyPr/>
        <a:lstStyle/>
        <a:p>
          <a:endParaRPr lang="es-ES" sz="2000"/>
        </a:p>
      </dgm:t>
    </dgm:pt>
    <dgm:pt modelId="{3D8CA596-9F3C-C847-8DC7-A4D1D0C0639C}" type="asst">
      <dgm:prSet phldrT="[Texto]" custT="1"/>
      <dgm:spPr/>
      <dgm:t>
        <a:bodyPr/>
        <a:lstStyle/>
        <a:p>
          <a:r>
            <a:rPr lang="es-ES" sz="2800" b="1" dirty="0" smtClean="0"/>
            <a:t>Secretaría Técnica </a:t>
          </a:r>
          <a:endParaRPr lang="es-ES" sz="2800" b="1" dirty="0"/>
        </a:p>
      </dgm:t>
    </dgm:pt>
    <dgm:pt modelId="{C24AA257-CDF1-864A-BB20-5DF57670FCAD}" type="parTrans" cxnId="{8D6EFC56-70EA-3B44-8C0C-F2951E1AF4C6}">
      <dgm:prSet/>
      <dgm:spPr/>
      <dgm:t>
        <a:bodyPr/>
        <a:lstStyle/>
        <a:p>
          <a:endParaRPr lang="es-ES" sz="2000"/>
        </a:p>
      </dgm:t>
    </dgm:pt>
    <dgm:pt modelId="{624318E8-0D2D-014C-A763-7CF771A5336E}" type="sibTrans" cxnId="{8D6EFC56-70EA-3B44-8C0C-F2951E1AF4C6}">
      <dgm:prSet/>
      <dgm:spPr/>
      <dgm:t>
        <a:bodyPr/>
        <a:lstStyle/>
        <a:p>
          <a:endParaRPr lang="es-ES" sz="2000"/>
        </a:p>
      </dgm:t>
    </dgm:pt>
    <dgm:pt modelId="{533FE8EC-51D6-3047-8DA6-101B1A411C68}">
      <dgm:prSet phldrT="[Texto]" custT="1"/>
      <dgm:spPr/>
      <dgm:t>
        <a:bodyPr/>
        <a:lstStyle/>
        <a:p>
          <a:r>
            <a:rPr lang="es-ES" sz="2400" b="1" dirty="0" smtClean="0"/>
            <a:t>Unidad de Fomento a la Internacionalización</a:t>
          </a:r>
        </a:p>
      </dgm:t>
    </dgm:pt>
    <dgm:pt modelId="{FB99FE42-DFB8-9C4B-A7B7-A9554AF0AF1B}" type="parTrans" cxnId="{A35B66E4-6207-DE43-AB03-3C25F69A5A78}">
      <dgm:prSet/>
      <dgm:spPr/>
      <dgm:t>
        <a:bodyPr/>
        <a:lstStyle/>
        <a:p>
          <a:endParaRPr lang="es-ES" sz="2000"/>
        </a:p>
      </dgm:t>
    </dgm:pt>
    <dgm:pt modelId="{F61E6F35-13A6-1B46-823C-36901809DACE}" type="sibTrans" cxnId="{A35B66E4-6207-DE43-AB03-3C25F69A5A78}">
      <dgm:prSet/>
      <dgm:spPr/>
      <dgm:t>
        <a:bodyPr/>
        <a:lstStyle/>
        <a:p>
          <a:endParaRPr lang="es-ES" sz="2000"/>
        </a:p>
      </dgm:t>
    </dgm:pt>
    <dgm:pt modelId="{FFF45B1B-974C-1744-90F5-439E71054EEF}">
      <dgm:prSet phldrT="[Texto]" custT="1"/>
      <dgm:spPr/>
      <dgm:t>
        <a:bodyPr/>
        <a:lstStyle/>
        <a:p>
          <a:r>
            <a:rPr lang="es-ES" sz="2400" b="1" dirty="0" smtClean="0"/>
            <a:t>Unidad de Organismos Internacionales</a:t>
          </a:r>
        </a:p>
      </dgm:t>
    </dgm:pt>
    <dgm:pt modelId="{281A606F-3709-2745-980E-B7F7739B2D9A}" type="parTrans" cxnId="{43B0599A-EC9A-0544-A8CD-7D25A3F1D307}">
      <dgm:prSet/>
      <dgm:spPr/>
      <dgm:t>
        <a:bodyPr/>
        <a:lstStyle/>
        <a:p>
          <a:endParaRPr lang="es-ES" sz="2000"/>
        </a:p>
      </dgm:t>
    </dgm:pt>
    <dgm:pt modelId="{1F56984B-8DC1-644C-904C-30A2E614A7DF}" type="sibTrans" cxnId="{43B0599A-EC9A-0544-A8CD-7D25A3F1D307}">
      <dgm:prSet/>
      <dgm:spPr/>
      <dgm:t>
        <a:bodyPr/>
        <a:lstStyle/>
        <a:p>
          <a:endParaRPr lang="es-ES" sz="2000"/>
        </a:p>
      </dgm:t>
    </dgm:pt>
    <dgm:pt modelId="{9C78A6B5-A653-FA43-B9C8-B83AADFE48BB}">
      <dgm:prSet phldrT="[Texto]" custT="1"/>
      <dgm:spPr/>
      <dgm:t>
        <a:bodyPr/>
        <a:lstStyle/>
        <a:p>
          <a:r>
            <a:rPr lang="es-ES" sz="2400" b="1" dirty="0" smtClean="0"/>
            <a:t>Unidad de Relaciones Internacionales e Interinstitucionales</a:t>
          </a:r>
        </a:p>
      </dgm:t>
    </dgm:pt>
    <dgm:pt modelId="{17A6FDC5-0777-244C-8BF7-6AEECED8F3CA}" type="parTrans" cxnId="{5A42A03E-B661-4741-A529-ACAFE9B29C02}">
      <dgm:prSet/>
      <dgm:spPr/>
      <dgm:t>
        <a:bodyPr/>
        <a:lstStyle/>
        <a:p>
          <a:endParaRPr lang="es-ES" sz="2000"/>
        </a:p>
      </dgm:t>
    </dgm:pt>
    <dgm:pt modelId="{A1FDD417-5FE5-1D49-A6AF-24BF9FC347F1}" type="sibTrans" cxnId="{5A42A03E-B661-4741-A529-ACAFE9B29C02}">
      <dgm:prSet/>
      <dgm:spPr/>
      <dgm:t>
        <a:bodyPr/>
        <a:lstStyle/>
        <a:p>
          <a:endParaRPr lang="es-ES" sz="2000"/>
        </a:p>
      </dgm:t>
    </dgm:pt>
    <dgm:pt modelId="{16301AF3-F699-1944-A932-F91D35BF2A89}" type="asst">
      <dgm:prSet phldrT="[Texto]" custT="1"/>
      <dgm:spPr/>
      <dgm:t>
        <a:bodyPr/>
        <a:lstStyle/>
        <a:p>
          <a:r>
            <a:rPr lang="es-ES" sz="2800" b="1" dirty="0" smtClean="0"/>
            <a:t>Secretaría</a:t>
          </a:r>
          <a:r>
            <a:rPr lang="es-ES" sz="2800" dirty="0" smtClean="0"/>
            <a:t> </a:t>
          </a:r>
          <a:endParaRPr lang="es-ES" sz="2800" b="1" dirty="0"/>
        </a:p>
      </dgm:t>
    </dgm:pt>
    <dgm:pt modelId="{1A0A7472-0562-DE43-AADA-CC6F7E8AE85F}" type="parTrans" cxnId="{F44015E9-2071-8541-A1FA-D779002339AE}">
      <dgm:prSet/>
      <dgm:spPr/>
      <dgm:t>
        <a:bodyPr/>
        <a:lstStyle/>
        <a:p>
          <a:endParaRPr lang="es-ES" sz="2000"/>
        </a:p>
      </dgm:t>
    </dgm:pt>
    <dgm:pt modelId="{D440CD3E-94FD-834B-A21C-5F2DA549D2F9}" type="sibTrans" cxnId="{F44015E9-2071-8541-A1FA-D779002339AE}">
      <dgm:prSet/>
      <dgm:spPr/>
      <dgm:t>
        <a:bodyPr/>
        <a:lstStyle/>
        <a:p>
          <a:endParaRPr lang="es-ES" sz="2000"/>
        </a:p>
      </dgm:t>
    </dgm:pt>
    <dgm:pt modelId="{014683D9-A716-224F-B421-D578A95967E0}" type="pres">
      <dgm:prSet presAssocID="{2444B81A-ED08-8345-B93A-4D7368DCE62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2E0F7FE-0961-6048-B77D-9DA1F7E5153D}" type="pres">
      <dgm:prSet presAssocID="{2C60959B-09E2-9A4D-811B-395C71BE1622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8B20AA06-8441-CF48-9A61-1A3B61DB634F}" type="pres">
      <dgm:prSet presAssocID="{2C60959B-09E2-9A4D-811B-395C71BE1622}" presName="rootComposite1" presStyleCnt="0"/>
      <dgm:spPr/>
      <dgm:t>
        <a:bodyPr/>
        <a:lstStyle/>
        <a:p>
          <a:endParaRPr lang="es-MX"/>
        </a:p>
      </dgm:t>
    </dgm:pt>
    <dgm:pt modelId="{EAB94128-061F-8942-9B4B-3154A7342417}" type="pres">
      <dgm:prSet presAssocID="{2C60959B-09E2-9A4D-811B-395C71BE1622}" presName="rootText1" presStyleLbl="node0" presStyleIdx="0" presStyleCnt="1" custScaleX="152479" custScaleY="71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70A77C-78D4-D048-B178-76C6610C5A6B}" type="pres">
      <dgm:prSet presAssocID="{2C60959B-09E2-9A4D-811B-395C71BE162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E875C-88DE-F14F-B6D0-1B49A4EA645F}" type="pres">
      <dgm:prSet presAssocID="{2C60959B-09E2-9A4D-811B-395C71BE1622}" presName="hierChild2" presStyleCnt="0"/>
      <dgm:spPr/>
      <dgm:t>
        <a:bodyPr/>
        <a:lstStyle/>
        <a:p>
          <a:endParaRPr lang="es-MX"/>
        </a:p>
      </dgm:t>
    </dgm:pt>
    <dgm:pt modelId="{6EE4F665-013C-9541-B0E5-8563F1D3A88B}" type="pres">
      <dgm:prSet presAssocID="{FB99FE42-DFB8-9C4B-A7B7-A9554AF0AF1B}" presName="Name37" presStyleLbl="parChTrans1D2" presStyleIdx="0" presStyleCnt="5"/>
      <dgm:spPr/>
      <dgm:t>
        <a:bodyPr/>
        <a:lstStyle/>
        <a:p>
          <a:endParaRPr lang="es-ES"/>
        </a:p>
      </dgm:t>
    </dgm:pt>
    <dgm:pt modelId="{F3DFFA77-5F0B-5A49-AF03-20F3C25029A3}" type="pres">
      <dgm:prSet presAssocID="{533FE8EC-51D6-3047-8DA6-101B1A411C6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280C9AF8-A924-954C-896E-DCE58681FFD6}" type="pres">
      <dgm:prSet presAssocID="{533FE8EC-51D6-3047-8DA6-101B1A411C68}" presName="rootComposite" presStyleCnt="0"/>
      <dgm:spPr/>
      <dgm:t>
        <a:bodyPr/>
        <a:lstStyle/>
        <a:p>
          <a:endParaRPr lang="es-MX"/>
        </a:p>
      </dgm:t>
    </dgm:pt>
    <dgm:pt modelId="{D96B93A2-924D-1E49-8CDD-79EEE3F1A870}" type="pres">
      <dgm:prSet presAssocID="{533FE8EC-51D6-3047-8DA6-101B1A411C68}" presName="rootText" presStyleLbl="node2" presStyleIdx="0" presStyleCnt="3" custScaleX="117662" custScaleY="146618" custLinFactNeighborX="14139" custLinFactNeighborY="-10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71FFDA-7699-ED41-90FF-E21D6B28AA6A}" type="pres">
      <dgm:prSet presAssocID="{533FE8EC-51D6-3047-8DA6-101B1A411C68}" presName="rootConnector" presStyleLbl="node2" presStyleIdx="0" presStyleCnt="3"/>
      <dgm:spPr/>
      <dgm:t>
        <a:bodyPr/>
        <a:lstStyle/>
        <a:p>
          <a:endParaRPr lang="es-ES"/>
        </a:p>
      </dgm:t>
    </dgm:pt>
    <dgm:pt modelId="{E8084702-0831-774B-9562-E6216804E250}" type="pres">
      <dgm:prSet presAssocID="{533FE8EC-51D6-3047-8DA6-101B1A411C68}" presName="hierChild4" presStyleCnt="0"/>
      <dgm:spPr/>
      <dgm:t>
        <a:bodyPr/>
        <a:lstStyle/>
        <a:p>
          <a:endParaRPr lang="es-MX"/>
        </a:p>
      </dgm:t>
    </dgm:pt>
    <dgm:pt modelId="{CC7CB929-5A5D-9C40-B003-808F09AB8981}" type="pres">
      <dgm:prSet presAssocID="{533FE8EC-51D6-3047-8DA6-101B1A411C68}" presName="hierChild5" presStyleCnt="0"/>
      <dgm:spPr/>
      <dgm:t>
        <a:bodyPr/>
        <a:lstStyle/>
        <a:p>
          <a:endParaRPr lang="es-MX"/>
        </a:p>
      </dgm:t>
    </dgm:pt>
    <dgm:pt modelId="{1BD5C3F2-704D-3A4E-B89E-8F1D4C0B150E}" type="pres">
      <dgm:prSet presAssocID="{281A606F-3709-2745-980E-B7F7739B2D9A}" presName="Name37" presStyleLbl="parChTrans1D2" presStyleIdx="1" presStyleCnt="5"/>
      <dgm:spPr/>
      <dgm:t>
        <a:bodyPr/>
        <a:lstStyle/>
        <a:p>
          <a:endParaRPr lang="es-ES"/>
        </a:p>
      </dgm:t>
    </dgm:pt>
    <dgm:pt modelId="{3BA3885F-8FFF-D14D-91EB-6C5A52CF9D37}" type="pres">
      <dgm:prSet presAssocID="{FFF45B1B-974C-1744-90F5-439E71054EE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C4602D60-9CD9-324E-B9AF-074A0DDEC422}" type="pres">
      <dgm:prSet presAssocID="{FFF45B1B-974C-1744-90F5-439E71054EEF}" presName="rootComposite" presStyleCnt="0"/>
      <dgm:spPr/>
      <dgm:t>
        <a:bodyPr/>
        <a:lstStyle/>
        <a:p>
          <a:endParaRPr lang="es-MX"/>
        </a:p>
      </dgm:t>
    </dgm:pt>
    <dgm:pt modelId="{30E6892F-3E42-0F47-AFD3-8A796F188968}" type="pres">
      <dgm:prSet presAssocID="{FFF45B1B-974C-1744-90F5-439E71054EEF}" presName="rootText" presStyleLbl="node2" presStyleIdx="1" presStyleCnt="3" custScaleX="122678" custScaleY="144537" custLinFactNeighborX="5491" custLinFactNeighborY="-105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393141-3380-EB4F-AB26-F7AF79043F59}" type="pres">
      <dgm:prSet presAssocID="{FFF45B1B-974C-1744-90F5-439E71054EEF}" presName="rootConnector" presStyleLbl="node2" presStyleIdx="1" presStyleCnt="3"/>
      <dgm:spPr/>
      <dgm:t>
        <a:bodyPr/>
        <a:lstStyle/>
        <a:p>
          <a:endParaRPr lang="es-ES"/>
        </a:p>
      </dgm:t>
    </dgm:pt>
    <dgm:pt modelId="{AB20F90C-8688-8049-BF0F-912677ADF12B}" type="pres">
      <dgm:prSet presAssocID="{FFF45B1B-974C-1744-90F5-439E71054EEF}" presName="hierChild4" presStyleCnt="0"/>
      <dgm:spPr/>
      <dgm:t>
        <a:bodyPr/>
        <a:lstStyle/>
        <a:p>
          <a:endParaRPr lang="es-MX"/>
        </a:p>
      </dgm:t>
    </dgm:pt>
    <dgm:pt modelId="{CA70485D-6B04-F540-B5A1-2138C9F5BA82}" type="pres">
      <dgm:prSet presAssocID="{FFF45B1B-974C-1744-90F5-439E71054EEF}" presName="hierChild5" presStyleCnt="0"/>
      <dgm:spPr/>
      <dgm:t>
        <a:bodyPr/>
        <a:lstStyle/>
        <a:p>
          <a:endParaRPr lang="es-MX"/>
        </a:p>
      </dgm:t>
    </dgm:pt>
    <dgm:pt modelId="{8E805529-C459-3041-8E8B-FB0B2862C8F8}" type="pres">
      <dgm:prSet presAssocID="{17A6FDC5-0777-244C-8BF7-6AEECED8F3CA}" presName="Name37" presStyleLbl="parChTrans1D2" presStyleIdx="2" presStyleCnt="5"/>
      <dgm:spPr/>
      <dgm:t>
        <a:bodyPr/>
        <a:lstStyle/>
        <a:p>
          <a:endParaRPr lang="es-ES"/>
        </a:p>
      </dgm:t>
    </dgm:pt>
    <dgm:pt modelId="{899D36CC-C396-904F-80A7-EFF880BFDA8B}" type="pres">
      <dgm:prSet presAssocID="{9C78A6B5-A653-FA43-B9C8-B83AADFE48BB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110F9CD8-126D-9449-9E6B-A56809671B2E}" type="pres">
      <dgm:prSet presAssocID="{9C78A6B5-A653-FA43-B9C8-B83AADFE48BB}" presName="rootComposite" presStyleCnt="0"/>
      <dgm:spPr/>
      <dgm:t>
        <a:bodyPr/>
        <a:lstStyle/>
        <a:p>
          <a:endParaRPr lang="es-MX"/>
        </a:p>
      </dgm:t>
    </dgm:pt>
    <dgm:pt modelId="{F8CFE5F9-7B28-1B44-B707-FC89053B24A5}" type="pres">
      <dgm:prSet presAssocID="{9C78A6B5-A653-FA43-B9C8-B83AADFE48BB}" presName="rootText" presStyleLbl="node2" presStyleIdx="2" presStyleCnt="3" custScaleX="126673" custScaleY="142709" custLinFactNeighborX="-1018" custLinFactNeighborY="-109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180F08-005D-D148-9B9D-B5350E2D01E6}" type="pres">
      <dgm:prSet presAssocID="{9C78A6B5-A653-FA43-B9C8-B83AADFE48BB}" presName="rootConnector" presStyleLbl="node2" presStyleIdx="2" presStyleCnt="3"/>
      <dgm:spPr/>
      <dgm:t>
        <a:bodyPr/>
        <a:lstStyle/>
        <a:p>
          <a:endParaRPr lang="es-ES"/>
        </a:p>
      </dgm:t>
    </dgm:pt>
    <dgm:pt modelId="{42A98039-3B6E-8148-85EA-4730C46CEAD6}" type="pres">
      <dgm:prSet presAssocID="{9C78A6B5-A653-FA43-B9C8-B83AADFE48BB}" presName="hierChild4" presStyleCnt="0"/>
      <dgm:spPr/>
      <dgm:t>
        <a:bodyPr/>
        <a:lstStyle/>
        <a:p>
          <a:endParaRPr lang="es-MX"/>
        </a:p>
      </dgm:t>
    </dgm:pt>
    <dgm:pt modelId="{4E57AE8B-23F2-D443-849D-3F0BA4FCB922}" type="pres">
      <dgm:prSet presAssocID="{9C78A6B5-A653-FA43-B9C8-B83AADFE48BB}" presName="hierChild5" presStyleCnt="0"/>
      <dgm:spPr/>
      <dgm:t>
        <a:bodyPr/>
        <a:lstStyle/>
        <a:p>
          <a:endParaRPr lang="es-MX"/>
        </a:p>
      </dgm:t>
    </dgm:pt>
    <dgm:pt modelId="{6B26F254-ED42-A64B-84CC-123578A7538C}" type="pres">
      <dgm:prSet presAssocID="{2C60959B-09E2-9A4D-811B-395C71BE1622}" presName="hierChild3" presStyleCnt="0"/>
      <dgm:spPr/>
      <dgm:t>
        <a:bodyPr/>
        <a:lstStyle/>
        <a:p>
          <a:endParaRPr lang="es-MX"/>
        </a:p>
      </dgm:t>
    </dgm:pt>
    <dgm:pt modelId="{06989AEB-3577-9E41-99E8-B3ABAA284A6F}" type="pres">
      <dgm:prSet presAssocID="{C24AA257-CDF1-864A-BB20-5DF57670FCAD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7112820D-9E9D-F443-AC7D-249C0BB1A6C7}" type="pres">
      <dgm:prSet presAssocID="{3D8CA596-9F3C-C847-8DC7-A4D1D0C0639C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AB6584F9-ABEC-C54F-A5F4-B019C650BDA2}" type="pres">
      <dgm:prSet presAssocID="{3D8CA596-9F3C-C847-8DC7-A4D1D0C0639C}" presName="rootComposite3" presStyleCnt="0"/>
      <dgm:spPr/>
      <dgm:t>
        <a:bodyPr/>
        <a:lstStyle/>
        <a:p>
          <a:endParaRPr lang="es-MX"/>
        </a:p>
      </dgm:t>
    </dgm:pt>
    <dgm:pt modelId="{1881F449-9932-1049-BE67-3C5045827E07}" type="pres">
      <dgm:prSet presAssocID="{3D8CA596-9F3C-C847-8DC7-A4D1D0C0639C}" presName="rootText3" presStyleLbl="asst1" presStyleIdx="0" presStyleCnt="2" custScaleX="138529" custScaleY="74493" custLinFactNeighborX="719" custLinFactNeighborY="-480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97AC19-9F11-784E-9908-56661FA33F55}" type="pres">
      <dgm:prSet presAssocID="{3D8CA596-9F3C-C847-8DC7-A4D1D0C0639C}" presName="rootConnector3" presStyleLbl="asst1" presStyleIdx="0" presStyleCnt="2"/>
      <dgm:spPr/>
      <dgm:t>
        <a:bodyPr/>
        <a:lstStyle/>
        <a:p>
          <a:endParaRPr lang="es-ES"/>
        </a:p>
      </dgm:t>
    </dgm:pt>
    <dgm:pt modelId="{4999FA9F-C8E9-994C-8E14-233C7207A28A}" type="pres">
      <dgm:prSet presAssocID="{3D8CA596-9F3C-C847-8DC7-A4D1D0C0639C}" presName="hierChild6" presStyleCnt="0"/>
      <dgm:spPr/>
      <dgm:t>
        <a:bodyPr/>
        <a:lstStyle/>
        <a:p>
          <a:endParaRPr lang="es-MX"/>
        </a:p>
      </dgm:t>
    </dgm:pt>
    <dgm:pt modelId="{CB88A76C-B860-434B-956D-0FD8A1179FAB}" type="pres">
      <dgm:prSet presAssocID="{3D8CA596-9F3C-C847-8DC7-A4D1D0C0639C}" presName="hierChild7" presStyleCnt="0"/>
      <dgm:spPr/>
      <dgm:t>
        <a:bodyPr/>
        <a:lstStyle/>
        <a:p>
          <a:endParaRPr lang="es-MX"/>
        </a:p>
      </dgm:t>
    </dgm:pt>
    <dgm:pt modelId="{B5A51A10-5330-9D43-8F6E-C34E74C003DB}" type="pres">
      <dgm:prSet presAssocID="{1A0A7472-0562-DE43-AADA-CC6F7E8AE85F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2256E479-296D-2E4C-951A-3FD8BBAFFB88}" type="pres">
      <dgm:prSet presAssocID="{16301AF3-F699-1944-A932-F91D35BF2A89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4C68C1FB-B1A8-B348-BB3F-1A71248B9F24}" type="pres">
      <dgm:prSet presAssocID="{16301AF3-F699-1944-A932-F91D35BF2A89}" presName="rootComposite3" presStyleCnt="0"/>
      <dgm:spPr/>
      <dgm:t>
        <a:bodyPr/>
        <a:lstStyle/>
        <a:p>
          <a:endParaRPr lang="es-MX"/>
        </a:p>
      </dgm:t>
    </dgm:pt>
    <dgm:pt modelId="{E7DA690D-9C66-394C-99BA-5A8DAB47BB68}" type="pres">
      <dgm:prSet presAssocID="{16301AF3-F699-1944-A932-F91D35BF2A89}" presName="rootText3" presStyleLbl="asst1" presStyleIdx="1" presStyleCnt="2" custScaleX="130962" custScaleY="81027" custLinFactNeighborX="2376" custLinFactNeighborY="-341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7683E7-BE90-B841-9844-5064E5B8B839}" type="pres">
      <dgm:prSet presAssocID="{16301AF3-F699-1944-A932-F91D35BF2A8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60E3316F-EFAF-A341-BE79-6E3245A7BFC7}" type="pres">
      <dgm:prSet presAssocID="{16301AF3-F699-1944-A932-F91D35BF2A89}" presName="hierChild6" presStyleCnt="0"/>
      <dgm:spPr/>
      <dgm:t>
        <a:bodyPr/>
        <a:lstStyle/>
        <a:p>
          <a:endParaRPr lang="es-MX"/>
        </a:p>
      </dgm:t>
    </dgm:pt>
    <dgm:pt modelId="{313BCB2B-894D-7049-8FB3-684AA4622F28}" type="pres">
      <dgm:prSet presAssocID="{16301AF3-F699-1944-A932-F91D35BF2A89}" presName="hierChild7" presStyleCnt="0"/>
      <dgm:spPr/>
      <dgm:t>
        <a:bodyPr/>
        <a:lstStyle/>
        <a:p>
          <a:endParaRPr lang="es-MX"/>
        </a:p>
      </dgm:t>
    </dgm:pt>
  </dgm:ptLst>
  <dgm:cxnLst>
    <dgm:cxn modelId="{F44015E9-2071-8541-A1FA-D779002339AE}" srcId="{2C60959B-09E2-9A4D-811B-395C71BE1622}" destId="{16301AF3-F699-1944-A932-F91D35BF2A89}" srcOrd="1" destOrd="0" parTransId="{1A0A7472-0562-DE43-AADA-CC6F7E8AE85F}" sibTransId="{D440CD3E-94FD-834B-A21C-5F2DA549D2F9}"/>
    <dgm:cxn modelId="{5A42A03E-B661-4741-A529-ACAFE9B29C02}" srcId="{2C60959B-09E2-9A4D-811B-395C71BE1622}" destId="{9C78A6B5-A653-FA43-B9C8-B83AADFE48BB}" srcOrd="4" destOrd="0" parTransId="{17A6FDC5-0777-244C-8BF7-6AEECED8F3CA}" sibTransId="{A1FDD417-5FE5-1D49-A6AF-24BF9FC347F1}"/>
    <dgm:cxn modelId="{7B97E71E-1963-EE47-AB37-F8E40603D9E7}" type="presOf" srcId="{533FE8EC-51D6-3047-8DA6-101B1A411C68}" destId="{D771FFDA-7699-ED41-90FF-E21D6B28AA6A}" srcOrd="1" destOrd="0" presId="urn:microsoft.com/office/officeart/2005/8/layout/orgChart1"/>
    <dgm:cxn modelId="{3042C53F-AC8B-E44E-8AA0-F75424B92FED}" type="presOf" srcId="{9C78A6B5-A653-FA43-B9C8-B83AADFE48BB}" destId="{F8CFE5F9-7B28-1B44-B707-FC89053B24A5}" srcOrd="0" destOrd="0" presId="urn:microsoft.com/office/officeart/2005/8/layout/orgChart1"/>
    <dgm:cxn modelId="{DF6E9438-D62E-6C40-A03E-16B368D00750}" type="presOf" srcId="{17A6FDC5-0777-244C-8BF7-6AEECED8F3CA}" destId="{8E805529-C459-3041-8E8B-FB0B2862C8F8}" srcOrd="0" destOrd="0" presId="urn:microsoft.com/office/officeart/2005/8/layout/orgChart1"/>
    <dgm:cxn modelId="{43B0599A-EC9A-0544-A8CD-7D25A3F1D307}" srcId="{2C60959B-09E2-9A4D-811B-395C71BE1622}" destId="{FFF45B1B-974C-1744-90F5-439E71054EEF}" srcOrd="3" destOrd="0" parTransId="{281A606F-3709-2745-980E-B7F7739B2D9A}" sibTransId="{1F56984B-8DC1-644C-904C-30A2E614A7DF}"/>
    <dgm:cxn modelId="{1B0F1393-7094-2449-B4F6-AF06E1CA7692}" type="presOf" srcId="{FFF45B1B-974C-1744-90F5-439E71054EEF}" destId="{30E6892F-3E42-0F47-AFD3-8A796F188968}" srcOrd="0" destOrd="0" presId="urn:microsoft.com/office/officeart/2005/8/layout/orgChart1"/>
    <dgm:cxn modelId="{46F85ADC-CA9D-8842-8DAD-5CE92BE680CF}" type="presOf" srcId="{16301AF3-F699-1944-A932-F91D35BF2A89}" destId="{E7DA690D-9C66-394C-99BA-5A8DAB47BB68}" srcOrd="0" destOrd="0" presId="urn:microsoft.com/office/officeart/2005/8/layout/orgChart1"/>
    <dgm:cxn modelId="{36355712-3C4E-6D41-BF77-8705D5FA2B3D}" type="presOf" srcId="{FB99FE42-DFB8-9C4B-A7B7-A9554AF0AF1B}" destId="{6EE4F665-013C-9541-B0E5-8563F1D3A88B}" srcOrd="0" destOrd="0" presId="urn:microsoft.com/office/officeart/2005/8/layout/orgChart1"/>
    <dgm:cxn modelId="{0A4B315F-8FBA-B449-8A76-2407E08A9EE7}" type="presOf" srcId="{3D8CA596-9F3C-C847-8DC7-A4D1D0C0639C}" destId="{E097AC19-9F11-784E-9908-56661FA33F55}" srcOrd="1" destOrd="0" presId="urn:microsoft.com/office/officeart/2005/8/layout/orgChart1"/>
    <dgm:cxn modelId="{8132CFFC-8C45-1F42-941A-9C460F565600}" type="presOf" srcId="{2C60959B-09E2-9A4D-811B-395C71BE1622}" destId="{EAB94128-061F-8942-9B4B-3154A7342417}" srcOrd="0" destOrd="0" presId="urn:microsoft.com/office/officeart/2005/8/layout/orgChart1"/>
    <dgm:cxn modelId="{2FD64B2A-6E1C-EF44-90F8-792D369ABBFC}" type="presOf" srcId="{C24AA257-CDF1-864A-BB20-5DF57670FCAD}" destId="{06989AEB-3577-9E41-99E8-B3ABAA284A6F}" srcOrd="0" destOrd="0" presId="urn:microsoft.com/office/officeart/2005/8/layout/orgChart1"/>
    <dgm:cxn modelId="{FF576370-02F7-604D-973C-2B766267C3B8}" type="presOf" srcId="{281A606F-3709-2745-980E-B7F7739B2D9A}" destId="{1BD5C3F2-704D-3A4E-B89E-8F1D4C0B150E}" srcOrd="0" destOrd="0" presId="urn:microsoft.com/office/officeart/2005/8/layout/orgChart1"/>
    <dgm:cxn modelId="{1551A284-1DD0-EB4E-8FEA-A4357278C55B}" srcId="{2444B81A-ED08-8345-B93A-4D7368DCE62E}" destId="{2C60959B-09E2-9A4D-811B-395C71BE1622}" srcOrd="0" destOrd="0" parTransId="{EBAB59A9-FB28-DC4A-989D-DC5440CF06B4}" sibTransId="{93EE657F-76FC-4947-98AD-74FD8E385502}"/>
    <dgm:cxn modelId="{B7F1A6F0-2101-AE45-95E4-453ECD19EE73}" type="presOf" srcId="{1A0A7472-0562-DE43-AADA-CC6F7E8AE85F}" destId="{B5A51A10-5330-9D43-8F6E-C34E74C003DB}" srcOrd="0" destOrd="0" presId="urn:microsoft.com/office/officeart/2005/8/layout/orgChart1"/>
    <dgm:cxn modelId="{3FFA6871-A044-1B4A-9203-0B12D8FC3FC3}" type="presOf" srcId="{3D8CA596-9F3C-C847-8DC7-A4D1D0C0639C}" destId="{1881F449-9932-1049-BE67-3C5045827E07}" srcOrd="0" destOrd="0" presId="urn:microsoft.com/office/officeart/2005/8/layout/orgChart1"/>
    <dgm:cxn modelId="{8D6EFC56-70EA-3B44-8C0C-F2951E1AF4C6}" srcId="{2C60959B-09E2-9A4D-811B-395C71BE1622}" destId="{3D8CA596-9F3C-C847-8DC7-A4D1D0C0639C}" srcOrd="0" destOrd="0" parTransId="{C24AA257-CDF1-864A-BB20-5DF57670FCAD}" sibTransId="{624318E8-0D2D-014C-A763-7CF771A5336E}"/>
    <dgm:cxn modelId="{7AB76F4D-BC67-7949-B60D-5C756261DE76}" type="presOf" srcId="{2C60959B-09E2-9A4D-811B-395C71BE1622}" destId="{AF70A77C-78D4-D048-B178-76C6610C5A6B}" srcOrd="1" destOrd="0" presId="urn:microsoft.com/office/officeart/2005/8/layout/orgChart1"/>
    <dgm:cxn modelId="{06B9A050-82B3-E641-94D7-89F21E24AE1E}" type="presOf" srcId="{FFF45B1B-974C-1744-90F5-439E71054EEF}" destId="{22393141-3380-EB4F-AB26-F7AF79043F59}" srcOrd="1" destOrd="0" presId="urn:microsoft.com/office/officeart/2005/8/layout/orgChart1"/>
    <dgm:cxn modelId="{9F2DA3E7-E6F3-F246-902E-70F0EFA34E42}" type="presOf" srcId="{16301AF3-F699-1944-A932-F91D35BF2A89}" destId="{787683E7-BE90-B841-9844-5064E5B8B839}" srcOrd="1" destOrd="0" presId="urn:microsoft.com/office/officeart/2005/8/layout/orgChart1"/>
    <dgm:cxn modelId="{F688198B-E8B2-A647-AF8A-505F2548FC26}" type="presOf" srcId="{9C78A6B5-A653-FA43-B9C8-B83AADFE48BB}" destId="{EE180F08-005D-D148-9B9D-B5350E2D01E6}" srcOrd="1" destOrd="0" presId="urn:microsoft.com/office/officeart/2005/8/layout/orgChart1"/>
    <dgm:cxn modelId="{E0A9A3D7-D2B7-134D-AB5D-6AC1DB47DF75}" type="presOf" srcId="{533FE8EC-51D6-3047-8DA6-101B1A411C68}" destId="{D96B93A2-924D-1E49-8CDD-79EEE3F1A870}" srcOrd="0" destOrd="0" presId="urn:microsoft.com/office/officeart/2005/8/layout/orgChart1"/>
    <dgm:cxn modelId="{5429FB2B-67A5-0845-B08B-5BD73A9AE644}" type="presOf" srcId="{2444B81A-ED08-8345-B93A-4D7368DCE62E}" destId="{014683D9-A716-224F-B421-D578A95967E0}" srcOrd="0" destOrd="0" presId="urn:microsoft.com/office/officeart/2005/8/layout/orgChart1"/>
    <dgm:cxn modelId="{A35B66E4-6207-DE43-AB03-3C25F69A5A78}" srcId="{2C60959B-09E2-9A4D-811B-395C71BE1622}" destId="{533FE8EC-51D6-3047-8DA6-101B1A411C68}" srcOrd="2" destOrd="0" parTransId="{FB99FE42-DFB8-9C4B-A7B7-A9554AF0AF1B}" sibTransId="{F61E6F35-13A6-1B46-823C-36901809DACE}"/>
    <dgm:cxn modelId="{75522016-6706-F74E-BFA4-BD16DEC4CFA5}" type="presParOf" srcId="{014683D9-A716-224F-B421-D578A95967E0}" destId="{92E0F7FE-0961-6048-B77D-9DA1F7E5153D}" srcOrd="0" destOrd="0" presId="urn:microsoft.com/office/officeart/2005/8/layout/orgChart1"/>
    <dgm:cxn modelId="{695A0246-58A0-8B4F-AC7D-48D500C8443C}" type="presParOf" srcId="{92E0F7FE-0961-6048-B77D-9DA1F7E5153D}" destId="{8B20AA06-8441-CF48-9A61-1A3B61DB634F}" srcOrd="0" destOrd="0" presId="urn:microsoft.com/office/officeart/2005/8/layout/orgChart1"/>
    <dgm:cxn modelId="{6D10B726-8E52-1F4E-A44E-C0BC6CCAA6D7}" type="presParOf" srcId="{8B20AA06-8441-CF48-9A61-1A3B61DB634F}" destId="{EAB94128-061F-8942-9B4B-3154A7342417}" srcOrd="0" destOrd="0" presId="urn:microsoft.com/office/officeart/2005/8/layout/orgChart1"/>
    <dgm:cxn modelId="{D24283B3-77B7-9B43-B99F-A4301FDCC7F6}" type="presParOf" srcId="{8B20AA06-8441-CF48-9A61-1A3B61DB634F}" destId="{AF70A77C-78D4-D048-B178-76C6610C5A6B}" srcOrd="1" destOrd="0" presId="urn:microsoft.com/office/officeart/2005/8/layout/orgChart1"/>
    <dgm:cxn modelId="{3228F60C-CFB5-3C4E-AFAC-6673F38BDF4E}" type="presParOf" srcId="{92E0F7FE-0961-6048-B77D-9DA1F7E5153D}" destId="{243E875C-88DE-F14F-B6D0-1B49A4EA645F}" srcOrd="1" destOrd="0" presId="urn:microsoft.com/office/officeart/2005/8/layout/orgChart1"/>
    <dgm:cxn modelId="{F71E81F9-E397-204D-8A01-17D313C9E1E1}" type="presParOf" srcId="{243E875C-88DE-F14F-B6D0-1B49A4EA645F}" destId="{6EE4F665-013C-9541-B0E5-8563F1D3A88B}" srcOrd="0" destOrd="0" presId="urn:microsoft.com/office/officeart/2005/8/layout/orgChart1"/>
    <dgm:cxn modelId="{DDDBC562-15FE-D143-907F-4B8EF384801F}" type="presParOf" srcId="{243E875C-88DE-F14F-B6D0-1B49A4EA645F}" destId="{F3DFFA77-5F0B-5A49-AF03-20F3C25029A3}" srcOrd="1" destOrd="0" presId="urn:microsoft.com/office/officeart/2005/8/layout/orgChart1"/>
    <dgm:cxn modelId="{EFB492C2-D217-9243-B3FD-705C1801274E}" type="presParOf" srcId="{F3DFFA77-5F0B-5A49-AF03-20F3C25029A3}" destId="{280C9AF8-A924-954C-896E-DCE58681FFD6}" srcOrd="0" destOrd="0" presId="urn:microsoft.com/office/officeart/2005/8/layout/orgChart1"/>
    <dgm:cxn modelId="{DAAABBE5-D264-FE46-921F-F813BE25D435}" type="presParOf" srcId="{280C9AF8-A924-954C-896E-DCE58681FFD6}" destId="{D96B93A2-924D-1E49-8CDD-79EEE3F1A870}" srcOrd="0" destOrd="0" presId="urn:microsoft.com/office/officeart/2005/8/layout/orgChart1"/>
    <dgm:cxn modelId="{B6D64282-FEE8-BE4C-9105-EA5E698D2F6A}" type="presParOf" srcId="{280C9AF8-A924-954C-896E-DCE58681FFD6}" destId="{D771FFDA-7699-ED41-90FF-E21D6B28AA6A}" srcOrd="1" destOrd="0" presId="urn:microsoft.com/office/officeart/2005/8/layout/orgChart1"/>
    <dgm:cxn modelId="{BD56B631-8691-A74A-8193-12C276BEB813}" type="presParOf" srcId="{F3DFFA77-5F0B-5A49-AF03-20F3C25029A3}" destId="{E8084702-0831-774B-9562-E6216804E250}" srcOrd="1" destOrd="0" presId="urn:microsoft.com/office/officeart/2005/8/layout/orgChart1"/>
    <dgm:cxn modelId="{70ECF949-FC6E-1D41-B500-1268AD25CECC}" type="presParOf" srcId="{F3DFFA77-5F0B-5A49-AF03-20F3C25029A3}" destId="{CC7CB929-5A5D-9C40-B003-808F09AB8981}" srcOrd="2" destOrd="0" presId="urn:microsoft.com/office/officeart/2005/8/layout/orgChart1"/>
    <dgm:cxn modelId="{681A3BA1-965E-B745-9A60-2B582E7110C4}" type="presParOf" srcId="{243E875C-88DE-F14F-B6D0-1B49A4EA645F}" destId="{1BD5C3F2-704D-3A4E-B89E-8F1D4C0B150E}" srcOrd="2" destOrd="0" presId="urn:microsoft.com/office/officeart/2005/8/layout/orgChart1"/>
    <dgm:cxn modelId="{F2E9330F-4F55-8040-9B89-9D5C46CE8782}" type="presParOf" srcId="{243E875C-88DE-F14F-B6D0-1B49A4EA645F}" destId="{3BA3885F-8FFF-D14D-91EB-6C5A52CF9D37}" srcOrd="3" destOrd="0" presId="urn:microsoft.com/office/officeart/2005/8/layout/orgChart1"/>
    <dgm:cxn modelId="{D92C510B-E206-BA4E-A303-0841565B7DA1}" type="presParOf" srcId="{3BA3885F-8FFF-D14D-91EB-6C5A52CF9D37}" destId="{C4602D60-9CD9-324E-B9AF-074A0DDEC422}" srcOrd="0" destOrd="0" presId="urn:microsoft.com/office/officeart/2005/8/layout/orgChart1"/>
    <dgm:cxn modelId="{38FAEF04-D5D6-4B42-8AC5-22BB298C1449}" type="presParOf" srcId="{C4602D60-9CD9-324E-B9AF-074A0DDEC422}" destId="{30E6892F-3E42-0F47-AFD3-8A796F188968}" srcOrd="0" destOrd="0" presId="urn:microsoft.com/office/officeart/2005/8/layout/orgChart1"/>
    <dgm:cxn modelId="{16E1885D-30F1-CE4D-9F60-68280620BE38}" type="presParOf" srcId="{C4602D60-9CD9-324E-B9AF-074A0DDEC422}" destId="{22393141-3380-EB4F-AB26-F7AF79043F59}" srcOrd="1" destOrd="0" presId="urn:microsoft.com/office/officeart/2005/8/layout/orgChart1"/>
    <dgm:cxn modelId="{1B6A491C-01AC-A344-8378-0CA5D19D1D63}" type="presParOf" srcId="{3BA3885F-8FFF-D14D-91EB-6C5A52CF9D37}" destId="{AB20F90C-8688-8049-BF0F-912677ADF12B}" srcOrd="1" destOrd="0" presId="urn:microsoft.com/office/officeart/2005/8/layout/orgChart1"/>
    <dgm:cxn modelId="{E3004351-3F4F-294B-B740-06BFB017B1B8}" type="presParOf" srcId="{3BA3885F-8FFF-D14D-91EB-6C5A52CF9D37}" destId="{CA70485D-6B04-F540-B5A1-2138C9F5BA82}" srcOrd="2" destOrd="0" presId="urn:microsoft.com/office/officeart/2005/8/layout/orgChart1"/>
    <dgm:cxn modelId="{75343E5C-1345-7046-B04C-A64A296FD2A0}" type="presParOf" srcId="{243E875C-88DE-F14F-B6D0-1B49A4EA645F}" destId="{8E805529-C459-3041-8E8B-FB0B2862C8F8}" srcOrd="4" destOrd="0" presId="urn:microsoft.com/office/officeart/2005/8/layout/orgChart1"/>
    <dgm:cxn modelId="{BBDA70AA-81BE-B940-8470-4FC536B1A289}" type="presParOf" srcId="{243E875C-88DE-F14F-B6D0-1B49A4EA645F}" destId="{899D36CC-C396-904F-80A7-EFF880BFDA8B}" srcOrd="5" destOrd="0" presId="urn:microsoft.com/office/officeart/2005/8/layout/orgChart1"/>
    <dgm:cxn modelId="{38C62865-4F16-D04B-9D27-60A8F8767EB9}" type="presParOf" srcId="{899D36CC-C396-904F-80A7-EFF880BFDA8B}" destId="{110F9CD8-126D-9449-9E6B-A56809671B2E}" srcOrd="0" destOrd="0" presId="urn:microsoft.com/office/officeart/2005/8/layout/orgChart1"/>
    <dgm:cxn modelId="{F3E9F818-55DE-7D4A-BAF6-07A79F0334E2}" type="presParOf" srcId="{110F9CD8-126D-9449-9E6B-A56809671B2E}" destId="{F8CFE5F9-7B28-1B44-B707-FC89053B24A5}" srcOrd="0" destOrd="0" presId="urn:microsoft.com/office/officeart/2005/8/layout/orgChart1"/>
    <dgm:cxn modelId="{86A4E023-CAEB-6A49-985C-7935B4166CA4}" type="presParOf" srcId="{110F9CD8-126D-9449-9E6B-A56809671B2E}" destId="{EE180F08-005D-D148-9B9D-B5350E2D01E6}" srcOrd="1" destOrd="0" presId="urn:microsoft.com/office/officeart/2005/8/layout/orgChart1"/>
    <dgm:cxn modelId="{19271D70-CAFD-3C45-A8DF-81D20A00A8C3}" type="presParOf" srcId="{899D36CC-C396-904F-80A7-EFF880BFDA8B}" destId="{42A98039-3B6E-8148-85EA-4730C46CEAD6}" srcOrd="1" destOrd="0" presId="urn:microsoft.com/office/officeart/2005/8/layout/orgChart1"/>
    <dgm:cxn modelId="{157966D5-3D5B-AF4D-85AB-DC9974145D9D}" type="presParOf" srcId="{899D36CC-C396-904F-80A7-EFF880BFDA8B}" destId="{4E57AE8B-23F2-D443-849D-3F0BA4FCB922}" srcOrd="2" destOrd="0" presId="urn:microsoft.com/office/officeart/2005/8/layout/orgChart1"/>
    <dgm:cxn modelId="{4EFE5D56-CCD4-E945-97B9-37484117172B}" type="presParOf" srcId="{92E0F7FE-0961-6048-B77D-9DA1F7E5153D}" destId="{6B26F254-ED42-A64B-84CC-123578A7538C}" srcOrd="2" destOrd="0" presId="urn:microsoft.com/office/officeart/2005/8/layout/orgChart1"/>
    <dgm:cxn modelId="{080A8702-1C8C-A74D-9979-630D112CE1A1}" type="presParOf" srcId="{6B26F254-ED42-A64B-84CC-123578A7538C}" destId="{06989AEB-3577-9E41-99E8-B3ABAA284A6F}" srcOrd="0" destOrd="0" presId="urn:microsoft.com/office/officeart/2005/8/layout/orgChart1"/>
    <dgm:cxn modelId="{1C620FB1-F895-E249-95F5-B3C228D04C78}" type="presParOf" srcId="{6B26F254-ED42-A64B-84CC-123578A7538C}" destId="{7112820D-9E9D-F443-AC7D-249C0BB1A6C7}" srcOrd="1" destOrd="0" presId="urn:microsoft.com/office/officeart/2005/8/layout/orgChart1"/>
    <dgm:cxn modelId="{0F6CD9B3-7654-D84E-943E-BD2F69E42337}" type="presParOf" srcId="{7112820D-9E9D-F443-AC7D-249C0BB1A6C7}" destId="{AB6584F9-ABEC-C54F-A5F4-B019C650BDA2}" srcOrd="0" destOrd="0" presId="urn:microsoft.com/office/officeart/2005/8/layout/orgChart1"/>
    <dgm:cxn modelId="{1A847CA9-FB56-554F-BBC5-1CCB97CA7B45}" type="presParOf" srcId="{AB6584F9-ABEC-C54F-A5F4-B019C650BDA2}" destId="{1881F449-9932-1049-BE67-3C5045827E07}" srcOrd="0" destOrd="0" presId="urn:microsoft.com/office/officeart/2005/8/layout/orgChart1"/>
    <dgm:cxn modelId="{EA08F4BF-90B5-3441-BA5A-16080EFC8900}" type="presParOf" srcId="{AB6584F9-ABEC-C54F-A5F4-B019C650BDA2}" destId="{E097AC19-9F11-784E-9908-56661FA33F55}" srcOrd="1" destOrd="0" presId="urn:microsoft.com/office/officeart/2005/8/layout/orgChart1"/>
    <dgm:cxn modelId="{5CF93F08-FEB0-BE48-B97C-E0B9D48C903F}" type="presParOf" srcId="{7112820D-9E9D-F443-AC7D-249C0BB1A6C7}" destId="{4999FA9F-C8E9-994C-8E14-233C7207A28A}" srcOrd="1" destOrd="0" presId="urn:microsoft.com/office/officeart/2005/8/layout/orgChart1"/>
    <dgm:cxn modelId="{BF5BA812-DFFC-BC48-8275-59BCC688F08D}" type="presParOf" srcId="{7112820D-9E9D-F443-AC7D-249C0BB1A6C7}" destId="{CB88A76C-B860-434B-956D-0FD8A1179FAB}" srcOrd="2" destOrd="0" presId="urn:microsoft.com/office/officeart/2005/8/layout/orgChart1"/>
    <dgm:cxn modelId="{9165BBEE-3209-8447-B000-676493AA8D22}" type="presParOf" srcId="{6B26F254-ED42-A64B-84CC-123578A7538C}" destId="{B5A51A10-5330-9D43-8F6E-C34E74C003DB}" srcOrd="2" destOrd="0" presId="urn:microsoft.com/office/officeart/2005/8/layout/orgChart1"/>
    <dgm:cxn modelId="{CAD716EB-206E-A045-88DD-53CC8DB9A367}" type="presParOf" srcId="{6B26F254-ED42-A64B-84CC-123578A7538C}" destId="{2256E479-296D-2E4C-951A-3FD8BBAFFB88}" srcOrd="3" destOrd="0" presId="urn:microsoft.com/office/officeart/2005/8/layout/orgChart1"/>
    <dgm:cxn modelId="{518906CF-B1B9-F348-9290-8F95B68A30B4}" type="presParOf" srcId="{2256E479-296D-2E4C-951A-3FD8BBAFFB88}" destId="{4C68C1FB-B1A8-B348-BB3F-1A71248B9F24}" srcOrd="0" destOrd="0" presId="urn:microsoft.com/office/officeart/2005/8/layout/orgChart1"/>
    <dgm:cxn modelId="{6E8839D3-2547-374B-B70B-089DB2D30B55}" type="presParOf" srcId="{4C68C1FB-B1A8-B348-BB3F-1A71248B9F24}" destId="{E7DA690D-9C66-394C-99BA-5A8DAB47BB68}" srcOrd="0" destOrd="0" presId="urn:microsoft.com/office/officeart/2005/8/layout/orgChart1"/>
    <dgm:cxn modelId="{8015730B-C48E-1F4A-A927-09AC94E2B3C0}" type="presParOf" srcId="{4C68C1FB-B1A8-B348-BB3F-1A71248B9F24}" destId="{787683E7-BE90-B841-9844-5064E5B8B839}" srcOrd="1" destOrd="0" presId="urn:microsoft.com/office/officeart/2005/8/layout/orgChart1"/>
    <dgm:cxn modelId="{B4BD11A9-617C-9B4F-A622-8AF1478AB572}" type="presParOf" srcId="{2256E479-296D-2E4C-951A-3FD8BBAFFB88}" destId="{60E3316F-EFAF-A341-BE79-6E3245A7BFC7}" srcOrd="1" destOrd="0" presId="urn:microsoft.com/office/officeart/2005/8/layout/orgChart1"/>
    <dgm:cxn modelId="{BDC11179-13A0-514F-A667-7BB35F33DB30}" type="presParOf" srcId="{2256E479-296D-2E4C-951A-3FD8BBAFFB88}" destId="{313BCB2B-894D-7049-8FB3-684AA4622F2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61C3F9-E092-4F40-86CE-682ACE4AB616}" type="doc">
      <dgm:prSet loTypeId="urn:microsoft.com/office/officeart/2005/8/layout/radial4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8BD0ACD-9961-4243-9CE0-03498384B6D7}">
      <dgm:prSet phldrT="[Texto]" custT="1"/>
      <dgm:spPr/>
      <dgm:t>
        <a:bodyPr/>
        <a:lstStyle/>
        <a:p>
          <a:r>
            <a:rPr lang="es-ES" sz="2800" dirty="0" smtClean="0"/>
            <a:t>Compromiso </a:t>
          </a:r>
          <a:endParaRPr lang="es-ES" sz="2800" dirty="0"/>
        </a:p>
      </dgm:t>
    </dgm:pt>
    <dgm:pt modelId="{E8F344C6-02D7-DF4F-80A0-F86498920F5E}" type="parTrans" cxnId="{46ED2CC8-83E9-FB40-927B-1743C6A57126}">
      <dgm:prSet custT="1"/>
      <dgm:spPr/>
      <dgm:t>
        <a:bodyPr/>
        <a:lstStyle/>
        <a:p>
          <a:endParaRPr lang="es-ES" sz="3200"/>
        </a:p>
      </dgm:t>
    </dgm:pt>
    <dgm:pt modelId="{7888503C-9EB6-C345-894C-B540A8927BE2}" type="sibTrans" cxnId="{46ED2CC8-83E9-FB40-927B-1743C6A57126}">
      <dgm:prSet/>
      <dgm:spPr/>
      <dgm:t>
        <a:bodyPr/>
        <a:lstStyle/>
        <a:p>
          <a:endParaRPr lang="es-ES" sz="3200"/>
        </a:p>
      </dgm:t>
    </dgm:pt>
    <dgm:pt modelId="{AD5D4CC0-3066-0740-B59E-DEDE93BD8390}">
      <dgm:prSet phldrT="[Texto]" custT="1"/>
      <dgm:spPr/>
      <dgm:t>
        <a:bodyPr/>
        <a:lstStyle/>
        <a:p>
          <a:r>
            <a:rPr lang="es-ES" sz="3200" dirty="0" smtClean="0"/>
            <a:t>Gestión</a:t>
          </a:r>
          <a:endParaRPr lang="es-ES" sz="3200" dirty="0"/>
        </a:p>
      </dgm:t>
    </dgm:pt>
    <dgm:pt modelId="{C711A75B-623E-1C44-9DDE-325213DD64A4}" type="parTrans" cxnId="{ED4B8B51-DE5A-E640-AE25-D978531CA48F}">
      <dgm:prSet custT="1"/>
      <dgm:spPr/>
      <dgm:t>
        <a:bodyPr/>
        <a:lstStyle/>
        <a:p>
          <a:endParaRPr lang="es-ES" sz="3200"/>
        </a:p>
      </dgm:t>
    </dgm:pt>
    <dgm:pt modelId="{00471135-A960-2742-AFB6-A6C5E901EB9B}" type="sibTrans" cxnId="{ED4B8B51-DE5A-E640-AE25-D978531CA48F}">
      <dgm:prSet/>
      <dgm:spPr/>
      <dgm:t>
        <a:bodyPr/>
        <a:lstStyle/>
        <a:p>
          <a:endParaRPr lang="es-ES" sz="3200"/>
        </a:p>
      </dgm:t>
    </dgm:pt>
    <dgm:pt modelId="{6067D4C1-4B7A-4E40-9C4E-03E78D4396C3}">
      <dgm:prSet phldrT="[Texto]" custT="1"/>
      <dgm:spPr/>
      <dgm:t>
        <a:bodyPr/>
        <a:lstStyle/>
        <a:p>
          <a:r>
            <a:rPr lang="es-ES" sz="3200" dirty="0" smtClean="0"/>
            <a:t>Movilidad </a:t>
          </a:r>
          <a:endParaRPr lang="es-ES" sz="3200" dirty="0"/>
        </a:p>
      </dgm:t>
    </dgm:pt>
    <dgm:pt modelId="{E9DA889A-3981-0D40-AF92-E4303305F8F1}" type="parTrans" cxnId="{C8FC5E1E-9CCF-884B-98E3-94236EE9FE0E}">
      <dgm:prSet custT="1"/>
      <dgm:spPr/>
      <dgm:t>
        <a:bodyPr/>
        <a:lstStyle/>
        <a:p>
          <a:endParaRPr lang="es-ES" sz="3200"/>
        </a:p>
      </dgm:t>
    </dgm:pt>
    <dgm:pt modelId="{70576907-B20B-6841-BA6E-34A192F1A75A}" type="sibTrans" cxnId="{C8FC5E1E-9CCF-884B-98E3-94236EE9FE0E}">
      <dgm:prSet/>
      <dgm:spPr/>
      <dgm:t>
        <a:bodyPr/>
        <a:lstStyle/>
        <a:p>
          <a:endParaRPr lang="es-ES" sz="3200"/>
        </a:p>
      </dgm:t>
    </dgm:pt>
    <dgm:pt modelId="{67512AF1-1158-794B-AC1D-62A9D6F507F2}">
      <dgm:prSet phldrT="[Texto]" custT="1"/>
      <dgm:spPr/>
      <dgm:t>
        <a:bodyPr/>
        <a:lstStyle/>
        <a:p>
          <a:r>
            <a:rPr lang="es-ES" sz="3200" dirty="0" smtClean="0"/>
            <a:t>Idiomas </a:t>
          </a:r>
          <a:endParaRPr lang="es-ES" sz="3200" dirty="0"/>
        </a:p>
      </dgm:t>
    </dgm:pt>
    <dgm:pt modelId="{88E89367-0FFB-0E43-A8F3-3B42C5A26287}" type="parTrans" cxnId="{CE8D06D2-48D4-4D45-9EC0-30A080DE4E07}">
      <dgm:prSet custT="1"/>
      <dgm:spPr/>
      <dgm:t>
        <a:bodyPr/>
        <a:lstStyle/>
        <a:p>
          <a:endParaRPr lang="es-ES" sz="3200"/>
        </a:p>
      </dgm:t>
    </dgm:pt>
    <dgm:pt modelId="{2122C1A3-1BD1-D344-A8F5-638F7B152DA4}" type="sibTrans" cxnId="{CE8D06D2-48D4-4D45-9EC0-30A080DE4E07}">
      <dgm:prSet/>
      <dgm:spPr/>
      <dgm:t>
        <a:bodyPr/>
        <a:lstStyle/>
        <a:p>
          <a:endParaRPr lang="es-ES" sz="3200"/>
        </a:p>
      </dgm:t>
    </dgm:pt>
    <dgm:pt modelId="{0D248E59-CF52-C144-A1E4-4E928B0C0767}">
      <dgm:prSet phldrT="[Texto]" custT="1"/>
      <dgm:spPr/>
      <dgm:t>
        <a:bodyPr/>
        <a:lstStyle/>
        <a:p>
          <a:r>
            <a:rPr lang="es-ES" sz="3200" dirty="0" smtClean="0"/>
            <a:t>En casa</a:t>
          </a:r>
          <a:endParaRPr lang="es-ES" sz="3200" dirty="0"/>
        </a:p>
      </dgm:t>
    </dgm:pt>
    <dgm:pt modelId="{7ACA341E-6F36-9541-9FBE-1E936F8A28DB}" type="parTrans" cxnId="{D6D0DEBB-AEC2-DA4F-B425-65FE66F2C871}">
      <dgm:prSet custT="1"/>
      <dgm:spPr/>
      <dgm:t>
        <a:bodyPr/>
        <a:lstStyle/>
        <a:p>
          <a:endParaRPr lang="es-ES" sz="3200"/>
        </a:p>
      </dgm:t>
    </dgm:pt>
    <dgm:pt modelId="{D6A683C7-DB29-4C40-8568-B48C5D66B1E4}" type="sibTrans" cxnId="{D6D0DEBB-AEC2-DA4F-B425-65FE66F2C871}">
      <dgm:prSet/>
      <dgm:spPr/>
      <dgm:t>
        <a:bodyPr/>
        <a:lstStyle/>
        <a:p>
          <a:endParaRPr lang="es-ES" sz="3200"/>
        </a:p>
      </dgm:t>
    </dgm:pt>
    <dgm:pt modelId="{8AE835BA-FDD4-E04A-B003-74A084BA0D2C}">
      <dgm:prSet phldrT="[Texto]" custT="1"/>
      <dgm:spPr/>
      <dgm:t>
        <a:bodyPr/>
        <a:lstStyle/>
        <a:p>
          <a:pPr>
            <a:lnSpc>
              <a:spcPct val="80000"/>
            </a:lnSpc>
          </a:pPr>
          <a:r>
            <a:rPr lang="es-ES" sz="2800" dirty="0" smtClean="0"/>
            <a:t>Programa General de internacionalización integral</a:t>
          </a:r>
        </a:p>
      </dgm:t>
    </dgm:pt>
    <dgm:pt modelId="{F06EC56D-50CD-654A-910A-8E5008AB8CA1}" type="sibTrans" cxnId="{B214776E-A166-D04B-8BF6-DDFBA1964464}">
      <dgm:prSet/>
      <dgm:spPr/>
      <dgm:t>
        <a:bodyPr/>
        <a:lstStyle/>
        <a:p>
          <a:endParaRPr lang="es-ES" sz="3200"/>
        </a:p>
      </dgm:t>
    </dgm:pt>
    <dgm:pt modelId="{C1E9CC2B-C84E-0749-BDA6-68A93D9769CB}" type="parTrans" cxnId="{B214776E-A166-D04B-8BF6-DDFBA1964464}">
      <dgm:prSet/>
      <dgm:spPr/>
      <dgm:t>
        <a:bodyPr/>
        <a:lstStyle/>
        <a:p>
          <a:endParaRPr lang="es-ES" sz="3200"/>
        </a:p>
      </dgm:t>
    </dgm:pt>
    <dgm:pt modelId="{ECE5843E-A54D-884F-81BF-05CA58D63097}" type="pres">
      <dgm:prSet presAssocID="{F661C3F9-E092-4F40-86CE-682ACE4AB61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F332A3F-724D-3A45-891E-2C65449113E3}" type="pres">
      <dgm:prSet presAssocID="{8AE835BA-FDD4-E04A-B003-74A084BA0D2C}" presName="centerShape" presStyleLbl="node0" presStyleIdx="0" presStyleCnt="1" custScaleX="166504" custScaleY="119683"/>
      <dgm:spPr/>
      <dgm:t>
        <a:bodyPr/>
        <a:lstStyle/>
        <a:p>
          <a:endParaRPr lang="es-ES"/>
        </a:p>
      </dgm:t>
    </dgm:pt>
    <dgm:pt modelId="{47FF3682-94CB-6D46-94E9-458DEBD621DE}" type="pres">
      <dgm:prSet presAssocID="{E8F344C6-02D7-DF4F-80A0-F86498920F5E}" presName="parTrans" presStyleLbl="bgSibTrans2D1" presStyleIdx="0" presStyleCnt="5" custLinFactNeighborX="9912"/>
      <dgm:spPr/>
      <dgm:t>
        <a:bodyPr/>
        <a:lstStyle/>
        <a:p>
          <a:endParaRPr lang="es-ES"/>
        </a:p>
      </dgm:t>
    </dgm:pt>
    <dgm:pt modelId="{6227CB6F-864A-4144-87E9-C124E425CCCB}" type="pres">
      <dgm:prSet presAssocID="{A8BD0ACD-9961-4243-9CE0-03498384B6D7}" presName="node" presStyleLbl="node1" presStyleIdx="0" presStyleCnt="5" custScaleX="105508" custScaleY="68560" custRadScaleRad="109983" custRadScaleInc="396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C5D96C-8CE2-0B4A-B0EA-F70136A6BC92}" type="pres">
      <dgm:prSet presAssocID="{C711A75B-623E-1C44-9DDE-325213DD64A4}" presName="parTrans" presStyleLbl="bgSibTrans2D1" presStyleIdx="1" presStyleCnt="5"/>
      <dgm:spPr/>
      <dgm:t>
        <a:bodyPr/>
        <a:lstStyle/>
        <a:p>
          <a:endParaRPr lang="es-ES"/>
        </a:p>
      </dgm:t>
    </dgm:pt>
    <dgm:pt modelId="{8607ADB9-E455-034E-8BC6-E412AE6FAD98}" type="pres">
      <dgm:prSet presAssocID="{AD5D4CC0-3066-0740-B59E-DEDE93BD8390}" presName="node" presStyleLbl="node1" presStyleIdx="1" presStyleCnt="5" custScaleX="72957" custScaleY="66047" custRadScaleRad="102253" custRadScaleInc="-346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630089-F65B-0442-BAF6-FEF25A8F84B4}" type="pres">
      <dgm:prSet presAssocID="{E9DA889A-3981-0D40-AF92-E4303305F8F1}" presName="parTrans" presStyleLbl="bgSibTrans2D1" presStyleIdx="2" presStyleCnt="5"/>
      <dgm:spPr/>
      <dgm:t>
        <a:bodyPr/>
        <a:lstStyle/>
        <a:p>
          <a:endParaRPr lang="es-ES"/>
        </a:p>
      </dgm:t>
    </dgm:pt>
    <dgm:pt modelId="{62A821F0-E99C-224D-AD93-7926E5B3A467}" type="pres">
      <dgm:prSet presAssocID="{6067D4C1-4B7A-4E40-9C4E-03E78D4396C3}" presName="node" presStyleLbl="node1" presStyleIdx="2" presStyleCnt="5" custScaleX="108729" custScaleY="785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11AB9E-60E4-8E4C-BB3D-DDFF7414525C}" type="pres">
      <dgm:prSet presAssocID="{88E89367-0FFB-0E43-A8F3-3B42C5A26287}" presName="parTrans" presStyleLbl="bgSibTrans2D1" presStyleIdx="3" presStyleCnt="5"/>
      <dgm:spPr/>
      <dgm:t>
        <a:bodyPr/>
        <a:lstStyle/>
        <a:p>
          <a:endParaRPr lang="es-ES"/>
        </a:p>
      </dgm:t>
    </dgm:pt>
    <dgm:pt modelId="{5ED7BB72-080E-6C4C-98F7-B9FF54D4D2D5}" type="pres">
      <dgm:prSet presAssocID="{67512AF1-1158-794B-AC1D-62A9D6F507F2}" presName="node" presStyleLbl="node1" presStyleIdx="3" presStyleCnt="5" custScaleY="77327" custRadScaleRad="106342" custRadScaleInc="377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BBF467-2A76-6E4D-9373-3DE6133DED8F}" type="pres">
      <dgm:prSet presAssocID="{7ACA341E-6F36-9541-9FBE-1E936F8A28DB}" presName="parTrans" presStyleLbl="bgSibTrans2D1" presStyleIdx="4" presStyleCnt="5"/>
      <dgm:spPr/>
      <dgm:t>
        <a:bodyPr/>
        <a:lstStyle/>
        <a:p>
          <a:endParaRPr lang="es-ES"/>
        </a:p>
      </dgm:t>
    </dgm:pt>
    <dgm:pt modelId="{33EA9BCF-3A22-E54A-B68A-132DBE6F4AB6}" type="pres">
      <dgm:prSet presAssocID="{0D248E59-CF52-C144-A1E4-4E928B0C0767}" presName="node" presStyleLbl="node1" presStyleIdx="4" presStyleCnt="5" custScaleX="77332" custScaleY="78813" custRadScaleRad="125848" custRadScaleInc="-33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B77E7F3-282B-E547-9B45-4A3A94E218CF}" type="presOf" srcId="{AD5D4CC0-3066-0740-B59E-DEDE93BD8390}" destId="{8607ADB9-E455-034E-8BC6-E412AE6FAD98}" srcOrd="0" destOrd="0" presId="urn:microsoft.com/office/officeart/2005/8/layout/radial4"/>
    <dgm:cxn modelId="{834FF9A2-A79B-4148-8447-1A22C250D471}" type="presOf" srcId="{E8F344C6-02D7-DF4F-80A0-F86498920F5E}" destId="{47FF3682-94CB-6D46-94E9-458DEBD621DE}" srcOrd="0" destOrd="0" presId="urn:microsoft.com/office/officeart/2005/8/layout/radial4"/>
    <dgm:cxn modelId="{3473BC53-05ED-0441-8762-DF7D5702C0D0}" type="presOf" srcId="{E9DA889A-3981-0D40-AF92-E4303305F8F1}" destId="{74630089-F65B-0442-BAF6-FEF25A8F84B4}" srcOrd="0" destOrd="0" presId="urn:microsoft.com/office/officeart/2005/8/layout/radial4"/>
    <dgm:cxn modelId="{C1C516D1-4414-BE4B-AC77-2BF63B35D2F0}" type="presOf" srcId="{8AE835BA-FDD4-E04A-B003-74A084BA0D2C}" destId="{AF332A3F-724D-3A45-891E-2C65449113E3}" srcOrd="0" destOrd="0" presId="urn:microsoft.com/office/officeart/2005/8/layout/radial4"/>
    <dgm:cxn modelId="{ED4B8B51-DE5A-E640-AE25-D978531CA48F}" srcId="{8AE835BA-FDD4-E04A-B003-74A084BA0D2C}" destId="{AD5D4CC0-3066-0740-B59E-DEDE93BD8390}" srcOrd="1" destOrd="0" parTransId="{C711A75B-623E-1C44-9DDE-325213DD64A4}" sibTransId="{00471135-A960-2742-AFB6-A6C5E901EB9B}"/>
    <dgm:cxn modelId="{C893AF2D-F1C3-EE41-BB27-E56799E98968}" type="presOf" srcId="{C711A75B-623E-1C44-9DDE-325213DD64A4}" destId="{65C5D96C-8CE2-0B4A-B0EA-F70136A6BC92}" srcOrd="0" destOrd="0" presId="urn:microsoft.com/office/officeart/2005/8/layout/radial4"/>
    <dgm:cxn modelId="{B76E5A3B-F24F-FE43-993E-8D01A12313B6}" type="presOf" srcId="{0D248E59-CF52-C144-A1E4-4E928B0C0767}" destId="{33EA9BCF-3A22-E54A-B68A-132DBE6F4AB6}" srcOrd="0" destOrd="0" presId="urn:microsoft.com/office/officeart/2005/8/layout/radial4"/>
    <dgm:cxn modelId="{CE8D06D2-48D4-4D45-9EC0-30A080DE4E07}" srcId="{8AE835BA-FDD4-E04A-B003-74A084BA0D2C}" destId="{67512AF1-1158-794B-AC1D-62A9D6F507F2}" srcOrd="3" destOrd="0" parTransId="{88E89367-0FFB-0E43-A8F3-3B42C5A26287}" sibTransId="{2122C1A3-1BD1-D344-A8F5-638F7B152DA4}"/>
    <dgm:cxn modelId="{C8FC5E1E-9CCF-884B-98E3-94236EE9FE0E}" srcId="{8AE835BA-FDD4-E04A-B003-74A084BA0D2C}" destId="{6067D4C1-4B7A-4E40-9C4E-03E78D4396C3}" srcOrd="2" destOrd="0" parTransId="{E9DA889A-3981-0D40-AF92-E4303305F8F1}" sibTransId="{70576907-B20B-6841-BA6E-34A192F1A75A}"/>
    <dgm:cxn modelId="{068DCB2B-2D3A-F342-AF34-EA80F387C717}" type="presOf" srcId="{88E89367-0FFB-0E43-A8F3-3B42C5A26287}" destId="{B511AB9E-60E4-8E4C-BB3D-DDFF7414525C}" srcOrd="0" destOrd="0" presId="urn:microsoft.com/office/officeart/2005/8/layout/radial4"/>
    <dgm:cxn modelId="{D6D0DEBB-AEC2-DA4F-B425-65FE66F2C871}" srcId="{8AE835BA-FDD4-E04A-B003-74A084BA0D2C}" destId="{0D248E59-CF52-C144-A1E4-4E928B0C0767}" srcOrd="4" destOrd="0" parTransId="{7ACA341E-6F36-9541-9FBE-1E936F8A28DB}" sibTransId="{D6A683C7-DB29-4C40-8568-B48C5D66B1E4}"/>
    <dgm:cxn modelId="{4493E259-9355-294C-85A4-519C102C6DFB}" type="presOf" srcId="{6067D4C1-4B7A-4E40-9C4E-03E78D4396C3}" destId="{62A821F0-E99C-224D-AD93-7926E5B3A467}" srcOrd="0" destOrd="0" presId="urn:microsoft.com/office/officeart/2005/8/layout/radial4"/>
    <dgm:cxn modelId="{E26DE660-F072-5A44-A186-EB99BCEF19FC}" type="presOf" srcId="{F661C3F9-E092-4F40-86CE-682ACE4AB616}" destId="{ECE5843E-A54D-884F-81BF-05CA58D63097}" srcOrd="0" destOrd="0" presId="urn:microsoft.com/office/officeart/2005/8/layout/radial4"/>
    <dgm:cxn modelId="{46ED2CC8-83E9-FB40-927B-1743C6A57126}" srcId="{8AE835BA-FDD4-E04A-B003-74A084BA0D2C}" destId="{A8BD0ACD-9961-4243-9CE0-03498384B6D7}" srcOrd="0" destOrd="0" parTransId="{E8F344C6-02D7-DF4F-80A0-F86498920F5E}" sibTransId="{7888503C-9EB6-C345-894C-B540A8927BE2}"/>
    <dgm:cxn modelId="{7E1C2F73-BC4C-044B-A1C9-004E6E55A091}" type="presOf" srcId="{7ACA341E-6F36-9541-9FBE-1E936F8A28DB}" destId="{A2BBF467-2A76-6E4D-9373-3DE6133DED8F}" srcOrd="0" destOrd="0" presId="urn:microsoft.com/office/officeart/2005/8/layout/radial4"/>
    <dgm:cxn modelId="{B214776E-A166-D04B-8BF6-DDFBA1964464}" srcId="{F661C3F9-E092-4F40-86CE-682ACE4AB616}" destId="{8AE835BA-FDD4-E04A-B003-74A084BA0D2C}" srcOrd="0" destOrd="0" parTransId="{C1E9CC2B-C84E-0749-BDA6-68A93D9769CB}" sibTransId="{F06EC56D-50CD-654A-910A-8E5008AB8CA1}"/>
    <dgm:cxn modelId="{E02FD352-DE39-4C4E-BDBE-C74888DF3293}" type="presOf" srcId="{A8BD0ACD-9961-4243-9CE0-03498384B6D7}" destId="{6227CB6F-864A-4144-87E9-C124E425CCCB}" srcOrd="0" destOrd="0" presId="urn:microsoft.com/office/officeart/2005/8/layout/radial4"/>
    <dgm:cxn modelId="{7F641ABA-0F13-8446-B4E5-194887502E29}" type="presOf" srcId="{67512AF1-1158-794B-AC1D-62A9D6F507F2}" destId="{5ED7BB72-080E-6C4C-98F7-B9FF54D4D2D5}" srcOrd="0" destOrd="0" presId="urn:microsoft.com/office/officeart/2005/8/layout/radial4"/>
    <dgm:cxn modelId="{EE17BCCB-03C3-6045-94A9-80CE782893B9}" type="presParOf" srcId="{ECE5843E-A54D-884F-81BF-05CA58D63097}" destId="{AF332A3F-724D-3A45-891E-2C65449113E3}" srcOrd="0" destOrd="0" presId="urn:microsoft.com/office/officeart/2005/8/layout/radial4"/>
    <dgm:cxn modelId="{4F7D0807-1B67-AC4E-ABCB-E3911B2ACBC2}" type="presParOf" srcId="{ECE5843E-A54D-884F-81BF-05CA58D63097}" destId="{47FF3682-94CB-6D46-94E9-458DEBD621DE}" srcOrd="1" destOrd="0" presId="urn:microsoft.com/office/officeart/2005/8/layout/radial4"/>
    <dgm:cxn modelId="{41BECA08-DCA0-D444-A15F-D0B25FB1AB92}" type="presParOf" srcId="{ECE5843E-A54D-884F-81BF-05CA58D63097}" destId="{6227CB6F-864A-4144-87E9-C124E425CCCB}" srcOrd="2" destOrd="0" presId="urn:microsoft.com/office/officeart/2005/8/layout/radial4"/>
    <dgm:cxn modelId="{F9AFD223-6F31-CA48-9AA3-D1A557F6BB59}" type="presParOf" srcId="{ECE5843E-A54D-884F-81BF-05CA58D63097}" destId="{65C5D96C-8CE2-0B4A-B0EA-F70136A6BC92}" srcOrd="3" destOrd="0" presId="urn:microsoft.com/office/officeart/2005/8/layout/radial4"/>
    <dgm:cxn modelId="{44973D29-DAA1-8F4F-8B38-9A0C77E98822}" type="presParOf" srcId="{ECE5843E-A54D-884F-81BF-05CA58D63097}" destId="{8607ADB9-E455-034E-8BC6-E412AE6FAD98}" srcOrd="4" destOrd="0" presId="urn:microsoft.com/office/officeart/2005/8/layout/radial4"/>
    <dgm:cxn modelId="{8B1DFFB7-3CCE-4A4D-B96A-D92F12DC142D}" type="presParOf" srcId="{ECE5843E-A54D-884F-81BF-05CA58D63097}" destId="{74630089-F65B-0442-BAF6-FEF25A8F84B4}" srcOrd="5" destOrd="0" presId="urn:microsoft.com/office/officeart/2005/8/layout/radial4"/>
    <dgm:cxn modelId="{50DB99DD-26BA-F542-B9B1-87A7004F1754}" type="presParOf" srcId="{ECE5843E-A54D-884F-81BF-05CA58D63097}" destId="{62A821F0-E99C-224D-AD93-7926E5B3A467}" srcOrd="6" destOrd="0" presId="urn:microsoft.com/office/officeart/2005/8/layout/radial4"/>
    <dgm:cxn modelId="{6EB77A9C-9E2B-BF42-8B57-B4B7BE4DD275}" type="presParOf" srcId="{ECE5843E-A54D-884F-81BF-05CA58D63097}" destId="{B511AB9E-60E4-8E4C-BB3D-DDFF7414525C}" srcOrd="7" destOrd="0" presId="urn:microsoft.com/office/officeart/2005/8/layout/radial4"/>
    <dgm:cxn modelId="{C4D645E3-A1C2-9E4A-B649-B546F250253A}" type="presParOf" srcId="{ECE5843E-A54D-884F-81BF-05CA58D63097}" destId="{5ED7BB72-080E-6C4C-98F7-B9FF54D4D2D5}" srcOrd="8" destOrd="0" presId="urn:microsoft.com/office/officeart/2005/8/layout/radial4"/>
    <dgm:cxn modelId="{6FAC59AA-2EDD-194F-B24B-6F8EA98017AD}" type="presParOf" srcId="{ECE5843E-A54D-884F-81BF-05CA58D63097}" destId="{A2BBF467-2A76-6E4D-9373-3DE6133DED8F}" srcOrd="9" destOrd="0" presId="urn:microsoft.com/office/officeart/2005/8/layout/radial4"/>
    <dgm:cxn modelId="{4927CEAB-AE84-0E4A-8E2D-A719F9C00DE3}" type="presParOf" srcId="{ECE5843E-A54D-884F-81BF-05CA58D63097}" destId="{33EA9BCF-3A22-E54A-B68A-132DBE6F4AB6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61C3F9-E092-4F40-86CE-682ACE4AB616}" type="doc">
      <dgm:prSet loTypeId="urn:microsoft.com/office/officeart/2005/8/layout/radial4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8BD0ACD-9961-4243-9CE0-03498384B6D7}">
      <dgm:prSet phldrT="[Texto]" custT="1"/>
      <dgm:spPr/>
      <dgm:t>
        <a:bodyPr/>
        <a:lstStyle/>
        <a:p>
          <a:r>
            <a:rPr lang="es-ES" sz="2800" dirty="0" smtClean="0"/>
            <a:t>Compromiso </a:t>
          </a:r>
          <a:endParaRPr lang="es-ES" sz="2800" dirty="0"/>
        </a:p>
      </dgm:t>
    </dgm:pt>
    <dgm:pt modelId="{E8F344C6-02D7-DF4F-80A0-F86498920F5E}" type="parTrans" cxnId="{46ED2CC8-83E9-FB40-927B-1743C6A57126}">
      <dgm:prSet custT="1"/>
      <dgm:spPr/>
      <dgm:t>
        <a:bodyPr/>
        <a:lstStyle/>
        <a:p>
          <a:endParaRPr lang="es-ES" sz="3200"/>
        </a:p>
      </dgm:t>
    </dgm:pt>
    <dgm:pt modelId="{7888503C-9EB6-C345-894C-B540A8927BE2}" type="sibTrans" cxnId="{46ED2CC8-83E9-FB40-927B-1743C6A57126}">
      <dgm:prSet/>
      <dgm:spPr/>
      <dgm:t>
        <a:bodyPr/>
        <a:lstStyle/>
        <a:p>
          <a:endParaRPr lang="es-ES" sz="3200"/>
        </a:p>
      </dgm:t>
    </dgm:pt>
    <dgm:pt modelId="{AD5D4CC0-3066-0740-B59E-DEDE93BD8390}">
      <dgm:prSet phldrT="[Texto]" custT="1"/>
      <dgm:spPr/>
      <dgm:t>
        <a:bodyPr/>
        <a:lstStyle/>
        <a:p>
          <a:r>
            <a:rPr lang="es-ES" sz="3200" dirty="0" smtClean="0"/>
            <a:t>Gestión</a:t>
          </a:r>
          <a:endParaRPr lang="es-ES" sz="3200" dirty="0"/>
        </a:p>
      </dgm:t>
    </dgm:pt>
    <dgm:pt modelId="{C711A75B-623E-1C44-9DDE-325213DD64A4}" type="parTrans" cxnId="{ED4B8B51-DE5A-E640-AE25-D978531CA48F}">
      <dgm:prSet custT="1"/>
      <dgm:spPr/>
      <dgm:t>
        <a:bodyPr/>
        <a:lstStyle/>
        <a:p>
          <a:endParaRPr lang="es-ES" sz="3200"/>
        </a:p>
      </dgm:t>
    </dgm:pt>
    <dgm:pt modelId="{00471135-A960-2742-AFB6-A6C5E901EB9B}" type="sibTrans" cxnId="{ED4B8B51-DE5A-E640-AE25-D978531CA48F}">
      <dgm:prSet/>
      <dgm:spPr/>
      <dgm:t>
        <a:bodyPr/>
        <a:lstStyle/>
        <a:p>
          <a:endParaRPr lang="es-ES" sz="3200"/>
        </a:p>
      </dgm:t>
    </dgm:pt>
    <dgm:pt modelId="{6067D4C1-4B7A-4E40-9C4E-03E78D4396C3}">
      <dgm:prSet phldrT="[Texto]" custT="1"/>
      <dgm:spPr/>
      <dgm:t>
        <a:bodyPr/>
        <a:lstStyle/>
        <a:p>
          <a:r>
            <a:rPr lang="es-ES" sz="3200" dirty="0" smtClean="0"/>
            <a:t>Movilidad </a:t>
          </a:r>
          <a:endParaRPr lang="es-ES" sz="3200" dirty="0"/>
        </a:p>
      </dgm:t>
    </dgm:pt>
    <dgm:pt modelId="{E9DA889A-3981-0D40-AF92-E4303305F8F1}" type="parTrans" cxnId="{C8FC5E1E-9CCF-884B-98E3-94236EE9FE0E}">
      <dgm:prSet custT="1"/>
      <dgm:spPr/>
      <dgm:t>
        <a:bodyPr/>
        <a:lstStyle/>
        <a:p>
          <a:endParaRPr lang="es-ES" sz="3200"/>
        </a:p>
      </dgm:t>
    </dgm:pt>
    <dgm:pt modelId="{70576907-B20B-6841-BA6E-34A192F1A75A}" type="sibTrans" cxnId="{C8FC5E1E-9CCF-884B-98E3-94236EE9FE0E}">
      <dgm:prSet/>
      <dgm:spPr/>
      <dgm:t>
        <a:bodyPr/>
        <a:lstStyle/>
        <a:p>
          <a:endParaRPr lang="es-ES" sz="3200"/>
        </a:p>
      </dgm:t>
    </dgm:pt>
    <dgm:pt modelId="{67512AF1-1158-794B-AC1D-62A9D6F507F2}">
      <dgm:prSet phldrT="[Texto]" custT="1"/>
      <dgm:spPr/>
      <dgm:t>
        <a:bodyPr/>
        <a:lstStyle/>
        <a:p>
          <a:r>
            <a:rPr lang="es-ES" sz="3200" dirty="0" smtClean="0"/>
            <a:t>Idiomas </a:t>
          </a:r>
          <a:endParaRPr lang="es-ES" sz="3200" dirty="0"/>
        </a:p>
      </dgm:t>
    </dgm:pt>
    <dgm:pt modelId="{88E89367-0FFB-0E43-A8F3-3B42C5A26287}" type="parTrans" cxnId="{CE8D06D2-48D4-4D45-9EC0-30A080DE4E07}">
      <dgm:prSet custT="1"/>
      <dgm:spPr/>
      <dgm:t>
        <a:bodyPr/>
        <a:lstStyle/>
        <a:p>
          <a:endParaRPr lang="es-ES" sz="3200"/>
        </a:p>
      </dgm:t>
    </dgm:pt>
    <dgm:pt modelId="{2122C1A3-1BD1-D344-A8F5-638F7B152DA4}" type="sibTrans" cxnId="{CE8D06D2-48D4-4D45-9EC0-30A080DE4E07}">
      <dgm:prSet/>
      <dgm:spPr/>
      <dgm:t>
        <a:bodyPr/>
        <a:lstStyle/>
        <a:p>
          <a:endParaRPr lang="es-ES" sz="3200"/>
        </a:p>
      </dgm:t>
    </dgm:pt>
    <dgm:pt modelId="{0D248E59-CF52-C144-A1E4-4E928B0C0767}">
      <dgm:prSet phldrT="[Texto]" custT="1"/>
      <dgm:spPr/>
      <dgm:t>
        <a:bodyPr/>
        <a:lstStyle/>
        <a:p>
          <a:r>
            <a:rPr lang="es-ES" sz="3200" dirty="0" smtClean="0"/>
            <a:t>En casa</a:t>
          </a:r>
          <a:endParaRPr lang="es-ES" sz="3200" dirty="0"/>
        </a:p>
      </dgm:t>
    </dgm:pt>
    <dgm:pt modelId="{7ACA341E-6F36-9541-9FBE-1E936F8A28DB}" type="parTrans" cxnId="{D6D0DEBB-AEC2-DA4F-B425-65FE66F2C871}">
      <dgm:prSet custT="1"/>
      <dgm:spPr/>
      <dgm:t>
        <a:bodyPr/>
        <a:lstStyle/>
        <a:p>
          <a:endParaRPr lang="es-ES" sz="3200"/>
        </a:p>
      </dgm:t>
    </dgm:pt>
    <dgm:pt modelId="{D6A683C7-DB29-4C40-8568-B48C5D66B1E4}" type="sibTrans" cxnId="{D6D0DEBB-AEC2-DA4F-B425-65FE66F2C871}">
      <dgm:prSet/>
      <dgm:spPr/>
      <dgm:t>
        <a:bodyPr/>
        <a:lstStyle/>
        <a:p>
          <a:endParaRPr lang="es-ES" sz="3200"/>
        </a:p>
      </dgm:t>
    </dgm:pt>
    <dgm:pt modelId="{8AE835BA-FDD4-E04A-B003-74A084BA0D2C}">
      <dgm:prSet phldrT="[Texto]" custT="1"/>
      <dgm:spPr/>
      <dgm:t>
        <a:bodyPr/>
        <a:lstStyle/>
        <a:p>
          <a:pPr>
            <a:lnSpc>
              <a:spcPct val="80000"/>
            </a:lnSpc>
          </a:pPr>
          <a:r>
            <a:rPr lang="es-ES" sz="2800" dirty="0" smtClean="0"/>
            <a:t>Programa General de internacionalización integral</a:t>
          </a:r>
        </a:p>
      </dgm:t>
    </dgm:pt>
    <dgm:pt modelId="{F06EC56D-50CD-654A-910A-8E5008AB8CA1}" type="sibTrans" cxnId="{B214776E-A166-D04B-8BF6-DDFBA1964464}">
      <dgm:prSet/>
      <dgm:spPr/>
      <dgm:t>
        <a:bodyPr/>
        <a:lstStyle/>
        <a:p>
          <a:endParaRPr lang="es-ES" sz="3200"/>
        </a:p>
      </dgm:t>
    </dgm:pt>
    <dgm:pt modelId="{C1E9CC2B-C84E-0749-BDA6-68A93D9769CB}" type="parTrans" cxnId="{B214776E-A166-D04B-8BF6-DDFBA1964464}">
      <dgm:prSet/>
      <dgm:spPr/>
      <dgm:t>
        <a:bodyPr/>
        <a:lstStyle/>
        <a:p>
          <a:endParaRPr lang="es-ES" sz="3200"/>
        </a:p>
      </dgm:t>
    </dgm:pt>
    <dgm:pt modelId="{ECE5843E-A54D-884F-81BF-05CA58D63097}" type="pres">
      <dgm:prSet presAssocID="{F661C3F9-E092-4F40-86CE-682ACE4AB61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F332A3F-724D-3A45-891E-2C65449113E3}" type="pres">
      <dgm:prSet presAssocID="{8AE835BA-FDD4-E04A-B003-74A084BA0D2C}" presName="centerShape" presStyleLbl="node0" presStyleIdx="0" presStyleCnt="1" custScaleX="166504" custScaleY="119683"/>
      <dgm:spPr/>
      <dgm:t>
        <a:bodyPr/>
        <a:lstStyle/>
        <a:p>
          <a:endParaRPr lang="es-ES"/>
        </a:p>
      </dgm:t>
    </dgm:pt>
    <dgm:pt modelId="{47FF3682-94CB-6D46-94E9-458DEBD621DE}" type="pres">
      <dgm:prSet presAssocID="{E8F344C6-02D7-DF4F-80A0-F86498920F5E}" presName="parTrans" presStyleLbl="bgSibTrans2D1" presStyleIdx="0" presStyleCnt="5" custLinFactNeighborX="9912"/>
      <dgm:spPr/>
      <dgm:t>
        <a:bodyPr/>
        <a:lstStyle/>
        <a:p>
          <a:endParaRPr lang="es-ES"/>
        </a:p>
      </dgm:t>
    </dgm:pt>
    <dgm:pt modelId="{6227CB6F-864A-4144-87E9-C124E425CCCB}" type="pres">
      <dgm:prSet presAssocID="{A8BD0ACD-9961-4243-9CE0-03498384B6D7}" presName="node" presStyleLbl="node1" presStyleIdx="0" presStyleCnt="5" custScaleX="105508" custScaleY="68560" custRadScaleRad="109983" custRadScaleInc="396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C5D96C-8CE2-0B4A-B0EA-F70136A6BC92}" type="pres">
      <dgm:prSet presAssocID="{C711A75B-623E-1C44-9DDE-325213DD64A4}" presName="parTrans" presStyleLbl="bgSibTrans2D1" presStyleIdx="1" presStyleCnt="5"/>
      <dgm:spPr/>
      <dgm:t>
        <a:bodyPr/>
        <a:lstStyle/>
        <a:p>
          <a:endParaRPr lang="es-ES"/>
        </a:p>
      </dgm:t>
    </dgm:pt>
    <dgm:pt modelId="{8607ADB9-E455-034E-8BC6-E412AE6FAD98}" type="pres">
      <dgm:prSet presAssocID="{AD5D4CC0-3066-0740-B59E-DEDE93BD8390}" presName="node" presStyleLbl="node1" presStyleIdx="1" presStyleCnt="5" custScaleX="72957" custScaleY="66047" custRadScaleRad="102253" custRadScaleInc="-346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630089-F65B-0442-BAF6-FEF25A8F84B4}" type="pres">
      <dgm:prSet presAssocID="{E9DA889A-3981-0D40-AF92-E4303305F8F1}" presName="parTrans" presStyleLbl="bgSibTrans2D1" presStyleIdx="2" presStyleCnt="5"/>
      <dgm:spPr/>
      <dgm:t>
        <a:bodyPr/>
        <a:lstStyle/>
        <a:p>
          <a:endParaRPr lang="es-ES"/>
        </a:p>
      </dgm:t>
    </dgm:pt>
    <dgm:pt modelId="{62A821F0-E99C-224D-AD93-7926E5B3A467}" type="pres">
      <dgm:prSet presAssocID="{6067D4C1-4B7A-4E40-9C4E-03E78D4396C3}" presName="node" presStyleLbl="node1" presStyleIdx="2" presStyleCnt="5" custScaleX="108729" custScaleY="785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11AB9E-60E4-8E4C-BB3D-DDFF7414525C}" type="pres">
      <dgm:prSet presAssocID="{88E89367-0FFB-0E43-A8F3-3B42C5A26287}" presName="parTrans" presStyleLbl="bgSibTrans2D1" presStyleIdx="3" presStyleCnt="5"/>
      <dgm:spPr/>
      <dgm:t>
        <a:bodyPr/>
        <a:lstStyle/>
        <a:p>
          <a:endParaRPr lang="es-ES"/>
        </a:p>
      </dgm:t>
    </dgm:pt>
    <dgm:pt modelId="{5ED7BB72-080E-6C4C-98F7-B9FF54D4D2D5}" type="pres">
      <dgm:prSet presAssocID="{67512AF1-1158-794B-AC1D-62A9D6F507F2}" presName="node" presStyleLbl="node1" presStyleIdx="3" presStyleCnt="5" custScaleY="77327" custRadScaleRad="106342" custRadScaleInc="377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BBF467-2A76-6E4D-9373-3DE6133DED8F}" type="pres">
      <dgm:prSet presAssocID="{7ACA341E-6F36-9541-9FBE-1E936F8A28DB}" presName="parTrans" presStyleLbl="bgSibTrans2D1" presStyleIdx="4" presStyleCnt="5"/>
      <dgm:spPr/>
      <dgm:t>
        <a:bodyPr/>
        <a:lstStyle/>
        <a:p>
          <a:endParaRPr lang="es-ES"/>
        </a:p>
      </dgm:t>
    </dgm:pt>
    <dgm:pt modelId="{33EA9BCF-3A22-E54A-B68A-132DBE6F4AB6}" type="pres">
      <dgm:prSet presAssocID="{0D248E59-CF52-C144-A1E4-4E928B0C0767}" presName="node" presStyleLbl="node1" presStyleIdx="4" presStyleCnt="5" custScaleX="77332" custScaleY="78813" custRadScaleRad="125848" custRadScaleInc="-33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E66BA4B-C903-6545-86F6-92AA5E404F40}" type="presOf" srcId="{F661C3F9-E092-4F40-86CE-682ACE4AB616}" destId="{ECE5843E-A54D-884F-81BF-05CA58D63097}" srcOrd="0" destOrd="0" presId="urn:microsoft.com/office/officeart/2005/8/layout/radial4"/>
    <dgm:cxn modelId="{0E2BE292-8009-7844-8596-05CC5A9A4E1A}" type="presOf" srcId="{7ACA341E-6F36-9541-9FBE-1E936F8A28DB}" destId="{A2BBF467-2A76-6E4D-9373-3DE6133DED8F}" srcOrd="0" destOrd="0" presId="urn:microsoft.com/office/officeart/2005/8/layout/radial4"/>
    <dgm:cxn modelId="{0664BCA6-AE24-BC4F-BB3D-AC10258D4D7D}" type="presOf" srcId="{AD5D4CC0-3066-0740-B59E-DEDE93BD8390}" destId="{8607ADB9-E455-034E-8BC6-E412AE6FAD98}" srcOrd="0" destOrd="0" presId="urn:microsoft.com/office/officeart/2005/8/layout/radial4"/>
    <dgm:cxn modelId="{ED4B8B51-DE5A-E640-AE25-D978531CA48F}" srcId="{8AE835BA-FDD4-E04A-B003-74A084BA0D2C}" destId="{AD5D4CC0-3066-0740-B59E-DEDE93BD8390}" srcOrd="1" destOrd="0" parTransId="{C711A75B-623E-1C44-9DDE-325213DD64A4}" sibTransId="{00471135-A960-2742-AFB6-A6C5E901EB9B}"/>
    <dgm:cxn modelId="{1681D8EC-6518-9C46-97B9-17B7D164539E}" type="presOf" srcId="{E9DA889A-3981-0D40-AF92-E4303305F8F1}" destId="{74630089-F65B-0442-BAF6-FEF25A8F84B4}" srcOrd="0" destOrd="0" presId="urn:microsoft.com/office/officeart/2005/8/layout/radial4"/>
    <dgm:cxn modelId="{C2ADAB0E-CE67-564D-842C-02BE81E444A2}" type="presOf" srcId="{0D248E59-CF52-C144-A1E4-4E928B0C0767}" destId="{33EA9BCF-3A22-E54A-B68A-132DBE6F4AB6}" srcOrd="0" destOrd="0" presId="urn:microsoft.com/office/officeart/2005/8/layout/radial4"/>
    <dgm:cxn modelId="{CE8D06D2-48D4-4D45-9EC0-30A080DE4E07}" srcId="{8AE835BA-FDD4-E04A-B003-74A084BA0D2C}" destId="{67512AF1-1158-794B-AC1D-62A9D6F507F2}" srcOrd="3" destOrd="0" parTransId="{88E89367-0FFB-0E43-A8F3-3B42C5A26287}" sibTransId="{2122C1A3-1BD1-D344-A8F5-638F7B152DA4}"/>
    <dgm:cxn modelId="{B7852272-674C-BA40-A33F-E661F57C98F0}" type="presOf" srcId="{E8F344C6-02D7-DF4F-80A0-F86498920F5E}" destId="{47FF3682-94CB-6D46-94E9-458DEBD621DE}" srcOrd="0" destOrd="0" presId="urn:microsoft.com/office/officeart/2005/8/layout/radial4"/>
    <dgm:cxn modelId="{C8FC5E1E-9CCF-884B-98E3-94236EE9FE0E}" srcId="{8AE835BA-FDD4-E04A-B003-74A084BA0D2C}" destId="{6067D4C1-4B7A-4E40-9C4E-03E78D4396C3}" srcOrd="2" destOrd="0" parTransId="{E9DA889A-3981-0D40-AF92-E4303305F8F1}" sibTransId="{70576907-B20B-6841-BA6E-34A192F1A75A}"/>
    <dgm:cxn modelId="{D6D0DEBB-AEC2-DA4F-B425-65FE66F2C871}" srcId="{8AE835BA-FDD4-E04A-B003-74A084BA0D2C}" destId="{0D248E59-CF52-C144-A1E4-4E928B0C0767}" srcOrd="4" destOrd="0" parTransId="{7ACA341E-6F36-9541-9FBE-1E936F8A28DB}" sibTransId="{D6A683C7-DB29-4C40-8568-B48C5D66B1E4}"/>
    <dgm:cxn modelId="{46ED2CC8-83E9-FB40-927B-1743C6A57126}" srcId="{8AE835BA-FDD4-E04A-B003-74A084BA0D2C}" destId="{A8BD0ACD-9961-4243-9CE0-03498384B6D7}" srcOrd="0" destOrd="0" parTransId="{E8F344C6-02D7-DF4F-80A0-F86498920F5E}" sibTransId="{7888503C-9EB6-C345-894C-B540A8927BE2}"/>
    <dgm:cxn modelId="{133C63B4-67CF-B648-A1A6-E585A2D7501C}" type="presOf" srcId="{8AE835BA-FDD4-E04A-B003-74A084BA0D2C}" destId="{AF332A3F-724D-3A45-891E-2C65449113E3}" srcOrd="0" destOrd="0" presId="urn:microsoft.com/office/officeart/2005/8/layout/radial4"/>
    <dgm:cxn modelId="{B214776E-A166-D04B-8BF6-DDFBA1964464}" srcId="{F661C3F9-E092-4F40-86CE-682ACE4AB616}" destId="{8AE835BA-FDD4-E04A-B003-74A084BA0D2C}" srcOrd="0" destOrd="0" parTransId="{C1E9CC2B-C84E-0749-BDA6-68A93D9769CB}" sibTransId="{F06EC56D-50CD-654A-910A-8E5008AB8CA1}"/>
    <dgm:cxn modelId="{0623FCBD-59F3-3C4C-8A58-99843AADF5BB}" type="presOf" srcId="{C711A75B-623E-1C44-9DDE-325213DD64A4}" destId="{65C5D96C-8CE2-0B4A-B0EA-F70136A6BC92}" srcOrd="0" destOrd="0" presId="urn:microsoft.com/office/officeart/2005/8/layout/radial4"/>
    <dgm:cxn modelId="{67CA028D-990C-284A-A019-E2CD57941C52}" type="presOf" srcId="{88E89367-0FFB-0E43-A8F3-3B42C5A26287}" destId="{B511AB9E-60E4-8E4C-BB3D-DDFF7414525C}" srcOrd="0" destOrd="0" presId="urn:microsoft.com/office/officeart/2005/8/layout/radial4"/>
    <dgm:cxn modelId="{F17CAD60-BA58-DC46-A19A-72BC2454B67C}" type="presOf" srcId="{A8BD0ACD-9961-4243-9CE0-03498384B6D7}" destId="{6227CB6F-864A-4144-87E9-C124E425CCCB}" srcOrd="0" destOrd="0" presId="urn:microsoft.com/office/officeart/2005/8/layout/radial4"/>
    <dgm:cxn modelId="{BA8368B4-096B-CB46-B9F9-6927D474D82D}" type="presOf" srcId="{67512AF1-1158-794B-AC1D-62A9D6F507F2}" destId="{5ED7BB72-080E-6C4C-98F7-B9FF54D4D2D5}" srcOrd="0" destOrd="0" presId="urn:microsoft.com/office/officeart/2005/8/layout/radial4"/>
    <dgm:cxn modelId="{C7BFE220-59CC-3142-A8D8-CFE75D3FFCEA}" type="presOf" srcId="{6067D4C1-4B7A-4E40-9C4E-03E78D4396C3}" destId="{62A821F0-E99C-224D-AD93-7926E5B3A467}" srcOrd="0" destOrd="0" presId="urn:microsoft.com/office/officeart/2005/8/layout/radial4"/>
    <dgm:cxn modelId="{D5212BB3-EF5A-7F47-8737-CC3857516A01}" type="presParOf" srcId="{ECE5843E-A54D-884F-81BF-05CA58D63097}" destId="{AF332A3F-724D-3A45-891E-2C65449113E3}" srcOrd="0" destOrd="0" presId="urn:microsoft.com/office/officeart/2005/8/layout/radial4"/>
    <dgm:cxn modelId="{0EA502E3-124F-AE40-B759-A883E742D1E8}" type="presParOf" srcId="{ECE5843E-A54D-884F-81BF-05CA58D63097}" destId="{47FF3682-94CB-6D46-94E9-458DEBD621DE}" srcOrd="1" destOrd="0" presId="urn:microsoft.com/office/officeart/2005/8/layout/radial4"/>
    <dgm:cxn modelId="{5EC6B957-C925-CA45-8EF0-0FF1E832168C}" type="presParOf" srcId="{ECE5843E-A54D-884F-81BF-05CA58D63097}" destId="{6227CB6F-864A-4144-87E9-C124E425CCCB}" srcOrd="2" destOrd="0" presId="urn:microsoft.com/office/officeart/2005/8/layout/radial4"/>
    <dgm:cxn modelId="{B769EEE4-4E8C-964F-BEF4-DD703D8F51AE}" type="presParOf" srcId="{ECE5843E-A54D-884F-81BF-05CA58D63097}" destId="{65C5D96C-8CE2-0B4A-B0EA-F70136A6BC92}" srcOrd="3" destOrd="0" presId="urn:microsoft.com/office/officeart/2005/8/layout/radial4"/>
    <dgm:cxn modelId="{9305A068-6356-A143-AEA6-010BACF35532}" type="presParOf" srcId="{ECE5843E-A54D-884F-81BF-05CA58D63097}" destId="{8607ADB9-E455-034E-8BC6-E412AE6FAD98}" srcOrd="4" destOrd="0" presId="urn:microsoft.com/office/officeart/2005/8/layout/radial4"/>
    <dgm:cxn modelId="{00804EC6-9C92-CB4A-AB10-0F0D61F68B1F}" type="presParOf" srcId="{ECE5843E-A54D-884F-81BF-05CA58D63097}" destId="{74630089-F65B-0442-BAF6-FEF25A8F84B4}" srcOrd="5" destOrd="0" presId="urn:microsoft.com/office/officeart/2005/8/layout/radial4"/>
    <dgm:cxn modelId="{57E67EBA-4EE6-AE4F-87D2-841EB55D531D}" type="presParOf" srcId="{ECE5843E-A54D-884F-81BF-05CA58D63097}" destId="{62A821F0-E99C-224D-AD93-7926E5B3A467}" srcOrd="6" destOrd="0" presId="urn:microsoft.com/office/officeart/2005/8/layout/radial4"/>
    <dgm:cxn modelId="{6509E4BD-549E-494F-9288-AC6FFFAE1E2F}" type="presParOf" srcId="{ECE5843E-A54D-884F-81BF-05CA58D63097}" destId="{B511AB9E-60E4-8E4C-BB3D-DDFF7414525C}" srcOrd="7" destOrd="0" presId="urn:microsoft.com/office/officeart/2005/8/layout/radial4"/>
    <dgm:cxn modelId="{627AA37D-B7E3-4849-8040-E1214C3B0368}" type="presParOf" srcId="{ECE5843E-A54D-884F-81BF-05CA58D63097}" destId="{5ED7BB72-080E-6C4C-98F7-B9FF54D4D2D5}" srcOrd="8" destOrd="0" presId="urn:microsoft.com/office/officeart/2005/8/layout/radial4"/>
    <dgm:cxn modelId="{F9554EAB-53AB-5845-B2A9-79AE1823F680}" type="presParOf" srcId="{ECE5843E-A54D-884F-81BF-05CA58D63097}" destId="{A2BBF467-2A76-6E4D-9373-3DE6133DED8F}" srcOrd="9" destOrd="0" presId="urn:microsoft.com/office/officeart/2005/8/layout/radial4"/>
    <dgm:cxn modelId="{825BA460-DDB2-E144-8343-63B9176E7D1C}" type="presParOf" srcId="{ECE5843E-A54D-884F-81BF-05CA58D63097}" destId="{33EA9BCF-3A22-E54A-B68A-132DBE6F4AB6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51A10-5330-9D43-8F6E-C34E74C003DB}">
      <dsp:nvSpPr>
        <dsp:cNvPr id="0" name=""/>
        <dsp:cNvSpPr/>
      </dsp:nvSpPr>
      <dsp:spPr>
        <a:xfrm>
          <a:off x="5624285" y="1638558"/>
          <a:ext cx="354046" cy="7954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5464"/>
              </a:lnTo>
              <a:lnTo>
                <a:pt x="354046" y="7954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989AEB-3577-9E41-99E8-B3ABAA284A6F}">
      <dsp:nvSpPr>
        <dsp:cNvPr id="0" name=""/>
        <dsp:cNvSpPr/>
      </dsp:nvSpPr>
      <dsp:spPr>
        <a:xfrm>
          <a:off x="5355340" y="1638558"/>
          <a:ext cx="268944" cy="603785"/>
        </a:xfrm>
        <a:custGeom>
          <a:avLst/>
          <a:gdLst/>
          <a:ahLst/>
          <a:cxnLst/>
          <a:rect l="0" t="0" r="0" b="0"/>
          <a:pathLst>
            <a:path>
              <a:moveTo>
                <a:pt x="268944" y="0"/>
              </a:moveTo>
              <a:lnTo>
                <a:pt x="268944" y="603785"/>
              </a:lnTo>
              <a:lnTo>
                <a:pt x="0" y="6037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805529-C459-3041-8E8B-FB0B2862C8F8}">
      <dsp:nvSpPr>
        <dsp:cNvPr id="0" name=""/>
        <dsp:cNvSpPr/>
      </dsp:nvSpPr>
      <dsp:spPr>
        <a:xfrm>
          <a:off x="5624285" y="1638558"/>
          <a:ext cx="3853711" cy="2378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0103"/>
              </a:lnTo>
              <a:lnTo>
                <a:pt x="3853711" y="2090103"/>
              </a:lnTo>
              <a:lnTo>
                <a:pt x="3853711" y="23788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D5C3F2-704D-3A4E-B89E-8F1D4C0B150E}">
      <dsp:nvSpPr>
        <dsp:cNvPr id="0" name=""/>
        <dsp:cNvSpPr/>
      </dsp:nvSpPr>
      <dsp:spPr>
        <a:xfrm>
          <a:off x="5578565" y="1638558"/>
          <a:ext cx="91440" cy="23841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95465"/>
              </a:lnTo>
              <a:lnTo>
                <a:pt x="72817" y="2095465"/>
              </a:lnTo>
              <a:lnTo>
                <a:pt x="72817" y="23841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E4F665-013C-9541-B0E5-8563F1D3A88B}">
      <dsp:nvSpPr>
        <dsp:cNvPr id="0" name=""/>
        <dsp:cNvSpPr/>
      </dsp:nvSpPr>
      <dsp:spPr>
        <a:xfrm>
          <a:off x="2007471" y="1638558"/>
          <a:ext cx="3616814" cy="2389225"/>
        </a:xfrm>
        <a:custGeom>
          <a:avLst/>
          <a:gdLst/>
          <a:ahLst/>
          <a:cxnLst/>
          <a:rect l="0" t="0" r="0" b="0"/>
          <a:pathLst>
            <a:path>
              <a:moveTo>
                <a:pt x="3616814" y="0"/>
              </a:moveTo>
              <a:lnTo>
                <a:pt x="3616814" y="2100511"/>
              </a:lnTo>
              <a:lnTo>
                <a:pt x="0" y="2100511"/>
              </a:lnTo>
              <a:lnTo>
                <a:pt x="0" y="23892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B94128-061F-8942-9B4B-3154A7342417}">
      <dsp:nvSpPr>
        <dsp:cNvPr id="0" name=""/>
        <dsp:cNvSpPr/>
      </dsp:nvSpPr>
      <dsp:spPr>
        <a:xfrm>
          <a:off x="3527953" y="650864"/>
          <a:ext cx="4192663" cy="9876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Coordinadora General</a:t>
          </a:r>
        </a:p>
      </dsp:txBody>
      <dsp:txXfrm>
        <a:off x="3527953" y="650864"/>
        <a:ext cx="4192663" cy="987693"/>
      </dsp:txXfrm>
    </dsp:sp>
    <dsp:sp modelId="{D96B93A2-924D-1E49-8CDD-79EEE3F1A870}">
      <dsp:nvSpPr>
        <dsp:cNvPr id="0" name=""/>
        <dsp:cNvSpPr/>
      </dsp:nvSpPr>
      <dsp:spPr>
        <a:xfrm>
          <a:off x="389815" y="4027784"/>
          <a:ext cx="3235311" cy="20157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Unidad de Fomento a la Internacionalización</a:t>
          </a:r>
        </a:p>
      </dsp:txBody>
      <dsp:txXfrm>
        <a:off x="389815" y="4027784"/>
        <a:ext cx="3235311" cy="2015752"/>
      </dsp:txXfrm>
    </dsp:sp>
    <dsp:sp modelId="{30E6892F-3E42-0F47-AFD3-8A796F188968}">
      <dsp:nvSpPr>
        <dsp:cNvPr id="0" name=""/>
        <dsp:cNvSpPr/>
      </dsp:nvSpPr>
      <dsp:spPr>
        <a:xfrm>
          <a:off x="3964765" y="4022738"/>
          <a:ext cx="3373235" cy="19871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Unidad de Organismos Internacionales</a:t>
          </a:r>
        </a:p>
      </dsp:txBody>
      <dsp:txXfrm>
        <a:off x="3964765" y="4022738"/>
        <a:ext cx="3373235" cy="1987142"/>
      </dsp:txXfrm>
    </dsp:sp>
    <dsp:sp modelId="{F8CFE5F9-7B28-1B44-B707-FC89053B24A5}">
      <dsp:nvSpPr>
        <dsp:cNvPr id="0" name=""/>
        <dsp:cNvSpPr/>
      </dsp:nvSpPr>
      <dsp:spPr>
        <a:xfrm>
          <a:off x="7736455" y="4017376"/>
          <a:ext cx="3483084" cy="19620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Unidad de Relaciones Internacionales e Interinstitucionales</a:t>
          </a:r>
        </a:p>
      </dsp:txBody>
      <dsp:txXfrm>
        <a:off x="7736455" y="4017376"/>
        <a:ext cx="3483084" cy="1962010"/>
      </dsp:txXfrm>
    </dsp:sp>
    <dsp:sp modelId="{1881F449-9932-1049-BE67-3C5045827E07}">
      <dsp:nvSpPr>
        <dsp:cNvPr id="0" name=""/>
        <dsp:cNvSpPr/>
      </dsp:nvSpPr>
      <dsp:spPr>
        <a:xfrm>
          <a:off x="1546255" y="1730266"/>
          <a:ext cx="3809084" cy="10241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Secretaría Técnica </a:t>
          </a:r>
          <a:endParaRPr lang="es-ES" sz="2800" b="1" kern="1200" dirty="0"/>
        </a:p>
      </dsp:txBody>
      <dsp:txXfrm>
        <a:off x="1546255" y="1730266"/>
        <a:ext cx="3809084" cy="1024154"/>
      </dsp:txXfrm>
    </dsp:sp>
    <dsp:sp modelId="{E7DA690D-9C66-394C-99BA-5A8DAB47BB68}">
      <dsp:nvSpPr>
        <dsp:cNvPr id="0" name=""/>
        <dsp:cNvSpPr/>
      </dsp:nvSpPr>
      <dsp:spPr>
        <a:xfrm>
          <a:off x="5978332" y="1877029"/>
          <a:ext cx="3601017" cy="11139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Secretaría</a:t>
          </a:r>
          <a:r>
            <a:rPr lang="es-ES" sz="2800" kern="1200" dirty="0" smtClean="0"/>
            <a:t> </a:t>
          </a:r>
          <a:endParaRPr lang="es-ES" sz="2800" b="1" kern="1200" dirty="0"/>
        </a:p>
      </dsp:txBody>
      <dsp:txXfrm>
        <a:off x="5978332" y="1877029"/>
        <a:ext cx="3601017" cy="11139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32A3F-724D-3A45-891E-2C65449113E3}">
      <dsp:nvSpPr>
        <dsp:cNvPr id="0" name=""/>
        <dsp:cNvSpPr/>
      </dsp:nvSpPr>
      <dsp:spPr>
        <a:xfrm>
          <a:off x="2568001" y="2537438"/>
          <a:ext cx="3631815" cy="26105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Programa General de internacionalización integral</a:t>
          </a:r>
        </a:p>
      </dsp:txBody>
      <dsp:txXfrm>
        <a:off x="3099868" y="2919744"/>
        <a:ext cx="2568081" cy="1845935"/>
      </dsp:txXfrm>
    </dsp:sp>
    <dsp:sp modelId="{47FF3682-94CB-6D46-94E9-458DEBD621DE}">
      <dsp:nvSpPr>
        <dsp:cNvPr id="0" name=""/>
        <dsp:cNvSpPr/>
      </dsp:nvSpPr>
      <dsp:spPr>
        <a:xfrm rot="10891623">
          <a:off x="1231211" y="3462755"/>
          <a:ext cx="1395413" cy="62164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7CB6F-864A-4144-87E9-C124E425CCCB}">
      <dsp:nvSpPr>
        <dsp:cNvPr id="0" name=""/>
        <dsp:cNvSpPr/>
      </dsp:nvSpPr>
      <dsp:spPr>
        <a:xfrm>
          <a:off x="0" y="3186717"/>
          <a:ext cx="2186291" cy="11365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Compromiso </a:t>
          </a:r>
          <a:endParaRPr lang="es-ES" sz="2800" kern="1200" dirty="0"/>
        </a:p>
      </dsp:txBody>
      <dsp:txXfrm>
        <a:off x="33288" y="3220005"/>
        <a:ext cx="2119715" cy="1069960"/>
      </dsp:txXfrm>
    </dsp:sp>
    <dsp:sp modelId="{65C5D96C-8CE2-0B4A-B0EA-F70136A6BC92}">
      <dsp:nvSpPr>
        <dsp:cNvPr id="0" name=""/>
        <dsp:cNvSpPr/>
      </dsp:nvSpPr>
      <dsp:spPr>
        <a:xfrm rot="13425091">
          <a:off x="1788011" y="1844630"/>
          <a:ext cx="1666918" cy="62164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07ADB9-E455-034E-8BC6-E412AE6FAD98}">
      <dsp:nvSpPr>
        <dsp:cNvPr id="0" name=""/>
        <dsp:cNvSpPr/>
      </dsp:nvSpPr>
      <dsp:spPr>
        <a:xfrm>
          <a:off x="1263532" y="1031650"/>
          <a:ext cx="1511783" cy="109487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Gestión</a:t>
          </a:r>
          <a:endParaRPr lang="es-ES" sz="3200" kern="1200" dirty="0"/>
        </a:p>
      </dsp:txBody>
      <dsp:txXfrm>
        <a:off x="1295600" y="1063718"/>
        <a:ext cx="1447647" cy="1030742"/>
      </dsp:txXfrm>
    </dsp:sp>
    <dsp:sp modelId="{74630089-F65B-0442-BAF6-FEF25A8F84B4}">
      <dsp:nvSpPr>
        <dsp:cNvPr id="0" name=""/>
        <dsp:cNvSpPr/>
      </dsp:nvSpPr>
      <dsp:spPr>
        <a:xfrm rot="16200000">
          <a:off x="3488075" y="1226503"/>
          <a:ext cx="1791668" cy="621647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A821F0-E99C-224D-AD93-7926E5B3A467}">
      <dsp:nvSpPr>
        <dsp:cNvPr id="0" name=""/>
        <dsp:cNvSpPr/>
      </dsp:nvSpPr>
      <dsp:spPr>
        <a:xfrm>
          <a:off x="3257391" y="-9769"/>
          <a:ext cx="2253036" cy="130252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Movilidad </a:t>
          </a:r>
          <a:endParaRPr lang="es-ES" sz="3200" kern="1200" dirty="0"/>
        </a:p>
      </dsp:txBody>
      <dsp:txXfrm>
        <a:off x="3295541" y="28381"/>
        <a:ext cx="2176736" cy="1226225"/>
      </dsp:txXfrm>
    </dsp:sp>
    <dsp:sp modelId="{B511AB9E-60E4-8E4C-BB3D-DDFF7414525C}">
      <dsp:nvSpPr>
        <dsp:cNvPr id="0" name=""/>
        <dsp:cNvSpPr/>
      </dsp:nvSpPr>
      <dsp:spPr>
        <a:xfrm rot="18981626">
          <a:off x="5305080" y="1800114"/>
          <a:ext cx="1789716" cy="62164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D7BB72-080E-6C4C-98F7-B9FF54D4D2D5}">
      <dsp:nvSpPr>
        <dsp:cNvPr id="0" name=""/>
        <dsp:cNvSpPr/>
      </dsp:nvSpPr>
      <dsp:spPr>
        <a:xfrm>
          <a:off x="5811464" y="852444"/>
          <a:ext cx="2072157" cy="128186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Idiomas </a:t>
          </a:r>
          <a:endParaRPr lang="es-ES" sz="3200" kern="1200" dirty="0"/>
        </a:p>
      </dsp:txBody>
      <dsp:txXfrm>
        <a:off x="5849009" y="889989"/>
        <a:ext cx="1997067" cy="1206779"/>
      </dsp:txXfrm>
    </dsp:sp>
    <dsp:sp modelId="{A2BBF467-2A76-6E4D-9373-3DE6133DED8F}">
      <dsp:nvSpPr>
        <dsp:cNvPr id="0" name=""/>
        <dsp:cNvSpPr/>
      </dsp:nvSpPr>
      <dsp:spPr>
        <a:xfrm rot="21512207">
          <a:off x="6279624" y="3465644"/>
          <a:ext cx="1395276" cy="621647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EA9BCF-3A22-E54A-B68A-132DBE6F4AB6}">
      <dsp:nvSpPr>
        <dsp:cNvPr id="0" name=""/>
        <dsp:cNvSpPr/>
      </dsp:nvSpPr>
      <dsp:spPr>
        <a:xfrm>
          <a:off x="6873453" y="3105402"/>
          <a:ext cx="1602440" cy="130650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En casa</a:t>
          </a:r>
          <a:endParaRPr lang="es-ES" sz="3200" kern="1200" dirty="0"/>
        </a:p>
      </dsp:txBody>
      <dsp:txXfrm>
        <a:off x="6911719" y="3143668"/>
        <a:ext cx="1525908" cy="12299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32A3F-724D-3A45-891E-2C65449113E3}">
      <dsp:nvSpPr>
        <dsp:cNvPr id="0" name=""/>
        <dsp:cNvSpPr/>
      </dsp:nvSpPr>
      <dsp:spPr>
        <a:xfrm>
          <a:off x="2568001" y="2537438"/>
          <a:ext cx="3631815" cy="26105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Programa General de internacionalización integral</a:t>
          </a:r>
        </a:p>
      </dsp:txBody>
      <dsp:txXfrm>
        <a:off x="3099868" y="2919744"/>
        <a:ext cx="2568081" cy="1845935"/>
      </dsp:txXfrm>
    </dsp:sp>
    <dsp:sp modelId="{47FF3682-94CB-6D46-94E9-458DEBD621DE}">
      <dsp:nvSpPr>
        <dsp:cNvPr id="0" name=""/>
        <dsp:cNvSpPr/>
      </dsp:nvSpPr>
      <dsp:spPr>
        <a:xfrm rot="10891623">
          <a:off x="1231211" y="3462755"/>
          <a:ext cx="1395413" cy="62164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7CB6F-864A-4144-87E9-C124E425CCCB}">
      <dsp:nvSpPr>
        <dsp:cNvPr id="0" name=""/>
        <dsp:cNvSpPr/>
      </dsp:nvSpPr>
      <dsp:spPr>
        <a:xfrm>
          <a:off x="0" y="3186717"/>
          <a:ext cx="2186291" cy="11365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Compromiso </a:t>
          </a:r>
          <a:endParaRPr lang="es-ES" sz="2800" kern="1200" dirty="0"/>
        </a:p>
      </dsp:txBody>
      <dsp:txXfrm>
        <a:off x="33288" y="3220005"/>
        <a:ext cx="2119715" cy="1069960"/>
      </dsp:txXfrm>
    </dsp:sp>
    <dsp:sp modelId="{65C5D96C-8CE2-0B4A-B0EA-F70136A6BC92}">
      <dsp:nvSpPr>
        <dsp:cNvPr id="0" name=""/>
        <dsp:cNvSpPr/>
      </dsp:nvSpPr>
      <dsp:spPr>
        <a:xfrm rot="13425091">
          <a:off x="1788011" y="1844630"/>
          <a:ext cx="1666918" cy="62164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07ADB9-E455-034E-8BC6-E412AE6FAD98}">
      <dsp:nvSpPr>
        <dsp:cNvPr id="0" name=""/>
        <dsp:cNvSpPr/>
      </dsp:nvSpPr>
      <dsp:spPr>
        <a:xfrm>
          <a:off x="1263532" y="1031650"/>
          <a:ext cx="1511783" cy="109487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Gestión</a:t>
          </a:r>
          <a:endParaRPr lang="es-ES" sz="3200" kern="1200" dirty="0"/>
        </a:p>
      </dsp:txBody>
      <dsp:txXfrm>
        <a:off x="1295600" y="1063718"/>
        <a:ext cx="1447647" cy="1030742"/>
      </dsp:txXfrm>
    </dsp:sp>
    <dsp:sp modelId="{74630089-F65B-0442-BAF6-FEF25A8F84B4}">
      <dsp:nvSpPr>
        <dsp:cNvPr id="0" name=""/>
        <dsp:cNvSpPr/>
      </dsp:nvSpPr>
      <dsp:spPr>
        <a:xfrm rot="16200000">
          <a:off x="3488075" y="1226503"/>
          <a:ext cx="1791668" cy="621647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A821F0-E99C-224D-AD93-7926E5B3A467}">
      <dsp:nvSpPr>
        <dsp:cNvPr id="0" name=""/>
        <dsp:cNvSpPr/>
      </dsp:nvSpPr>
      <dsp:spPr>
        <a:xfrm>
          <a:off x="3257391" y="-9769"/>
          <a:ext cx="2253036" cy="130252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Movilidad </a:t>
          </a:r>
          <a:endParaRPr lang="es-ES" sz="3200" kern="1200" dirty="0"/>
        </a:p>
      </dsp:txBody>
      <dsp:txXfrm>
        <a:off x="3295541" y="28381"/>
        <a:ext cx="2176736" cy="1226225"/>
      </dsp:txXfrm>
    </dsp:sp>
    <dsp:sp modelId="{B511AB9E-60E4-8E4C-BB3D-DDFF7414525C}">
      <dsp:nvSpPr>
        <dsp:cNvPr id="0" name=""/>
        <dsp:cNvSpPr/>
      </dsp:nvSpPr>
      <dsp:spPr>
        <a:xfrm rot="18981626">
          <a:off x="5305080" y="1800114"/>
          <a:ext cx="1789716" cy="62164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D7BB72-080E-6C4C-98F7-B9FF54D4D2D5}">
      <dsp:nvSpPr>
        <dsp:cNvPr id="0" name=""/>
        <dsp:cNvSpPr/>
      </dsp:nvSpPr>
      <dsp:spPr>
        <a:xfrm>
          <a:off x="5811464" y="852444"/>
          <a:ext cx="2072157" cy="128186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Idiomas </a:t>
          </a:r>
          <a:endParaRPr lang="es-ES" sz="3200" kern="1200" dirty="0"/>
        </a:p>
      </dsp:txBody>
      <dsp:txXfrm>
        <a:off x="5849009" y="889989"/>
        <a:ext cx="1997067" cy="1206779"/>
      </dsp:txXfrm>
    </dsp:sp>
    <dsp:sp modelId="{A2BBF467-2A76-6E4D-9373-3DE6133DED8F}">
      <dsp:nvSpPr>
        <dsp:cNvPr id="0" name=""/>
        <dsp:cNvSpPr/>
      </dsp:nvSpPr>
      <dsp:spPr>
        <a:xfrm rot="21512207">
          <a:off x="6279624" y="3465644"/>
          <a:ext cx="1395276" cy="621647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EA9BCF-3A22-E54A-B68A-132DBE6F4AB6}">
      <dsp:nvSpPr>
        <dsp:cNvPr id="0" name=""/>
        <dsp:cNvSpPr/>
      </dsp:nvSpPr>
      <dsp:spPr>
        <a:xfrm>
          <a:off x="6873453" y="3105402"/>
          <a:ext cx="1602440" cy="130650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En casa</a:t>
          </a:r>
          <a:endParaRPr lang="es-ES" sz="3200" kern="1200" dirty="0"/>
        </a:p>
      </dsp:txBody>
      <dsp:txXfrm>
        <a:off x="6911719" y="3143668"/>
        <a:ext cx="1525908" cy="1229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49B6C-B030-C84E-8EC6-B4B2854A122C}" type="datetimeFigureOut">
              <a:rPr lang="es-ES" smtClean="0"/>
              <a:t>2/4/16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A16BD-F651-9244-9AFC-AD30D4B8F00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7020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68D04-A69A-1D46-B5DA-D9F9616D05C4}" type="datetimeFigureOut">
              <a:rPr lang="es-ES" smtClean="0"/>
              <a:t>2/4/16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A0FE3-FDB0-AF47-902E-CE44F6F36FA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6786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ES" sz="2200" dirty="0" smtClean="0"/>
              <a:t>Compromiso:  </a:t>
            </a:r>
          </a:p>
          <a:p>
            <a:pPr marL="800100" lvl="1" indent="-342900">
              <a:buFont typeface="Arial"/>
              <a:buChar char="•"/>
            </a:pPr>
            <a:r>
              <a:rPr lang="es-ES" sz="2200" dirty="0" smtClean="0"/>
              <a:t>Fomentar una cultura en internacionalización comprometiendo a los académicos, administrativos, directivos y estudiantes con la internacionalización integral.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200" dirty="0" smtClean="0"/>
              <a:t>Gestión:  </a:t>
            </a:r>
          </a:p>
          <a:p>
            <a:pPr marL="800100" lvl="1" indent="-342900">
              <a:buFont typeface="Arial"/>
              <a:buChar char="•"/>
            </a:pPr>
            <a:r>
              <a:rPr lang="es-ES" sz="2200" dirty="0" smtClean="0"/>
              <a:t>Elevar la calidad y la gestión de la internacionalización.</a:t>
            </a:r>
          </a:p>
          <a:p>
            <a:pPr marL="800100" lvl="1" indent="-342900">
              <a:buFont typeface="Arial"/>
              <a:buChar char="•"/>
            </a:pPr>
            <a:r>
              <a:rPr lang="es-ES" sz="2200" dirty="0" smtClean="0"/>
              <a:t>Posicionar internacionalmente a la </a:t>
            </a:r>
            <a:r>
              <a:rPr lang="es-ES" sz="2200" dirty="0" err="1" smtClean="0"/>
              <a:t>UdeG</a:t>
            </a:r>
            <a:r>
              <a:rPr lang="es-ES" sz="22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200" dirty="0" smtClean="0"/>
              <a:t>Movilidad:  </a:t>
            </a:r>
          </a:p>
          <a:p>
            <a:pPr marL="800100" lvl="1" indent="-342900">
              <a:buFont typeface="Arial"/>
              <a:buChar char="•"/>
            </a:pPr>
            <a:r>
              <a:rPr lang="es-ES" sz="2200" dirty="0" smtClean="0"/>
              <a:t>Fortalecer el perfil internacional de los estudiantes, profesores e investigadores.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200" dirty="0" smtClean="0"/>
              <a:t>Idiomas:  </a:t>
            </a:r>
          </a:p>
          <a:p>
            <a:pPr marL="800100" lvl="1" indent="-342900">
              <a:buFont typeface="Arial"/>
              <a:buChar char="•"/>
            </a:pPr>
            <a:r>
              <a:rPr lang="es-ES" sz="2200" dirty="0" smtClean="0"/>
              <a:t>Fomentar el aprendizaje de idiomas</a:t>
            </a:r>
          </a:p>
          <a:p>
            <a:pPr marL="800100" lvl="1" indent="-342900">
              <a:buFont typeface="Arial"/>
              <a:buChar char="•"/>
            </a:pPr>
            <a:r>
              <a:rPr lang="es-ES" sz="2200" dirty="0" smtClean="0"/>
              <a:t>Posicionar a la </a:t>
            </a:r>
            <a:r>
              <a:rPr lang="es-ES" sz="2200" dirty="0" err="1" smtClean="0"/>
              <a:t>UdeG</a:t>
            </a:r>
            <a:r>
              <a:rPr lang="es-ES" sz="2200" dirty="0" smtClean="0"/>
              <a:t> como institución líder en la enseñanza del Español como lengua extranjera.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200" dirty="0" smtClean="0"/>
              <a:t>En casa:  </a:t>
            </a:r>
          </a:p>
          <a:p>
            <a:pPr marL="800100" lvl="1" indent="-342900">
              <a:buFont typeface="Arial"/>
              <a:buChar char="•"/>
            </a:pPr>
            <a:r>
              <a:rPr lang="es-ES" sz="2200" dirty="0" smtClean="0"/>
              <a:t>Fomentar la adquisición de competencias globales a través de acciones de internacionalización en casa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A0FE3-FDB0-AF47-902E-CE44F6F36FA6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2467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A0FE3-FDB0-AF47-902E-CE44F6F36FA6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0631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902 alumnos apoyados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A0FE3-FDB0-AF47-902E-CE44F6F36FA6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0227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902 alumnos apoyados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A0FE3-FDB0-AF47-902E-CE44F6F36FA6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0227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902 alumnos apoyados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A0FE3-FDB0-AF47-902E-CE44F6F36FA6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0227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902 alumnos apoyados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A0FE3-FDB0-AF47-902E-CE44F6F36FA6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0227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902 alumnos apoyados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A0FE3-FDB0-AF47-902E-CE44F6F36FA6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0227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mtClean="0"/>
              <a:t>16:9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02EC3-9D9A-9C41-8C4F-5AA57BE23240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8278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ES" sz="2200" dirty="0" smtClean="0"/>
              <a:t>Compromiso:  </a:t>
            </a:r>
          </a:p>
          <a:p>
            <a:pPr marL="800100" lvl="1" indent="-342900">
              <a:buFont typeface="Arial"/>
              <a:buChar char="•"/>
            </a:pPr>
            <a:r>
              <a:rPr lang="es-ES" sz="2200" dirty="0" smtClean="0"/>
              <a:t>Fomentar una cultura en internacionalización comprometiendo a los académicos, administrativos, directivos y estudiantes con la internacionalización integral.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200" dirty="0" smtClean="0"/>
              <a:t>Gestión:  </a:t>
            </a:r>
          </a:p>
          <a:p>
            <a:pPr marL="800100" lvl="1" indent="-342900">
              <a:buFont typeface="Arial"/>
              <a:buChar char="•"/>
            </a:pPr>
            <a:r>
              <a:rPr lang="es-ES" sz="2200" dirty="0" smtClean="0"/>
              <a:t>Elevar la calidad y la gestión de la internacionalización.</a:t>
            </a:r>
          </a:p>
          <a:p>
            <a:pPr marL="800100" lvl="1" indent="-342900">
              <a:buFont typeface="Arial"/>
              <a:buChar char="•"/>
            </a:pPr>
            <a:r>
              <a:rPr lang="es-ES" sz="2200" dirty="0" smtClean="0"/>
              <a:t>Posicionar internacionalmente a la </a:t>
            </a:r>
            <a:r>
              <a:rPr lang="es-ES" sz="2200" dirty="0" err="1" smtClean="0"/>
              <a:t>UdeG</a:t>
            </a:r>
            <a:r>
              <a:rPr lang="es-ES" sz="22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200" dirty="0" smtClean="0"/>
              <a:t>Movilidad:  </a:t>
            </a:r>
          </a:p>
          <a:p>
            <a:pPr marL="800100" lvl="1" indent="-342900">
              <a:buFont typeface="Arial"/>
              <a:buChar char="•"/>
            </a:pPr>
            <a:r>
              <a:rPr lang="es-ES" sz="2200" dirty="0" smtClean="0"/>
              <a:t>Fortalecer el perfil internacional de los estudiantes, profesores e investigadores.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200" dirty="0" smtClean="0"/>
              <a:t>Idiomas:  </a:t>
            </a:r>
          </a:p>
          <a:p>
            <a:pPr marL="800100" lvl="1" indent="-342900">
              <a:buFont typeface="Arial"/>
              <a:buChar char="•"/>
            </a:pPr>
            <a:r>
              <a:rPr lang="es-ES" sz="2200" dirty="0" smtClean="0"/>
              <a:t>Fomentar el aprendizaje de idiomas</a:t>
            </a:r>
          </a:p>
          <a:p>
            <a:pPr marL="800100" lvl="1" indent="-342900">
              <a:buFont typeface="Arial"/>
              <a:buChar char="•"/>
            </a:pPr>
            <a:r>
              <a:rPr lang="es-ES" sz="2200" dirty="0" smtClean="0"/>
              <a:t>Posicionar a la </a:t>
            </a:r>
            <a:r>
              <a:rPr lang="es-ES" sz="2200" dirty="0" err="1" smtClean="0"/>
              <a:t>UdeG</a:t>
            </a:r>
            <a:r>
              <a:rPr lang="es-ES" sz="2200" dirty="0" smtClean="0"/>
              <a:t> como institución líder en la enseñanza del Español como lengua extranjera.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200" dirty="0" smtClean="0"/>
              <a:t>En casa:  </a:t>
            </a:r>
          </a:p>
          <a:p>
            <a:pPr marL="800100" lvl="1" indent="-342900">
              <a:buFont typeface="Arial"/>
              <a:buChar char="•"/>
            </a:pPr>
            <a:r>
              <a:rPr lang="es-ES" sz="2200" dirty="0" smtClean="0"/>
              <a:t>Fomentar la adquisición de competencias globales a través de acciones de internacionalización en casa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A0FE3-FDB0-AF47-902E-CE44F6F36FA6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9726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A0FE3-FDB0-AF47-902E-CE44F6F36FA6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1562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numCol="1" anchor="b"/>
          <a:lstStyle>
            <a:lvl1pPr algn="ctr">
              <a:defRPr sz="6000"/>
            </a:lvl1pPr>
          </a:lstStyle>
          <a:p>
            <a:r>
              <a:rPr lang="es-ES" altLang="es-ES" smtClean="0"/>
              <a:t>Haga clic para modificar el estilo de título del patrón</a:t>
            </a:r>
            <a:endParaRPr lang="es-MX" alt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numCol="1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altLang="es-ES" smtClean="0"/>
              <a:t>Haga clic para modificar el estilo de subtítulo del patrón</a:t>
            </a:r>
            <a:endParaRPr lang="es-MX" alt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C062B9D6-29CC-49D3-A5D1-BF128FA8BEA0}" type="datetimeFigureOut">
              <a:rPr lang="es-MX" altLang="es-MX" smtClean="0"/>
              <a:t>2/4/16</a:t>
            </a:fld>
            <a:endParaRPr lang="es-MX" alt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s-MX" alt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4525E6B-7C3E-4AD3-93FD-C655DB8888C2}" type="slidenum">
              <a:rPr lang="es-MX" altLang="es-MX" smtClean="0"/>
              <a:t>‹Nr.›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109461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s-ES" altLang="es-ES" smtClean="0"/>
              <a:t>Haga clic para modificar el estilo de título del patrón</a:t>
            </a:r>
            <a:endParaRPr lang="es-MX" alt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s-MX" alt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C062B9D6-29CC-49D3-A5D1-BF128FA8BEA0}" type="datetimeFigureOut">
              <a:rPr lang="es-MX" altLang="es-MX" smtClean="0"/>
              <a:t>2/4/16</a:t>
            </a:fld>
            <a:endParaRPr lang="es-MX" alt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s-MX" alt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4525E6B-7C3E-4AD3-93FD-C655DB8888C2}" type="slidenum">
              <a:rPr lang="es-MX" altLang="es-MX" smtClean="0"/>
              <a:t>‹Nr.›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938983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numCol="1"/>
          <a:lstStyle/>
          <a:p>
            <a:r>
              <a:rPr lang="es-ES" altLang="es-ES" smtClean="0"/>
              <a:t>Haga clic para modificar el estilo de título del patrón</a:t>
            </a:r>
            <a:endParaRPr lang="es-MX" alt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numCol="1"/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s-MX" alt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C062B9D6-29CC-49D3-A5D1-BF128FA8BEA0}" type="datetimeFigureOut">
              <a:rPr lang="es-MX" altLang="es-MX" smtClean="0"/>
              <a:t>2/4/16</a:t>
            </a:fld>
            <a:endParaRPr lang="es-MX" alt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s-MX" alt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4525E6B-7C3E-4AD3-93FD-C655DB8888C2}" type="slidenum">
              <a:rPr lang="es-MX" altLang="es-MX" smtClean="0"/>
              <a:t>‹Nr.›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04070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Mapa presentación 2b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1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692400"/>
            <a:ext cx="7945120" cy="1402821"/>
          </a:xfrm>
          <a:solidFill>
            <a:schemeClr val="lt1">
              <a:alpha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2B9D6-29CC-49D3-A5D1-BF128FA8BEA0}" type="datetimeFigureOut">
              <a:rPr lang="es-MX" altLang="es-MX" smtClean="0"/>
              <a:t>2/4/16</a:t>
            </a:fld>
            <a:endParaRPr lang="es-MX" alt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alt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25E6B-7C3E-4AD3-93FD-C655DB8888C2}" type="slidenum">
              <a:rPr lang="es-MX" altLang="es-MX" smtClean="0"/>
              <a:t>‹Nr.›</a:t>
            </a:fld>
            <a:endParaRPr lang="es-MX" altLang="es-MX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894" y="502876"/>
            <a:ext cx="3160706" cy="199175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2"/>
          <a:stretch/>
        </p:blipFill>
        <p:spPr>
          <a:xfrm>
            <a:off x="199293" y="4253403"/>
            <a:ext cx="3644574" cy="2409468"/>
          </a:xfrm>
          <a:prstGeom prst="rect">
            <a:avLst/>
          </a:prstGeom>
        </p:spPr>
      </p:pic>
      <p:pic>
        <p:nvPicPr>
          <p:cNvPr id="8" name="Picture 2" descr="http://www.udg.mx/sites/default/files/styles/noticia/public/img_noticias/250915_firma_de_convenio_entre_la_u_de_g_y_el_banco_santander_jmm_7.jpg?itok=xi7vIfln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81280"/>
            <a:ext cx="2843651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https://scontent-atl3-1.xx.fbcdn.net/hphotos-xfa1/v/t1.0-9/1970401_485447318269757_8322147885785139070_n.jpg?oh=3c4c888aa2242d367af94c5ab7d35431&amp;oe=5737376D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49844" y="5222240"/>
            <a:ext cx="3385474" cy="143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scontent-atl3-1.xx.fbcdn.net/hphotos-xaf1/t31.0-8/11232248_559026924245129_6153758831924142813_o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270" y="94552"/>
            <a:ext cx="3910570" cy="244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s://scontent-atl3-1.xx.fbcdn.net/hphotos-xat1/v/t1.0-9/12032278_535829759898179_205412520702924531_n.jpg?oh=7e73b87c5814e66bc04b32123ff02d81&amp;oe=576DF97D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486" y="4785360"/>
            <a:ext cx="2603174" cy="195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2" descr="https://scontent-atl3-1.xx.fbcdn.net/hphotos-xat1/t31.0-8/12094789_542461779234977_428336708528135661_o.jpg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26"/>
          <a:stretch/>
        </p:blipFill>
        <p:spPr bwMode="auto">
          <a:xfrm>
            <a:off x="7589520" y="5161280"/>
            <a:ext cx="1727200" cy="14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scontent-atl3-1.xx.fbcdn.net/hphotos-xfp1/t31.0-8/12291899_556699387811216_7256503700939773790_o.jp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491" y="2573866"/>
            <a:ext cx="3615836" cy="195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4131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s-ES" altLang="es-ES" smtClean="0"/>
              <a:t>Haga clic para modificar el estilo de título del patrón</a:t>
            </a:r>
            <a:endParaRPr lang="es-MX" alt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s-MX" alt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C062B9D6-29CC-49D3-A5D1-BF128FA8BEA0}" type="datetimeFigureOut">
              <a:rPr lang="es-MX" altLang="es-MX" smtClean="0"/>
              <a:t>2/4/16</a:t>
            </a:fld>
            <a:endParaRPr lang="es-MX" alt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s-MX" alt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4525E6B-7C3E-4AD3-93FD-C655DB8888C2}" type="slidenum">
              <a:rPr lang="es-MX" altLang="es-MX" smtClean="0"/>
              <a:t>‹Nr.›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073930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numCol="1" anchor="b"/>
          <a:lstStyle>
            <a:lvl1pPr>
              <a:defRPr sz="6000"/>
            </a:lvl1pPr>
          </a:lstStyle>
          <a:p>
            <a:r>
              <a:rPr lang="es-ES" altLang="es-ES" smtClean="0"/>
              <a:t>Haga clic para modificar el estilo de título del patrón</a:t>
            </a:r>
            <a:endParaRPr lang="es-MX" alt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numCol="1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alt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C062B9D6-29CC-49D3-A5D1-BF128FA8BEA0}" type="datetimeFigureOut">
              <a:rPr lang="es-MX" altLang="es-MX" smtClean="0"/>
              <a:t>2/4/16</a:t>
            </a:fld>
            <a:endParaRPr lang="es-MX" alt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s-MX" alt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4525E6B-7C3E-4AD3-93FD-C655DB8888C2}" type="slidenum">
              <a:rPr lang="es-MX" altLang="es-MX" smtClean="0"/>
              <a:t>‹Nr.›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055322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s-ES" altLang="es-ES" smtClean="0"/>
              <a:t>Haga clic para modificar el estilo de título del patrón</a:t>
            </a:r>
            <a:endParaRPr lang="es-MX" alt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numCol="1"/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s-MX" alt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numCol="1"/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s-MX" alt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C062B9D6-29CC-49D3-A5D1-BF128FA8BEA0}" type="datetimeFigureOut">
              <a:rPr lang="es-MX" altLang="es-MX" smtClean="0"/>
              <a:t>2/4/16</a:t>
            </a:fld>
            <a:endParaRPr lang="es-MX" alt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s-MX" alt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4525E6B-7C3E-4AD3-93FD-C655DB8888C2}" type="slidenum">
              <a:rPr lang="es-MX" altLang="es-MX" smtClean="0"/>
              <a:t>‹Nr.›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159937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numCol="1"/>
          <a:lstStyle/>
          <a:p>
            <a:r>
              <a:rPr lang="es-ES" altLang="es-ES" smtClean="0"/>
              <a:t>Haga clic para modificar el estilo de título del patrón</a:t>
            </a:r>
            <a:endParaRPr lang="es-MX" alt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alt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numCol="1"/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s-MX" alt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alt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numCol="1"/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s-MX" alt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C062B9D6-29CC-49D3-A5D1-BF128FA8BEA0}" type="datetimeFigureOut">
              <a:rPr lang="es-MX" altLang="es-MX" smtClean="0"/>
              <a:t>2/4/16</a:t>
            </a:fld>
            <a:endParaRPr lang="es-MX" alt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s-MX" alt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4525E6B-7C3E-4AD3-93FD-C655DB8888C2}" type="slidenum">
              <a:rPr lang="es-MX" altLang="es-MX" smtClean="0"/>
              <a:t>‹Nr.›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961806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s-ES" altLang="es-ES" smtClean="0"/>
              <a:t>Haga clic para modificar el estilo de título del patrón</a:t>
            </a:r>
            <a:endParaRPr lang="es-MX" alt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C062B9D6-29CC-49D3-A5D1-BF128FA8BEA0}" type="datetimeFigureOut">
              <a:rPr lang="es-MX" altLang="es-MX" smtClean="0"/>
              <a:t>2/4/16</a:t>
            </a:fld>
            <a:endParaRPr lang="es-MX" alt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s-MX" alt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4525E6B-7C3E-4AD3-93FD-C655DB8888C2}" type="slidenum">
              <a:rPr lang="es-MX" altLang="es-MX" smtClean="0"/>
              <a:t>‹Nr.›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758517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C062B9D6-29CC-49D3-A5D1-BF128FA8BEA0}" type="datetimeFigureOut">
              <a:rPr lang="es-MX" altLang="es-MX" smtClean="0"/>
              <a:t>2/4/16</a:t>
            </a:fld>
            <a:endParaRPr lang="es-MX" alt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s-MX" alt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4525E6B-7C3E-4AD3-93FD-C655DB8888C2}" type="slidenum">
              <a:rPr lang="es-MX" altLang="es-MX" smtClean="0"/>
              <a:t>‹Nr.›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039425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lang="es-ES" altLang="es-ES" smtClean="0"/>
              <a:t>Haga clic para modificar el estilo de título del patrón</a:t>
            </a:r>
            <a:endParaRPr lang="es-MX" alt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s-MX" alt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alt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C062B9D6-29CC-49D3-A5D1-BF128FA8BEA0}" type="datetimeFigureOut">
              <a:rPr lang="es-MX" altLang="es-MX" smtClean="0"/>
              <a:t>2/4/16</a:t>
            </a:fld>
            <a:endParaRPr lang="es-MX" alt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s-MX" alt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4525E6B-7C3E-4AD3-93FD-C655DB8888C2}" type="slidenum">
              <a:rPr lang="es-MX" altLang="es-MX" smtClean="0"/>
              <a:t>‹Nr.›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413777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lang="es-ES" altLang="es-ES" smtClean="0"/>
              <a:t>Haga clic para modificar el estilo de título del patrón</a:t>
            </a:r>
            <a:endParaRPr lang="es-MX" alt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alt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alt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C062B9D6-29CC-49D3-A5D1-BF128FA8BEA0}" type="datetimeFigureOut">
              <a:rPr lang="es-MX" altLang="es-MX" smtClean="0"/>
              <a:t>2/4/16</a:t>
            </a:fld>
            <a:endParaRPr lang="es-MX" alt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s-MX" alt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4525E6B-7C3E-4AD3-93FD-C655DB8888C2}" type="slidenum">
              <a:rPr lang="es-MX" altLang="es-MX" smtClean="0"/>
              <a:t>‹Nr.›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385602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s-ES" altLang="es-ES" smtClean="0"/>
              <a:t>Haga clic para modificar el estilo de título del patrón</a:t>
            </a:r>
            <a:endParaRPr lang="es-MX" alt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s-MX" alt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2B9D6-29CC-49D3-A5D1-BF128FA8BEA0}" type="datetimeFigureOut">
              <a:rPr lang="es-MX" altLang="es-MX" smtClean="0"/>
              <a:t>2/4/16</a:t>
            </a:fld>
            <a:endParaRPr lang="es-MX" alt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alt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25E6B-7C3E-4AD3-93FD-C655DB8888C2}" type="slidenum">
              <a:rPr lang="es-MX" altLang="es-MX" smtClean="0"/>
              <a:t>‹Nr.›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75264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82" r:id="rId12"/>
    <p:sldLayoutId id="2147483683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 alt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4" Type="http://schemas.openxmlformats.org/officeDocument/2006/relationships/image" Target="../media/image23.png"/><Relationship Id="rId15" Type="http://schemas.openxmlformats.org/officeDocument/2006/relationships/image" Target="../media/image24.png"/><Relationship Id="rId16" Type="http://schemas.openxmlformats.org/officeDocument/2006/relationships/image" Target="../media/image25.png"/><Relationship Id="rId17" Type="http://schemas.openxmlformats.org/officeDocument/2006/relationships/image" Target="../media/image26.png"/><Relationship Id="rId18" Type="http://schemas.openxmlformats.org/officeDocument/2006/relationships/image" Target="../media/image27.png"/><Relationship Id="rId19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22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image" Target="../media/image35.jpeg"/><Relationship Id="rId6" Type="http://schemas.openxmlformats.org/officeDocument/2006/relationships/image" Target="../media/image36.jpg"/><Relationship Id="rId7" Type="http://schemas.openxmlformats.org/officeDocument/2006/relationships/image" Target="../media/image37.jpeg"/><Relationship Id="rId8" Type="http://schemas.openxmlformats.org/officeDocument/2006/relationships/image" Target="../media/image38.jpeg"/><Relationship Id="rId9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231882" y="3337533"/>
            <a:ext cx="9879814" cy="212365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s-MX" altLang="es-MX" sz="4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Coordinación General de Cooperación e Internacionalización</a:t>
            </a:r>
          </a:p>
          <a:p>
            <a:r>
              <a:rPr lang="es-MX" altLang="es-MX" sz="4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2015 – 2016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973991" y="5982163"/>
            <a:ext cx="6024899" cy="61555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s-MX" altLang="es-MX" sz="3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Fecha: 3 de febrero de 2016</a:t>
            </a:r>
            <a:endParaRPr lang="es-MX" altLang="es-MX" sz="3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638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791500"/>
              </p:ext>
            </p:extLst>
          </p:nvPr>
        </p:nvGraphicFramePr>
        <p:xfrm>
          <a:off x="537029" y="82224"/>
          <a:ext cx="11190513" cy="67510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5885"/>
                <a:gridCol w="1988457"/>
                <a:gridCol w="2249715"/>
                <a:gridCol w="1951893"/>
                <a:gridCol w="1589592"/>
                <a:gridCol w="1494971"/>
              </a:tblGrid>
              <a:tr h="390980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MX" sz="2800" dirty="0" smtClean="0">
                          <a:effectLst/>
                          <a:latin typeface="Calibri" panose="020F0502020204030204" pitchFamily="34" charset="0"/>
                        </a:rPr>
                        <a:t>Distribución</a:t>
                      </a:r>
                      <a:r>
                        <a:rPr lang="es-MX" sz="2800" baseline="0" dirty="0" smtClean="0">
                          <a:effectLst/>
                          <a:latin typeface="Calibri" panose="020F0502020204030204" pitchFamily="34" charset="0"/>
                        </a:rPr>
                        <a:t> de apoyos  para movilidad  académica institucional 2015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24" marR="29024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24" marR="29024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24" marR="29024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24" marR="29024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24" marR="29024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24" marR="29024" marT="0" marB="0" anchor="b"/>
                </a:tc>
              </a:tr>
              <a:tr h="5143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Instancia de la Red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Presupuesto inicial 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Presupuesto ampliado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Donativos Santander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Fondos externos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Total</a:t>
                      </a:r>
                    </a:p>
                  </a:txBody>
                  <a:tcPr marL="29024" marR="29024" marT="0" marB="0" anchor="ctr"/>
                </a:tc>
              </a:tr>
              <a:tr h="251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AG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109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34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0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5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148</a:t>
                      </a:r>
                    </a:p>
                  </a:txBody>
                  <a:tcPr marL="29024" marR="29024" marT="0" marB="0" anchor="ctr"/>
                </a:tc>
              </a:tr>
              <a:tr h="251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SEMS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12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9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0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0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21</a:t>
                      </a:r>
                    </a:p>
                  </a:txBody>
                  <a:tcPr marL="29024" marR="29024" marT="0" marB="0" anchor="ctr"/>
                </a:tc>
              </a:tr>
              <a:tr h="251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CUAAD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145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51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1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17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214</a:t>
                      </a:r>
                    </a:p>
                  </a:txBody>
                  <a:tcPr marL="29024" marR="29024" marT="0" marB="0" anchor="ctr"/>
                </a:tc>
              </a:tr>
              <a:tr h="251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CUCBA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39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25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1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9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74</a:t>
                      </a:r>
                    </a:p>
                  </a:txBody>
                  <a:tcPr marL="29024" marR="29024" marT="0" marB="0" anchor="ctr"/>
                </a:tc>
              </a:tr>
              <a:tr h="2792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CUCEA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269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128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5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22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424</a:t>
                      </a:r>
                    </a:p>
                  </a:txBody>
                  <a:tcPr marL="29024" marR="29024" marT="0" marB="0" anchor="ctr"/>
                </a:tc>
              </a:tr>
              <a:tr h="2792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CUCEI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258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53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1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13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325</a:t>
                      </a:r>
                    </a:p>
                  </a:txBody>
                  <a:tcPr marL="29024" marR="29024" marT="0" marB="0" anchor="ctr"/>
                </a:tc>
              </a:tr>
              <a:tr h="2792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CUCS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232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59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3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10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304</a:t>
                      </a:r>
                    </a:p>
                  </a:txBody>
                  <a:tcPr marL="29024" marR="29024" marT="0" marB="0" anchor="ctr"/>
                </a:tc>
              </a:tr>
              <a:tr h="2792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CUCSH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216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60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2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4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282</a:t>
                      </a:r>
                    </a:p>
                  </a:txBody>
                  <a:tcPr marL="29024" marR="29024" marT="0" marB="0" anchor="ctr"/>
                </a:tc>
              </a:tr>
              <a:tr h="251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CUALTOS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17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36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0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2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55</a:t>
                      </a:r>
                    </a:p>
                  </a:txBody>
                  <a:tcPr marL="29024" marR="29024" marT="0" marB="0" anchor="ctr"/>
                </a:tc>
              </a:tr>
              <a:tr h="251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CUCIÉNEGA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29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14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0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4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47</a:t>
                      </a:r>
                    </a:p>
                  </a:txBody>
                  <a:tcPr marL="29024" marR="29024" marT="0" marB="0" anchor="ctr"/>
                </a:tc>
              </a:tr>
              <a:tr h="251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CUCOSTA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52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51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1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2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106</a:t>
                      </a:r>
                    </a:p>
                  </a:txBody>
                  <a:tcPr marL="29024" marR="29024" marT="0" marB="0" anchor="ctr"/>
                </a:tc>
              </a:tr>
              <a:tr h="251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CUCSUR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18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12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0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3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33</a:t>
                      </a:r>
                    </a:p>
                  </a:txBody>
                  <a:tcPr marL="29024" marR="29024" marT="0" marB="0" anchor="ctr"/>
                </a:tc>
              </a:tr>
              <a:tr h="251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CULAGOS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25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17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0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7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49</a:t>
                      </a:r>
                    </a:p>
                  </a:txBody>
                  <a:tcPr marL="29024" marR="29024" marT="0" marB="0" anchor="ctr"/>
                </a:tc>
              </a:tr>
              <a:tr h="251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CUNORTE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23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34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0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11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68</a:t>
                      </a:r>
                    </a:p>
                  </a:txBody>
                  <a:tcPr marL="29024" marR="29024" marT="0" marB="0" anchor="ctr"/>
                </a:tc>
              </a:tr>
              <a:tr h="251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CUSUR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20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16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0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2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38</a:t>
                      </a:r>
                    </a:p>
                  </a:txBody>
                  <a:tcPr marL="29024" marR="29024" marT="0" marB="0" anchor="ctr"/>
                </a:tc>
              </a:tr>
              <a:tr h="251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CUVALLES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37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20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1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4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62</a:t>
                      </a:r>
                    </a:p>
                  </a:txBody>
                  <a:tcPr marL="29024" marR="29024" marT="0" marB="0" anchor="ctr"/>
                </a:tc>
              </a:tr>
              <a:tr h="251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CUTONALA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53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15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1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4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73</a:t>
                      </a:r>
                    </a:p>
                  </a:txBody>
                  <a:tcPr marL="29024" marR="29024" marT="0" marB="0" anchor="ctr"/>
                </a:tc>
              </a:tr>
              <a:tr h="251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SUV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10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6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0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2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18</a:t>
                      </a:r>
                    </a:p>
                  </a:txBody>
                  <a:tcPr marL="29024" marR="29024" marT="0" marB="0" anchor="ctr"/>
                </a:tc>
              </a:tr>
              <a:tr h="251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MX" sz="1800" dirty="0" smtClean="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Total</a:t>
                      </a:r>
                      <a:endParaRPr lang="es-MX" sz="1800" dirty="0">
                        <a:effectLst/>
                        <a:latin typeface="+mj-lt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29024" marR="2902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1564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640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16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121</a:t>
                      </a:r>
                    </a:p>
                  </a:txBody>
                  <a:tcPr marL="29024" marR="29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2341</a:t>
                      </a:r>
                    </a:p>
                  </a:txBody>
                  <a:tcPr marL="29024" marR="2902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5668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608124"/>
              </p:ext>
            </p:extLst>
          </p:nvPr>
        </p:nvGraphicFramePr>
        <p:xfrm>
          <a:off x="0" y="1444946"/>
          <a:ext cx="12192001" cy="527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4594"/>
                <a:gridCol w="3002178"/>
                <a:gridCol w="2948294"/>
                <a:gridCol w="3136935"/>
              </a:tblGrid>
              <a:tr h="2642087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s-ES" sz="2000" dirty="0" smtClean="0"/>
                        <a:t>Redes sociales: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s-ES" sz="2000" dirty="0" smtClean="0"/>
                        <a:t>FB - 3000, 7,200, 11,359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s-ES" sz="2000" dirty="0" err="1" smtClean="0"/>
                        <a:t>Twiter</a:t>
                      </a:r>
                      <a:r>
                        <a:rPr lang="es-ES" sz="2000" dirty="0" smtClean="0"/>
                        <a:t> - 913</a:t>
                      </a:r>
                      <a:endParaRPr lang="es-E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 startAt="2"/>
                      </a:pPr>
                      <a:r>
                        <a:rPr lang="es-ES" sz="2000" dirty="0" smtClean="0"/>
                        <a:t>Convenios:</a:t>
                      </a:r>
                      <a:r>
                        <a:rPr lang="es-ES" sz="2000" baseline="0" dirty="0" smtClean="0"/>
                        <a:t>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s-ES" sz="2000" baseline="0" dirty="0" smtClean="0"/>
                        <a:t>1024, </a:t>
                      </a:r>
                      <a:r>
                        <a:rPr lang="es-ES" sz="2000" dirty="0" smtClean="0"/>
                        <a:t>1038, 1013</a:t>
                      </a:r>
                      <a:endParaRPr lang="es-ES" sz="2000" baseline="0" dirty="0" smtClean="0"/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s-ES" sz="2000" baseline="0" dirty="0" smtClean="0"/>
                        <a:t>(27</a:t>
                      </a:r>
                      <a:r>
                        <a:rPr lang="es-ES" sz="2000" dirty="0" smtClean="0"/>
                        <a:t> países,</a:t>
                      </a:r>
                      <a:r>
                        <a:rPr lang="es-ES" sz="2000" baseline="0" dirty="0" smtClean="0"/>
                        <a:t> 21</a:t>
                      </a:r>
                      <a:r>
                        <a:rPr lang="es-ES" sz="2000" dirty="0" smtClean="0"/>
                        <a:t> instituciones)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s-ES" sz="2000" dirty="0" smtClean="0"/>
                        <a:t>108 gestionados (renovaciones</a:t>
                      </a:r>
                      <a:r>
                        <a:rPr lang="es-ES" sz="2000" baseline="0" dirty="0" smtClean="0"/>
                        <a:t> </a:t>
                      </a:r>
                      <a:r>
                        <a:rPr lang="es-ES" sz="2000" dirty="0" smtClean="0"/>
                        <a:t>y nuevos)</a:t>
                      </a:r>
                      <a:endParaRPr lang="es-ES" sz="20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endParaRPr lang="es-ES" sz="2000" dirty="0" smtClean="0"/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3"/>
                        <a:tabLst/>
                        <a:defRPr/>
                      </a:pPr>
                      <a:r>
                        <a:rPr lang="es-ES" sz="2000" dirty="0" smtClean="0"/>
                        <a:t>Membresías, redes y asociaciones: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2000" dirty="0" smtClean="0"/>
                        <a:t>109,</a:t>
                      </a:r>
                      <a:r>
                        <a:rPr lang="es-ES" sz="2000" baseline="0" dirty="0" smtClean="0"/>
                        <a:t>  110, 108 </a:t>
                      </a:r>
                      <a:endParaRPr lang="es-ES" sz="20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endParaRPr lang="es-ES" sz="2000" dirty="0" smtClean="0"/>
                    </a:p>
                    <a:p>
                      <a:pPr marL="457200" indent="-457200">
                        <a:buFont typeface="+mj-lt"/>
                        <a:buAutoNum type="arabicPeriod" startAt="4"/>
                      </a:pPr>
                      <a:r>
                        <a:rPr lang="es-ES" sz="2000" dirty="0" smtClean="0"/>
                        <a:t>Visitas</a:t>
                      </a:r>
                      <a:r>
                        <a:rPr lang="es-ES" sz="2000" baseline="0" dirty="0" smtClean="0"/>
                        <a:t> protocolares: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s-ES" sz="2000" baseline="0" dirty="0" smtClean="0"/>
                        <a:t>48, 50, 32 </a:t>
                      </a:r>
                      <a:endParaRPr lang="es-ES" sz="2000" dirty="0" smtClean="0"/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endParaRPr lang="es-E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 startAt="5"/>
                      </a:pPr>
                      <a:r>
                        <a:rPr lang="es-ES" sz="2000" dirty="0" smtClean="0"/>
                        <a:t>Certificaciones: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s-ES" sz="2000" dirty="0" smtClean="0"/>
                        <a:t>--, 703,</a:t>
                      </a:r>
                      <a:r>
                        <a:rPr lang="es-ES" sz="2000" baseline="0" dirty="0" smtClean="0"/>
                        <a:t> 1000</a:t>
                      </a:r>
                      <a:endParaRPr lang="es-ES" sz="2000" dirty="0" smtClean="0"/>
                    </a:p>
                    <a:p>
                      <a:pPr marL="0" indent="0">
                        <a:buFont typeface="+mj-lt"/>
                        <a:buNone/>
                      </a:pPr>
                      <a:endParaRPr lang="es-ES" sz="2000" dirty="0" smtClean="0"/>
                    </a:p>
                    <a:p>
                      <a:pPr marL="457200" indent="-457200">
                        <a:buFont typeface="+mj-lt"/>
                        <a:buAutoNum type="arabicPeriod" startAt="6"/>
                      </a:pPr>
                      <a:r>
                        <a:rPr lang="es-ES" sz="2000" dirty="0" smtClean="0"/>
                        <a:t>Cursos</a:t>
                      </a:r>
                      <a:r>
                        <a:rPr lang="es-ES" sz="2000" baseline="0" dirty="0" smtClean="0"/>
                        <a:t> certificación: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2000" baseline="0" dirty="0" smtClean="0"/>
                        <a:t>--,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2000" dirty="0" smtClean="0">
                          <a:solidFill>
                            <a:srgbClr val="000000"/>
                          </a:solidFill>
                        </a:rPr>
                        <a:t>Profesores: 3</a:t>
                      </a:r>
                      <a:r>
                        <a:rPr lang="es-ES" sz="20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s-ES" sz="2000" dirty="0" err="1" smtClean="0">
                          <a:solidFill>
                            <a:srgbClr val="000000"/>
                          </a:solidFill>
                        </a:rPr>
                        <a:t>CUs</a:t>
                      </a:r>
                      <a:r>
                        <a:rPr lang="es-ES" sz="2000" dirty="0" smtClean="0">
                          <a:solidFill>
                            <a:srgbClr val="000000"/>
                          </a:solidFill>
                        </a:rPr>
                        <a:t>: 2 </a:t>
                      </a:r>
                      <a:r>
                        <a:rPr lang="es-ES" sz="2000" baseline="0" dirty="0" smtClean="0">
                          <a:solidFill>
                            <a:srgbClr val="000000"/>
                          </a:solidFill>
                        </a:rPr>
                        <a:t>Participantes: 425, </a:t>
                      </a:r>
                      <a:r>
                        <a:rPr lang="es-ES" sz="2000" dirty="0" smtClean="0">
                          <a:solidFill>
                            <a:srgbClr val="000000"/>
                          </a:solidFill>
                        </a:rPr>
                        <a:t>Profesores:7</a:t>
                      </a:r>
                      <a:r>
                        <a:rPr lang="es-ES" sz="20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s-ES" sz="2000" dirty="0" err="1" smtClean="0">
                          <a:solidFill>
                            <a:srgbClr val="000000"/>
                          </a:solidFill>
                        </a:rPr>
                        <a:t>CUs</a:t>
                      </a:r>
                      <a:r>
                        <a:rPr lang="es-ES" sz="2000" dirty="0" smtClean="0">
                          <a:solidFill>
                            <a:srgbClr val="000000"/>
                          </a:solidFill>
                        </a:rPr>
                        <a:t>: 5 </a:t>
                      </a:r>
                      <a:r>
                        <a:rPr lang="es-ES" sz="2000" baseline="0" dirty="0" smtClean="0">
                          <a:solidFill>
                            <a:srgbClr val="000000"/>
                          </a:solidFill>
                        </a:rPr>
                        <a:t>Participantes: 655</a:t>
                      </a:r>
                      <a:endParaRPr lang="es-ES" sz="20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s-ES" sz="2000" baseline="0" dirty="0" smtClean="0"/>
                    </a:p>
                    <a:p>
                      <a:pPr marL="457200" indent="-457200">
                        <a:buFont typeface="+mj-lt"/>
                        <a:buAutoNum type="arabicPeriod" startAt="7"/>
                      </a:pPr>
                      <a:r>
                        <a:rPr lang="es-ES" sz="2000" baseline="0" dirty="0" smtClean="0"/>
                        <a:t>Estudiantes en FILEX: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s-ES" sz="2000" dirty="0" smtClean="0"/>
                        <a:t>2013 A: 6,342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s-ES" sz="2000" dirty="0" smtClean="0"/>
                        <a:t>2013</a:t>
                      </a:r>
                      <a:r>
                        <a:rPr lang="es-ES" sz="2000" baseline="0" dirty="0" smtClean="0"/>
                        <a:t> B: 6,241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s-ES" sz="2000" dirty="0" smtClean="0"/>
                        <a:t>2014 A: 3,130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s-ES" sz="2000" dirty="0" smtClean="0"/>
                        <a:t>2014</a:t>
                      </a:r>
                      <a:r>
                        <a:rPr lang="es-ES" sz="2000" baseline="0" dirty="0" smtClean="0"/>
                        <a:t> B: 3,661</a:t>
                      </a:r>
                      <a:endParaRPr lang="es-ES" sz="20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s-ES" sz="2000" dirty="0" smtClean="0"/>
                        <a:t>2015 A: 3,169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s-ES" sz="2000" dirty="0" smtClean="0"/>
                        <a:t>2015</a:t>
                      </a:r>
                      <a:r>
                        <a:rPr lang="es-ES" sz="2000" baseline="0" dirty="0" smtClean="0"/>
                        <a:t> B: 3,313</a:t>
                      </a:r>
                      <a:endParaRPr lang="es-ES" sz="200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8"/>
                        <a:tabLst/>
                        <a:defRPr/>
                      </a:pPr>
                      <a:r>
                        <a:rPr lang="es-ES" sz="2000" dirty="0" smtClean="0"/>
                        <a:t>Proyecto de transformación / </a:t>
                      </a:r>
                      <a:r>
                        <a:rPr lang="es-ES" sz="2000" dirty="0" err="1" smtClean="0"/>
                        <a:t>reconceptualización</a:t>
                      </a:r>
                      <a:r>
                        <a:rPr lang="es-ES" sz="2000" dirty="0" smtClean="0"/>
                        <a:t> de los Centros de </a:t>
                      </a:r>
                      <a:r>
                        <a:rPr lang="es-ES" sz="2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Autoacceso</a:t>
                      </a:r>
                      <a:r>
                        <a:rPr lang="es-ES" sz="2000" dirty="0" smtClean="0"/>
                        <a:t> a </a:t>
                      </a:r>
                      <a:r>
                        <a:rPr lang="es-ES_tradnl" sz="2000" dirty="0" smtClean="0"/>
                        <a:t>Centros de Aprendizaje Global</a:t>
                      </a:r>
                      <a:r>
                        <a:rPr lang="es-ES_tradnl" sz="2000" baseline="0" dirty="0" smtClean="0"/>
                        <a:t> (CAG):</a:t>
                      </a:r>
                      <a:r>
                        <a:rPr lang="es-ES_tradnl" sz="20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s-ES" sz="2000" dirty="0" smtClean="0"/>
                        <a:t>Aprobación  $80’792,000, Compras y acondicionamiento,</a:t>
                      </a:r>
                      <a:r>
                        <a:rPr lang="es-ES" sz="20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kumimoji="0" lang="es-E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Actividades académicas de los </a:t>
                      </a:r>
                      <a:r>
                        <a:rPr kumimoji="0" lang="es-E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CUs</a:t>
                      </a:r>
                      <a:endParaRPr lang="es-ES" sz="20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9"/>
                        <a:tabLst/>
                        <a:defRPr/>
                      </a:pPr>
                      <a:r>
                        <a:rPr lang="es-ES" sz="2000" dirty="0" smtClean="0"/>
                        <a:t>Difusión de oportunidades de internacionalización:</a:t>
                      </a:r>
                      <a:endParaRPr lang="es-ES" sz="20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s-ES" sz="2000" dirty="0" smtClean="0"/>
                        <a:t>436, 392, 290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7" name="Agrupar 36"/>
          <p:cNvGrpSpPr/>
          <p:nvPr/>
        </p:nvGrpSpPr>
        <p:grpSpPr>
          <a:xfrm>
            <a:off x="421314" y="633528"/>
            <a:ext cx="11479630" cy="777461"/>
            <a:chOff x="118500" y="128374"/>
            <a:chExt cx="9459098" cy="488822"/>
          </a:xfrm>
        </p:grpSpPr>
        <p:grpSp>
          <p:nvGrpSpPr>
            <p:cNvPr id="38" name="Agrupar 37"/>
            <p:cNvGrpSpPr/>
            <p:nvPr/>
          </p:nvGrpSpPr>
          <p:grpSpPr>
            <a:xfrm>
              <a:off x="118500" y="128374"/>
              <a:ext cx="2141137" cy="486573"/>
              <a:chOff x="835784" y="3258539"/>
              <a:chExt cx="2141137" cy="1662146"/>
            </a:xfrm>
          </p:grpSpPr>
          <p:sp>
            <p:nvSpPr>
              <p:cNvPr id="51" name="Rectángulo redondeado 50"/>
              <p:cNvSpPr/>
              <p:nvPr/>
            </p:nvSpPr>
            <p:spPr>
              <a:xfrm>
                <a:off x="835784" y="3258539"/>
                <a:ext cx="2077683" cy="166214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2" name="Rectángulo 51"/>
              <p:cNvSpPr/>
              <p:nvPr/>
            </p:nvSpPr>
            <p:spPr>
              <a:xfrm>
                <a:off x="835785" y="3307222"/>
                <a:ext cx="2141136" cy="15647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700" kern="1200" dirty="0" smtClean="0"/>
                  <a:t>Compromiso </a:t>
                </a:r>
                <a:endParaRPr lang="es-ES" sz="2700" kern="1200" dirty="0"/>
              </a:p>
            </p:txBody>
          </p:sp>
        </p:grpSp>
        <p:grpSp>
          <p:nvGrpSpPr>
            <p:cNvPr id="39" name="Agrupar 38"/>
            <p:cNvGrpSpPr/>
            <p:nvPr/>
          </p:nvGrpSpPr>
          <p:grpSpPr>
            <a:xfrm>
              <a:off x="2554408" y="128374"/>
              <a:ext cx="2077683" cy="486573"/>
              <a:chOff x="2450751" y="1051276"/>
              <a:chExt cx="2077683" cy="1662146"/>
            </a:xfrm>
          </p:grpSpPr>
          <p:sp>
            <p:nvSpPr>
              <p:cNvPr id="49" name="Rectángulo redondeado 48"/>
              <p:cNvSpPr/>
              <p:nvPr/>
            </p:nvSpPr>
            <p:spPr>
              <a:xfrm>
                <a:off x="2450751" y="1051276"/>
                <a:ext cx="2077683" cy="166214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0" name="Rectángulo 49"/>
              <p:cNvSpPr/>
              <p:nvPr/>
            </p:nvSpPr>
            <p:spPr>
              <a:xfrm>
                <a:off x="2499434" y="1099959"/>
                <a:ext cx="1980317" cy="15647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800" kern="1200" dirty="0" smtClean="0"/>
                  <a:t>Gestión</a:t>
                </a:r>
                <a:endParaRPr lang="es-ES" sz="2800" kern="1200" dirty="0"/>
              </a:p>
            </p:txBody>
          </p:sp>
        </p:grpSp>
        <p:grpSp>
          <p:nvGrpSpPr>
            <p:cNvPr id="41" name="Agrupar 40"/>
            <p:cNvGrpSpPr/>
            <p:nvPr/>
          </p:nvGrpSpPr>
          <p:grpSpPr>
            <a:xfrm>
              <a:off x="4966573" y="128374"/>
              <a:ext cx="2102057" cy="486573"/>
              <a:chOff x="4532098" y="1051276"/>
              <a:chExt cx="2102057" cy="1662146"/>
            </a:xfrm>
          </p:grpSpPr>
          <p:sp>
            <p:nvSpPr>
              <p:cNvPr id="45" name="Rectángulo redondeado 44"/>
              <p:cNvSpPr/>
              <p:nvPr/>
            </p:nvSpPr>
            <p:spPr>
              <a:xfrm>
                <a:off x="4556472" y="1051276"/>
                <a:ext cx="2077683" cy="166214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6" name="Rectángulo 45"/>
              <p:cNvSpPr/>
              <p:nvPr/>
            </p:nvSpPr>
            <p:spPr>
              <a:xfrm>
                <a:off x="4532098" y="1099959"/>
                <a:ext cx="1980317" cy="15647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800" kern="1200" dirty="0" smtClean="0"/>
                  <a:t>Idiomas </a:t>
                </a:r>
                <a:endParaRPr lang="es-ES" sz="2800" kern="1200" dirty="0"/>
              </a:p>
            </p:txBody>
          </p:sp>
        </p:grpSp>
        <p:grpSp>
          <p:nvGrpSpPr>
            <p:cNvPr id="42" name="Agrupar 41"/>
            <p:cNvGrpSpPr/>
            <p:nvPr/>
          </p:nvGrpSpPr>
          <p:grpSpPr>
            <a:xfrm>
              <a:off x="7499915" y="128374"/>
              <a:ext cx="2077683" cy="488822"/>
              <a:chOff x="6399094" y="3237461"/>
              <a:chExt cx="2077683" cy="1669828"/>
            </a:xfrm>
          </p:grpSpPr>
          <p:sp>
            <p:nvSpPr>
              <p:cNvPr id="43" name="Rectángulo redondeado 42"/>
              <p:cNvSpPr/>
              <p:nvPr/>
            </p:nvSpPr>
            <p:spPr>
              <a:xfrm>
                <a:off x="6399094" y="3237461"/>
                <a:ext cx="2077683" cy="166214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4" name="Rectángulo 43"/>
              <p:cNvSpPr/>
              <p:nvPr/>
            </p:nvSpPr>
            <p:spPr>
              <a:xfrm>
                <a:off x="6447773" y="3342509"/>
                <a:ext cx="1980316" cy="15647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800" kern="1200" dirty="0" smtClean="0"/>
                  <a:t>En casa</a:t>
                </a:r>
                <a:endParaRPr lang="es-ES" sz="2800" kern="1200" dirty="0"/>
              </a:p>
            </p:txBody>
          </p:sp>
        </p:grpSp>
      </p:grpSp>
      <p:sp>
        <p:nvSpPr>
          <p:cNvPr id="182" name="1 CuadroTexto"/>
          <p:cNvSpPr txBox="1"/>
          <p:nvPr/>
        </p:nvSpPr>
        <p:spPr>
          <a:xfrm>
            <a:off x="2080766" y="20690"/>
            <a:ext cx="7903126" cy="523220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r>
              <a:rPr lang="es-ES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Resultados cuantitativos alcanzados en </a:t>
            </a:r>
            <a:r>
              <a:rPr lang="es-ES" alt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es-MX" alt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04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934011"/>
              </p:ext>
            </p:extLst>
          </p:nvPr>
        </p:nvGraphicFramePr>
        <p:xfrm>
          <a:off x="-1" y="1313413"/>
          <a:ext cx="12192001" cy="710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00331"/>
                <a:gridCol w="4155659"/>
                <a:gridCol w="3936011"/>
              </a:tblGrid>
              <a:tr h="5544588"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Seminario</a:t>
                      </a:r>
                      <a:r>
                        <a:rPr lang="es-ES" sz="2000" baseline="0" dirty="0" smtClean="0"/>
                        <a:t> internacional del Consejo de Rectores en Boston y España</a:t>
                      </a:r>
                    </a:p>
                    <a:p>
                      <a:endParaRPr lang="es-ES" sz="20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dirty="0" smtClean="0"/>
                        <a:t>Participación de 18 directivos de 10 </a:t>
                      </a:r>
                      <a:r>
                        <a:rPr lang="es-ES_tradnl" sz="2000" dirty="0" err="1" smtClean="0"/>
                        <a:t>CUs</a:t>
                      </a:r>
                      <a:r>
                        <a:rPr lang="es-ES_tradnl" sz="2000" baseline="0" dirty="0" smtClean="0"/>
                        <a:t> en Ferias y </a:t>
                      </a:r>
                      <a:r>
                        <a:rPr lang="es-ES_tradnl" sz="2000" dirty="0" smtClean="0"/>
                        <a:t>Conferencias nacionales e internacionales: EAIE, NAFSA, CAEI, AMPEI, ANUIES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20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dirty="0" smtClean="0"/>
                        <a:t>Desarrollo Política y</a:t>
                      </a:r>
                      <a:r>
                        <a:rPr lang="es-ES_tradnl" sz="2000" baseline="0" dirty="0" smtClean="0"/>
                        <a:t> Programa General </a:t>
                      </a:r>
                      <a:r>
                        <a:rPr lang="es-ES_tradnl" sz="2000" dirty="0" smtClean="0"/>
                        <a:t>de Internacionalización 2015- 2018: </a:t>
                      </a:r>
                      <a:r>
                        <a:rPr lang="es-ES" sz="2000" dirty="0" smtClean="0"/>
                        <a:t>Plan de trabajo 2016 alineado a los 5 componentes de la política de internacionalización</a:t>
                      </a:r>
                      <a:endParaRPr lang="es-ES" sz="20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20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20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s-E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Año Dual</a:t>
                      </a:r>
                      <a:r>
                        <a:rPr lang="es-ES" sz="2000" baseline="0" dirty="0" smtClean="0"/>
                        <a:t> México – UK. Firma del Convenio Cátedra Itinerante México – UK con 12 IES de UK y 12 de MX</a:t>
                      </a:r>
                    </a:p>
                    <a:p>
                      <a:endParaRPr lang="es-ES" sz="2000" baseline="0" dirty="0" smtClean="0"/>
                    </a:p>
                    <a:p>
                      <a:r>
                        <a:rPr lang="es-ES" sz="2000" baseline="0" dirty="0" smtClean="0"/>
                        <a:t>UDG elegida como coordinador general del Consorcio Educación Jalisco 2016</a:t>
                      </a:r>
                    </a:p>
                    <a:p>
                      <a:endParaRPr lang="es-E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/>
                        <a:t>2 reuniones con UBIAS y CSA,</a:t>
                      </a:r>
                      <a:r>
                        <a:rPr lang="es-ES" sz="2000" baseline="0" dirty="0" smtClean="0"/>
                        <a:t> 100% de los </a:t>
                      </a:r>
                      <a:r>
                        <a:rPr lang="es-ES" sz="2000" baseline="0" dirty="0" err="1" smtClean="0"/>
                        <a:t>CUs</a:t>
                      </a:r>
                      <a:r>
                        <a:rPr lang="es-ES" sz="2000" baseline="0" dirty="0" smtClean="0"/>
                        <a:t>, Capacitación en Sistema Minerva, </a:t>
                      </a:r>
                      <a:endParaRPr lang="es-ES" sz="20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s-E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Rankings </a:t>
                      </a:r>
                      <a:r>
                        <a:rPr lang="en-US" sz="2000" dirty="0" err="1" smtClean="0"/>
                        <a:t>internacionales</a:t>
                      </a:r>
                      <a:endParaRPr lang="en-US" sz="20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s-ES" sz="2000" dirty="0" smtClean="0"/>
                        <a:t>En colaboración con</a:t>
                      </a:r>
                      <a:r>
                        <a:rPr lang="es-ES" sz="2000" baseline="0" dirty="0" smtClean="0"/>
                        <a:t> COPLADI: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s-ES" sz="2000" baseline="0" dirty="0" err="1" smtClean="0"/>
                        <a:t>Shanghai</a:t>
                      </a:r>
                      <a:r>
                        <a:rPr lang="es-ES" sz="2000" baseline="0" dirty="0" smtClean="0"/>
                        <a:t> </a:t>
                      </a:r>
                      <a:r>
                        <a:rPr lang="es-ES" sz="2000" baseline="0" dirty="0" err="1" smtClean="0"/>
                        <a:t>Academic</a:t>
                      </a:r>
                      <a:r>
                        <a:rPr lang="es-ES" sz="2000" baseline="0" dirty="0" smtClean="0"/>
                        <a:t> Ranking of </a:t>
                      </a:r>
                      <a:r>
                        <a:rPr lang="es-ES" sz="2000" baseline="0" dirty="0" err="1" smtClean="0"/>
                        <a:t>World</a:t>
                      </a:r>
                      <a:r>
                        <a:rPr lang="es-ES" sz="2000" baseline="0" dirty="0" smtClean="0"/>
                        <a:t> </a:t>
                      </a:r>
                      <a:r>
                        <a:rPr lang="es-ES" sz="2000" baseline="0" dirty="0" err="1" smtClean="0"/>
                        <a:t>Universities</a:t>
                      </a:r>
                      <a:r>
                        <a:rPr lang="es-ES" sz="2000" baseline="0" dirty="0" smtClean="0"/>
                        <a:t> (ARWU)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s-ES" sz="2000" baseline="0" dirty="0" smtClean="0"/>
                        <a:t>QS </a:t>
                      </a:r>
                      <a:r>
                        <a:rPr lang="es-ES" sz="2000" baseline="0" dirty="0" err="1" smtClean="0"/>
                        <a:t>World</a:t>
                      </a:r>
                      <a:r>
                        <a:rPr lang="es-ES" sz="2000" baseline="0" dirty="0" smtClean="0"/>
                        <a:t> </a:t>
                      </a:r>
                      <a:r>
                        <a:rPr lang="es-ES" sz="2000" baseline="0" dirty="0" err="1" smtClean="0"/>
                        <a:t>University</a:t>
                      </a:r>
                      <a:r>
                        <a:rPr lang="es-ES" sz="2000" baseline="0" dirty="0" smtClean="0"/>
                        <a:t> Ranking (lugar 651-700) &amp; QS </a:t>
                      </a:r>
                      <a:r>
                        <a:rPr lang="es-ES" sz="2000" baseline="0" dirty="0" err="1" smtClean="0"/>
                        <a:t>Latin</a:t>
                      </a:r>
                      <a:r>
                        <a:rPr lang="es-ES" sz="2000" baseline="0" dirty="0" smtClean="0"/>
                        <a:t> </a:t>
                      </a:r>
                      <a:r>
                        <a:rPr lang="es-ES" sz="2000" baseline="0" dirty="0" err="1" smtClean="0"/>
                        <a:t>America</a:t>
                      </a:r>
                      <a:r>
                        <a:rPr lang="es-ES" sz="2000" baseline="0" dirty="0" smtClean="0"/>
                        <a:t> Ranking (lugar 42)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s-ES" sz="2000" baseline="0" dirty="0" smtClean="0"/>
                        <a:t>Times </a:t>
                      </a:r>
                      <a:r>
                        <a:rPr lang="es-ES" sz="2000" baseline="0" dirty="0" err="1" smtClean="0"/>
                        <a:t>Higher</a:t>
                      </a:r>
                      <a:r>
                        <a:rPr lang="es-ES" sz="2000" baseline="0" dirty="0" smtClean="0"/>
                        <a:t> </a:t>
                      </a:r>
                      <a:r>
                        <a:rPr lang="es-ES" sz="2000" baseline="0" dirty="0" err="1" smtClean="0"/>
                        <a:t>Education</a:t>
                      </a:r>
                      <a:r>
                        <a:rPr lang="es-ES" sz="2000" baseline="0" dirty="0" smtClean="0"/>
                        <a:t> </a:t>
                      </a:r>
                      <a:r>
                        <a:rPr lang="es-ES" sz="2000" baseline="0" dirty="0" err="1" smtClean="0"/>
                        <a:t>World</a:t>
                      </a:r>
                      <a:r>
                        <a:rPr lang="es-ES" sz="2000" baseline="0" dirty="0" smtClean="0"/>
                        <a:t> </a:t>
                      </a:r>
                      <a:r>
                        <a:rPr lang="es-ES" sz="2000" baseline="0" dirty="0" err="1" smtClean="0"/>
                        <a:t>University</a:t>
                      </a:r>
                      <a:r>
                        <a:rPr lang="es-ES" sz="2000" baseline="0" dirty="0" smtClean="0"/>
                        <a:t> Ranking (THE)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s-ES" sz="2000" baseline="0" dirty="0" smtClean="0"/>
                        <a:t>U-</a:t>
                      </a:r>
                      <a:r>
                        <a:rPr lang="es-ES" sz="2000" baseline="0" dirty="0" err="1" smtClean="0"/>
                        <a:t>Multirank</a:t>
                      </a:r>
                      <a:r>
                        <a:rPr lang="es-ES" sz="2000" baseline="0" dirty="0" smtClean="0"/>
                        <a:t> (institucional y CUCS)</a:t>
                      </a:r>
                      <a:endParaRPr lang="es-ES" sz="20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s-E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Programa “Alcalde” con UNIVA</a:t>
                      </a:r>
                    </a:p>
                    <a:p>
                      <a:endParaRPr lang="es-E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/>
                        <a:t>E</a:t>
                      </a:r>
                      <a:r>
                        <a:rPr lang="es-ES" sz="2000" baseline="0" dirty="0" smtClean="0"/>
                        <a:t>studiantes de </a:t>
                      </a:r>
                      <a:r>
                        <a:rPr lang="es-ES" sz="2000" dirty="0" smtClean="0"/>
                        <a:t>escuelas incorporadas</a:t>
                      </a:r>
                      <a:r>
                        <a:rPr lang="es-ES" sz="2000" baseline="0" dirty="0" smtClean="0"/>
                        <a:t> realizaron  </a:t>
                      </a:r>
                      <a:r>
                        <a:rPr lang="es-ES" sz="2000" dirty="0" smtClean="0"/>
                        <a:t>movilidad / firma</a:t>
                      </a:r>
                      <a:r>
                        <a:rPr lang="es-ES" sz="2000" baseline="0" dirty="0" smtClean="0"/>
                        <a:t> de </a:t>
                      </a:r>
                      <a:r>
                        <a:rPr lang="es-ES" sz="2000" dirty="0" smtClean="0"/>
                        <a:t>convenio </a:t>
                      </a:r>
                      <a:endParaRPr lang="es-ES" sz="20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s-ES" sz="2000" dirty="0" smtClean="0"/>
                    </a:p>
                    <a:p>
                      <a:r>
                        <a:rPr lang="es-ES" sz="2000" dirty="0" smtClean="0"/>
                        <a:t>100k </a:t>
                      </a:r>
                      <a:r>
                        <a:rPr lang="es-ES" sz="2000" dirty="0" err="1" smtClean="0"/>
                        <a:t>Strong</a:t>
                      </a:r>
                      <a:r>
                        <a:rPr lang="es-ES" sz="2000" baseline="0" dirty="0" smtClean="0"/>
                        <a:t> in </a:t>
                      </a:r>
                      <a:r>
                        <a:rPr lang="es-ES" sz="2000" baseline="0" dirty="0" err="1" smtClean="0"/>
                        <a:t>the</a:t>
                      </a:r>
                      <a:r>
                        <a:rPr lang="es-ES" sz="2000" baseline="0" dirty="0" smtClean="0"/>
                        <a:t> </a:t>
                      </a:r>
                      <a:r>
                        <a:rPr lang="es-ES" sz="2000" baseline="0" dirty="0" err="1" smtClean="0"/>
                        <a:t>Americas</a:t>
                      </a:r>
                      <a:r>
                        <a:rPr lang="es-ES" sz="2000" baseline="0" dirty="0" smtClean="0"/>
                        <a:t>:</a:t>
                      </a:r>
                    </a:p>
                    <a:p>
                      <a:r>
                        <a:rPr lang="es-ES" sz="2000" dirty="0" smtClean="0"/>
                        <a:t>1 proyecto con CUCEA</a:t>
                      </a:r>
                      <a:r>
                        <a:rPr lang="es-ES" sz="2000" baseline="0" dirty="0" smtClean="0"/>
                        <a:t> </a:t>
                      </a:r>
                      <a:r>
                        <a:rPr lang="es-ES" sz="2000" dirty="0" smtClean="0"/>
                        <a:t>con la </a:t>
                      </a:r>
                      <a:r>
                        <a:rPr lang="es-ES" sz="2000" dirty="0" err="1" smtClean="0"/>
                        <a:t>University</a:t>
                      </a:r>
                      <a:r>
                        <a:rPr lang="es-ES" sz="2000" dirty="0" smtClean="0"/>
                        <a:t> of Texas, el Paso: “Estudio comparativo sobre ciudades inteligentes en la frontera México - EEUU”</a:t>
                      </a:r>
                      <a:r>
                        <a:rPr lang="es-ES" sz="2000" baseline="0" dirty="0" smtClean="0"/>
                        <a:t> </a:t>
                      </a:r>
                    </a:p>
                    <a:p>
                      <a:r>
                        <a:rPr lang="es-ES" sz="2000" baseline="0" dirty="0" smtClean="0"/>
                        <a:t>1 proyecto con Virginia Commonwealth </a:t>
                      </a:r>
                      <a:r>
                        <a:rPr lang="es-ES" sz="2000" baseline="0" dirty="0" err="1" smtClean="0"/>
                        <a:t>University</a:t>
                      </a:r>
                      <a:r>
                        <a:rPr lang="es-ES" sz="2000" baseline="0" dirty="0" smtClean="0"/>
                        <a:t> y BUAP: “Proyecto de aprendizaje del idioma e inmersión cultural y social a través de trabajo con las comunidades de origen”</a:t>
                      </a:r>
                    </a:p>
                    <a:p>
                      <a:endParaRPr lang="es-ES" sz="2000" baseline="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>
                          <a:solidFill>
                            <a:srgbClr val="000000"/>
                          </a:solidFill>
                        </a:rPr>
                        <a:t>Adhesión de la </a:t>
                      </a:r>
                      <a:r>
                        <a:rPr lang="es-ES" sz="2000" dirty="0" err="1" smtClean="0">
                          <a:solidFill>
                            <a:srgbClr val="000000"/>
                          </a:solidFill>
                        </a:rPr>
                        <a:t>UdeG</a:t>
                      </a:r>
                      <a:r>
                        <a:rPr lang="es-ES" sz="2000" dirty="0" smtClean="0">
                          <a:solidFill>
                            <a:srgbClr val="000000"/>
                          </a:solidFill>
                        </a:rPr>
                        <a:t> al Programa de Movilidad  Académica Colombia – México (MACMEX)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7" name="Agrupar 36"/>
          <p:cNvGrpSpPr/>
          <p:nvPr/>
        </p:nvGrpSpPr>
        <p:grpSpPr>
          <a:xfrm>
            <a:off x="421314" y="633529"/>
            <a:ext cx="11526670" cy="706912"/>
            <a:chOff x="118500" y="128374"/>
            <a:chExt cx="6949499" cy="486573"/>
          </a:xfrm>
        </p:grpSpPr>
        <p:grpSp>
          <p:nvGrpSpPr>
            <p:cNvPr id="38" name="Agrupar 37"/>
            <p:cNvGrpSpPr/>
            <p:nvPr/>
          </p:nvGrpSpPr>
          <p:grpSpPr>
            <a:xfrm>
              <a:off x="118500" y="128374"/>
              <a:ext cx="2141137" cy="486573"/>
              <a:chOff x="835784" y="3258539"/>
              <a:chExt cx="2141137" cy="1662146"/>
            </a:xfrm>
          </p:grpSpPr>
          <p:sp>
            <p:nvSpPr>
              <p:cNvPr id="51" name="Rectángulo redondeado 50"/>
              <p:cNvSpPr/>
              <p:nvPr/>
            </p:nvSpPr>
            <p:spPr>
              <a:xfrm>
                <a:off x="835784" y="3258539"/>
                <a:ext cx="2077683" cy="166214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2" name="Rectángulo 51"/>
              <p:cNvSpPr/>
              <p:nvPr/>
            </p:nvSpPr>
            <p:spPr>
              <a:xfrm>
                <a:off x="835785" y="3307222"/>
                <a:ext cx="2141136" cy="15647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700" kern="1200" dirty="0" smtClean="0"/>
                  <a:t>Compromiso </a:t>
                </a:r>
                <a:endParaRPr lang="es-ES" sz="2700" kern="1200" dirty="0"/>
              </a:p>
            </p:txBody>
          </p:sp>
        </p:grpSp>
        <p:grpSp>
          <p:nvGrpSpPr>
            <p:cNvPr id="39" name="Agrupar 38"/>
            <p:cNvGrpSpPr/>
            <p:nvPr/>
          </p:nvGrpSpPr>
          <p:grpSpPr>
            <a:xfrm>
              <a:off x="2554408" y="128374"/>
              <a:ext cx="2077683" cy="486573"/>
              <a:chOff x="2450751" y="1051276"/>
              <a:chExt cx="2077683" cy="1662146"/>
            </a:xfrm>
          </p:grpSpPr>
          <p:sp>
            <p:nvSpPr>
              <p:cNvPr id="49" name="Rectángulo redondeado 48"/>
              <p:cNvSpPr/>
              <p:nvPr/>
            </p:nvSpPr>
            <p:spPr>
              <a:xfrm>
                <a:off x="2450751" y="1051276"/>
                <a:ext cx="2077683" cy="166214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0" name="Rectángulo 49"/>
              <p:cNvSpPr/>
              <p:nvPr/>
            </p:nvSpPr>
            <p:spPr>
              <a:xfrm>
                <a:off x="2499434" y="1099959"/>
                <a:ext cx="1980317" cy="15647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800" kern="1200" dirty="0" smtClean="0"/>
                  <a:t>Gestión</a:t>
                </a:r>
                <a:endParaRPr lang="es-ES" sz="2800" kern="1200" dirty="0"/>
              </a:p>
            </p:txBody>
          </p:sp>
        </p:grpSp>
        <p:grpSp>
          <p:nvGrpSpPr>
            <p:cNvPr id="40" name="Agrupar 39"/>
            <p:cNvGrpSpPr/>
            <p:nvPr/>
          </p:nvGrpSpPr>
          <p:grpSpPr>
            <a:xfrm>
              <a:off x="4990316" y="128374"/>
              <a:ext cx="2077683" cy="486573"/>
              <a:chOff x="4721250" y="110804"/>
              <a:chExt cx="2077683" cy="1662146"/>
            </a:xfrm>
          </p:grpSpPr>
          <p:sp>
            <p:nvSpPr>
              <p:cNvPr id="47" name="Rectángulo redondeado 46"/>
              <p:cNvSpPr/>
              <p:nvPr/>
            </p:nvSpPr>
            <p:spPr>
              <a:xfrm>
                <a:off x="4721250" y="110804"/>
                <a:ext cx="2077683" cy="166214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8" name="Rectángulo 47"/>
              <p:cNvSpPr/>
              <p:nvPr/>
            </p:nvSpPr>
            <p:spPr>
              <a:xfrm>
                <a:off x="4769933" y="159487"/>
                <a:ext cx="1980317" cy="15647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800" kern="1200" dirty="0" smtClean="0"/>
                  <a:t>Movilidad </a:t>
                </a:r>
                <a:endParaRPr lang="es-ES" sz="2800" kern="1200" dirty="0"/>
              </a:p>
            </p:txBody>
          </p:sp>
        </p:grpSp>
      </p:grpSp>
      <p:sp>
        <p:nvSpPr>
          <p:cNvPr id="182" name="1 CuadroTexto"/>
          <p:cNvSpPr txBox="1"/>
          <p:nvPr/>
        </p:nvSpPr>
        <p:spPr>
          <a:xfrm>
            <a:off x="128606" y="20690"/>
            <a:ext cx="11898710" cy="523220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r>
              <a:rPr lang="es-ES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Resultados </a:t>
            </a:r>
            <a:r>
              <a:rPr lang="es-ES" alt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cualitativos </a:t>
            </a:r>
            <a:r>
              <a:rPr lang="es-ES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alcanzados en </a:t>
            </a:r>
            <a:r>
              <a:rPr lang="es-ES" alt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2015, Proyectos completados</a:t>
            </a:r>
            <a:endParaRPr lang="es-MX" alt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136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382976"/>
              </p:ext>
            </p:extLst>
          </p:nvPr>
        </p:nvGraphicFramePr>
        <p:xfrm>
          <a:off x="297275" y="1256807"/>
          <a:ext cx="11556628" cy="5577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56628"/>
              </a:tblGrid>
              <a:tr h="26420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2o. Hackatón de </a:t>
                      </a:r>
                      <a:r>
                        <a:rPr lang="en-US" sz="2000" b="1" dirty="0" err="1" smtClean="0"/>
                        <a:t>Periodismo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Científico</a:t>
                      </a:r>
                      <a:r>
                        <a:rPr lang="en-US" sz="2000" b="1" baseline="0" dirty="0" smtClean="0"/>
                        <a:t> e </a:t>
                      </a:r>
                      <a:r>
                        <a:rPr lang="en-US" sz="2000" b="1" baseline="0" dirty="0" err="1" smtClean="0"/>
                        <a:t>Innovación</a:t>
                      </a:r>
                      <a:r>
                        <a:rPr lang="en-US" sz="2000" b="1" baseline="0" dirty="0" smtClean="0"/>
                        <a:t> – BID: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aseline="0" dirty="0" smtClean="0"/>
                        <a:t>70 estudiantes </a:t>
                      </a:r>
                      <a:r>
                        <a:rPr lang="es-ES" sz="2000" baseline="0" dirty="0" err="1" smtClean="0"/>
                        <a:t>UdeG</a:t>
                      </a:r>
                      <a:r>
                        <a:rPr lang="es-ES" sz="2000" baseline="0" dirty="0" smtClean="0"/>
                        <a:t> de CUCSH, CUCIENEGA, CUAAD, CUSUR y CUCEA y 40 periodistas de 9 países (110)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/>
                        <a:t>Formación</a:t>
                      </a:r>
                      <a:r>
                        <a:rPr lang="en-US" sz="2000" b="1" dirty="0" smtClean="0"/>
                        <a:t> y </a:t>
                      </a:r>
                      <a:r>
                        <a:rPr lang="en-US" sz="2000" b="1" dirty="0" err="1" smtClean="0"/>
                        <a:t>desarrollo</a:t>
                      </a:r>
                      <a:r>
                        <a:rPr lang="en-US" sz="2000" b="1" dirty="0" smtClean="0"/>
                        <a:t> de </a:t>
                      </a:r>
                      <a:r>
                        <a:rPr lang="en-US" sz="2000" b="1" dirty="0" err="1" smtClean="0"/>
                        <a:t>capacidades</a:t>
                      </a:r>
                      <a:r>
                        <a:rPr lang="en-US" sz="2000" b="1" dirty="0" smtClean="0"/>
                        <a:t> en </a:t>
                      </a:r>
                      <a:r>
                        <a:rPr lang="en-US" sz="2000" b="1" dirty="0" err="1" smtClean="0"/>
                        <a:t>internacionalizacion</a:t>
                      </a:r>
                      <a:r>
                        <a:rPr lang="en-US" sz="2000" b="1" dirty="0" smtClean="0"/>
                        <a:t>:</a:t>
                      </a:r>
                      <a:endParaRPr lang="en-US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Taller </a:t>
                      </a:r>
                      <a:r>
                        <a:rPr lang="en-US" sz="2000" dirty="0" err="1" smtClean="0"/>
                        <a:t>erasmus</a:t>
                      </a:r>
                      <a:r>
                        <a:rPr lang="en-US" sz="2000" dirty="0" smtClean="0"/>
                        <a:t> + H2020 con </a:t>
                      </a:r>
                      <a:r>
                        <a:rPr lang="en-US" sz="2000" dirty="0" err="1" smtClean="0"/>
                        <a:t>CONACyT</a:t>
                      </a:r>
                      <a:r>
                        <a:rPr lang="en-US" sz="2000" dirty="0" smtClean="0"/>
                        <a:t> </a:t>
                      </a:r>
                      <a:endParaRPr lang="es-ES" sz="20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Taller NAFSA </a:t>
                      </a:r>
                      <a:r>
                        <a:rPr lang="en-US" sz="2000" dirty="0" err="1" smtClean="0"/>
                        <a:t>para</a:t>
                      </a:r>
                      <a:r>
                        <a:rPr lang="en-US" sz="2000" dirty="0" smtClean="0"/>
                        <a:t> 120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0000"/>
                          </a:solidFill>
                        </a:rPr>
                        <a:t>coordinadores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0000"/>
                          </a:solidFill>
                        </a:rPr>
                        <a:t>posgrado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aseline="0" dirty="0" smtClean="0">
                          <a:solidFill>
                            <a:srgbClr val="000000"/>
                          </a:solidFill>
                        </a:rPr>
                        <a:t>Taller de </a:t>
                      </a:r>
                      <a:r>
                        <a:rPr lang="es-ES" sz="2000" baseline="0" dirty="0" err="1" smtClean="0">
                          <a:solidFill>
                            <a:srgbClr val="000000"/>
                          </a:solidFill>
                        </a:rPr>
                        <a:t>Education</a:t>
                      </a:r>
                      <a:r>
                        <a:rPr lang="es-ES" sz="2000" baseline="0" dirty="0" smtClean="0">
                          <a:solidFill>
                            <a:srgbClr val="000000"/>
                          </a:solidFill>
                        </a:rPr>
                        <a:t> USA para 40 personas  escuelas incorporadas, UBIAS.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 smtClean="0">
                          <a:solidFill>
                            <a:srgbClr val="000000"/>
                          </a:solidFill>
                          <a:latin typeface="Calibri" charset="0"/>
                        </a:rPr>
                        <a:t>Colaboración TU Berlín - </a:t>
                      </a:r>
                      <a:r>
                        <a:rPr lang="es-ES" sz="2000" b="1" dirty="0" err="1" smtClean="0">
                          <a:solidFill>
                            <a:srgbClr val="000000"/>
                          </a:solidFill>
                          <a:latin typeface="Calibri" charset="0"/>
                        </a:rPr>
                        <a:t>UdeG</a:t>
                      </a:r>
                      <a:r>
                        <a:rPr lang="es-ES" sz="2000" b="1" dirty="0" smtClean="0">
                          <a:solidFill>
                            <a:srgbClr val="000000"/>
                          </a:solidFill>
                          <a:latin typeface="Calibri" charset="0"/>
                        </a:rPr>
                        <a:t> </a:t>
                      </a:r>
                      <a:r>
                        <a:rPr lang="es-ES" sz="2000" dirty="0" smtClean="0">
                          <a:solidFill>
                            <a:srgbClr val="000000"/>
                          </a:solidFill>
                          <a:latin typeface="Calibri" charset="0"/>
                        </a:rPr>
                        <a:t>CUCEA Centro de Innovación en Ciudades Inteligentes en Proyecto UNIFI Internet del Futuro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 smtClean="0">
                          <a:solidFill>
                            <a:srgbClr val="000000"/>
                          </a:solidFill>
                          <a:latin typeface="Calibri" charset="0"/>
                        </a:rPr>
                        <a:t>Programa Erasmus Plus (+) de la Comisión Europea (CE):</a:t>
                      </a:r>
                    </a:p>
                    <a:p>
                      <a:pPr algn="just"/>
                      <a:r>
                        <a:rPr lang="es-ES" sz="2000" dirty="0" smtClean="0">
                          <a:solidFill>
                            <a:srgbClr val="000000"/>
                          </a:solidFill>
                          <a:latin typeface="Calibri" charset="0"/>
                        </a:rPr>
                        <a:t>Presentación institucional de </a:t>
                      </a:r>
                    </a:p>
                    <a:p>
                      <a:pPr algn="just"/>
                      <a:endParaRPr lang="es-ES" sz="2000" dirty="0" smtClean="0">
                        <a:solidFill>
                          <a:srgbClr val="000000"/>
                        </a:solidFill>
                        <a:latin typeface="Calibri" charset="0"/>
                      </a:endParaRPr>
                    </a:p>
                    <a:p>
                      <a:pPr algn="just"/>
                      <a:r>
                        <a:rPr lang="es-ES" sz="2000" dirty="0" smtClean="0">
                          <a:solidFill>
                            <a:srgbClr val="000000"/>
                          </a:solidFill>
                          <a:latin typeface="Calibri" charset="0"/>
                        </a:rPr>
                        <a:t>8 propuestas de movilidad en la convocatoria 2015 (KA1) con 8 instituciones de: España, Italia, República Checa, Eslovaquia, Austria, Países Bajos, Portugal, Bulgaria (1 aprobado </a:t>
                      </a:r>
                      <a:r>
                        <a:rPr lang="es-ES" sz="2000" dirty="0" err="1" smtClean="0">
                          <a:solidFill>
                            <a:srgbClr val="000000"/>
                          </a:solidFill>
                          <a:latin typeface="Calibri" charset="0"/>
                        </a:rPr>
                        <a:t>University</a:t>
                      </a:r>
                      <a:r>
                        <a:rPr lang="es-ES" sz="2000" baseline="0" dirty="0" smtClean="0">
                          <a:solidFill>
                            <a:srgbClr val="000000"/>
                          </a:solidFill>
                          <a:latin typeface="Calibri" charset="0"/>
                        </a:rPr>
                        <a:t> of Sofía-CULAGOS</a:t>
                      </a:r>
                      <a:r>
                        <a:rPr lang="es-ES" sz="2000" dirty="0" smtClean="0">
                          <a:solidFill>
                            <a:srgbClr val="000000"/>
                          </a:solidFill>
                          <a:latin typeface="Calibri" charset="0"/>
                        </a:rPr>
                        <a:t>)</a:t>
                      </a:r>
                    </a:p>
                    <a:p>
                      <a:pPr algn="just"/>
                      <a:endParaRPr lang="es-ES" sz="2000" dirty="0" smtClean="0">
                        <a:solidFill>
                          <a:srgbClr val="000000"/>
                        </a:solidFill>
                        <a:latin typeface="Arial" charset="0"/>
                      </a:endParaRPr>
                    </a:p>
                    <a:p>
                      <a:pPr algn="just"/>
                      <a:r>
                        <a:rPr lang="es-ES" sz="2000" dirty="0" smtClean="0">
                          <a:solidFill>
                            <a:srgbClr val="000000"/>
                          </a:solidFill>
                          <a:latin typeface="Calibri" charset="0"/>
                        </a:rPr>
                        <a:t>3 propuestas</a:t>
                      </a:r>
                      <a:r>
                        <a:rPr lang="es-ES" sz="2000" baseline="0" dirty="0" smtClean="0">
                          <a:solidFill>
                            <a:srgbClr val="000000"/>
                          </a:solidFill>
                          <a:latin typeface="Calibri" charset="0"/>
                        </a:rPr>
                        <a:t> de generación de capacidades (1 aprobado Cátedra Jean </a:t>
                      </a:r>
                      <a:r>
                        <a:rPr lang="es-ES" sz="2000" baseline="0" dirty="0" err="1" smtClean="0">
                          <a:solidFill>
                            <a:srgbClr val="000000"/>
                          </a:solidFill>
                          <a:latin typeface="Calibri" charset="0"/>
                        </a:rPr>
                        <a:t>Monnet</a:t>
                      </a:r>
                      <a:r>
                        <a:rPr lang="es-ES" sz="2000" baseline="0" dirty="0" smtClean="0">
                          <a:solidFill>
                            <a:srgbClr val="000000"/>
                          </a:solidFill>
                          <a:latin typeface="Calibri" charset="0"/>
                        </a:rPr>
                        <a:t> CUCSH)</a:t>
                      </a:r>
                      <a:endParaRPr lang="es-ES" sz="2000" dirty="0" smtClean="0">
                        <a:solidFill>
                          <a:srgbClr val="000000"/>
                        </a:solidFill>
                        <a:latin typeface="Calibri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42" name="Agrupar 41"/>
          <p:cNvGrpSpPr/>
          <p:nvPr/>
        </p:nvGrpSpPr>
        <p:grpSpPr>
          <a:xfrm>
            <a:off x="3378154" y="539460"/>
            <a:ext cx="4947807" cy="693465"/>
            <a:chOff x="8761313" y="3237461"/>
            <a:chExt cx="2077683" cy="1662146"/>
          </a:xfrm>
        </p:grpSpPr>
        <p:sp>
          <p:nvSpPr>
            <p:cNvPr id="43" name="Rectángulo redondeado 42"/>
            <p:cNvSpPr/>
            <p:nvPr/>
          </p:nvSpPr>
          <p:spPr>
            <a:xfrm>
              <a:off x="8761313" y="3237461"/>
              <a:ext cx="2077683" cy="16621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ectángulo 43"/>
            <p:cNvSpPr/>
            <p:nvPr/>
          </p:nvSpPr>
          <p:spPr>
            <a:xfrm>
              <a:off x="8809996" y="3286144"/>
              <a:ext cx="1980317" cy="15647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800" kern="1200" dirty="0" smtClean="0"/>
                <a:t>En casa</a:t>
              </a:r>
              <a:endParaRPr lang="es-ES" sz="2800" kern="1200" dirty="0"/>
            </a:p>
          </p:txBody>
        </p:sp>
      </p:grpSp>
      <p:sp>
        <p:nvSpPr>
          <p:cNvPr id="182" name="1 CuadroTexto"/>
          <p:cNvSpPr txBox="1"/>
          <p:nvPr/>
        </p:nvSpPr>
        <p:spPr>
          <a:xfrm>
            <a:off x="128606" y="20690"/>
            <a:ext cx="11898710" cy="523220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r>
              <a:rPr lang="es-ES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Resultados </a:t>
            </a:r>
            <a:r>
              <a:rPr lang="es-ES" alt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cualitativos </a:t>
            </a:r>
            <a:r>
              <a:rPr lang="es-ES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alcanzados en </a:t>
            </a:r>
            <a:r>
              <a:rPr lang="es-ES" alt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2015, Proyectos completados</a:t>
            </a:r>
            <a:endParaRPr lang="es-MX" alt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843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220439"/>
              </p:ext>
            </p:extLst>
          </p:nvPr>
        </p:nvGraphicFramePr>
        <p:xfrm>
          <a:off x="-1" y="1242862"/>
          <a:ext cx="12192001" cy="5577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185"/>
                <a:gridCol w="4445805"/>
                <a:gridCol w="3936011"/>
              </a:tblGrid>
              <a:tr h="55445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aseline="0" dirty="0" smtClean="0"/>
                        <a:t>Informe estadístico 2015: Fase de integración de estadística de la Red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20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20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s-E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Coordinación Nacional de la Cátedra Itinerante MX-UK: Fase lanzamiento de convocatoria</a:t>
                      </a:r>
                    </a:p>
                    <a:p>
                      <a:endParaRPr lang="es-ES" sz="2000" dirty="0" smtClean="0"/>
                    </a:p>
                    <a:p>
                      <a:r>
                        <a:rPr lang="es-ES" sz="2000" dirty="0" smtClean="0"/>
                        <a:t>Vicepresidencia</a:t>
                      </a:r>
                      <a:r>
                        <a:rPr lang="es-ES" sz="2000" baseline="0" dirty="0" smtClean="0"/>
                        <a:t> OUI: Fase de inicio</a:t>
                      </a:r>
                    </a:p>
                    <a:p>
                      <a:r>
                        <a:rPr lang="es-ES" sz="2000" baseline="0" dirty="0" err="1" smtClean="0"/>
                        <a:t>GUNi</a:t>
                      </a:r>
                      <a:r>
                        <a:rPr lang="es-ES" sz="2000" baseline="0" dirty="0" smtClean="0"/>
                        <a:t>: Fase preparatoria</a:t>
                      </a:r>
                    </a:p>
                    <a:p>
                      <a:r>
                        <a:rPr lang="es-ES" sz="2000" baseline="0" dirty="0" smtClean="0"/>
                        <a:t>Red Global UDG: Documento propuesta terminado</a:t>
                      </a:r>
                    </a:p>
                    <a:p>
                      <a:r>
                        <a:rPr lang="es-ES" sz="2000" dirty="0" smtClean="0"/>
                        <a:t>Repositorio de internacionalización: 100% de los convenios en repositorio, 2016</a:t>
                      </a:r>
                      <a:r>
                        <a:rPr lang="es-ES" sz="2000" baseline="0" dirty="0" smtClean="0"/>
                        <a:t> – Fichas de trabajo por país</a:t>
                      </a:r>
                    </a:p>
                    <a:p>
                      <a:endParaRPr lang="es-ES" sz="2000" baseline="0" dirty="0" smtClean="0"/>
                    </a:p>
                    <a:p>
                      <a:r>
                        <a:rPr lang="es-ES" sz="2000" baseline="0" dirty="0" smtClean="0"/>
                        <a:t>Procesos internos CGCI 100% documentados, actualización en proceso</a:t>
                      </a:r>
                    </a:p>
                    <a:p>
                      <a:r>
                        <a:rPr lang="es-ES" sz="2000" baseline="0" dirty="0" smtClean="0"/>
                        <a:t>Cambio de mobiliario 10%</a:t>
                      </a:r>
                    </a:p>
                    <a:p>
                      <a:endParaRPr lang="es-ES" sz="2000" baseline="0" dirty="0" smtClean="0"/>
                    </a:p>
                    <a:p>
                      <a:r>
                        <a:rPr lang="es-ES" sz="2000" baseline="0" dirty="0" smtClean="0"/>
                        <a:t>Talleres de transparencia, seguridad, uso de datos personales al personal</a:t>
                      </a:r>
                      <a:endParaRPr lang="es-E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solidFill>
                            <a:srgbClr val="000000"/>
                          </a:solidFill>
                        </a:rPr>
                        <a:t>Servicios a estudiantes: 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ES_tradnl" sz="2000" dirty="0" smtClean="0"/>
                        <a:t>Bienvenida a estudiantes entrantes calendarios 2015 A y B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ES_tradnl" sz="2000" dirty="0" smtClean="0"/>
                        <a:t>Sesiones de orientación a estudiantes salientes calendarios 2015 A y B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ES" sz="2000" dirty="0" smtClean="0"/>
                        <a:t>Sesiones</a:t>
                      </a:r>
                      <a:r>
                        <a:rPr lang="es-ES" sz="2000" baseline="0" dirty="0" smtClean="0"/>
                        <a:t> de orientación de becas CUTONALÁ y CUAAD</a:t>
                      </a:r>
                      <a:endParaRPr lang="es-ES_tradnl" sz="20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s-ES" sz="200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7" name="Agrupar 36"/>
          <p:cNvGrpSpPr/>
          <p:nvPr/>
        </p:nvGrpSpPr>
        <p:grpSpPr>
          <a:xfrm>
            <a:off x="70560" y="492427"/>
            <a:ext cx="11947984" cy="706912"/>
            <a:chOff x="118500" y="128374"/>
            <a:chExt cx="6949499" cy="486573"/>
          </a:xfrm>
        </p:grpSpPr>
        <p:grpSp>
          <p:nvGrpSpPr>
            <p:cNvPr id="38" name="Agrupar 37"/>
            <p:cNvGrpSpPr/>
            <p:nvPr/>
          </p:nvGrpSpPr>
          <p:grpSpPr>
            <a:xfrm>
              <a:off x="118500" y="128374"/>
              <a:ext cx="2141137" cy="486573"/>
              <a:chOff x="835784" y="3258539"/>
              <a:chExt cx="2141137" cy="1662146"/>
            </a:xfrm>
          </p:grpSpPr>
          <p:sp>
            <p:nvSpPr>
              <p:cNvPr id="51" name="Rectángulo redondeado 50"/>
              <p:cNvSpPr/>
              <p:nvPr/>
            </p:nvSpPr>
            <p:spPr>
              <a:xfrm>
                <a:off x="835784" y="3258539"/>
                <a:ext cx="2077683" cy="166214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2" name="Rectángulo 51"/>
              <p:cNvSpPr/>
              <p:nvPr/>
            </p:nvSpPr>
            <p:spPr>
              <a:xfrm>
                <a:off x="835785" y="3307222"/>
                <a:ext cx="2141136" cy="15647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700" kern="1200" dirty="0" smtClean="0"/>
                  <a:t>Compromiso </a:t>
                </a:r>
                <a:endParaRPr lang="es-ES" sz="2700" kern="1200" dirty="0"/>
              </a:p>
            </p:txBody>
          </p:sp>
        </p:grpSp>
        <p:grpSp>
          <p:nvGrpSpPr>
            <p:cNvPr id="39" name="Agrupar 38"/>
            <p:cNvGrpSpPr/>
            <p:nvPr/>
          </p:nvGrpSpPr>
          <p:grpSpPr>
            <a:xfrm>
              <a:off x="2554408" y="128374"/>
              <a:ext cx="2077683" cy="486573"/>
              <a:chOff x="2450751" y="1051276"/>
              <a:chExt cx="2077683" cy="1662146"/>
            </a:xfrm>
          </p:grpSpPr>
          <p:sp>
            <p:nvSpPr>
              <p:cNvPr id="49" name="Rectángulo redondeado 48"/>
              <p:cNvSpPr/>
              <p:nvPr/>
            </p:nvSpPr>
            <p:spPr>
              <a:xfrm>
                <a:off x="2450751" y="1051276"/>
                <a:ext cx="2077683" cy="166214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0" name="Rectángulo 49"/>
              <p:cNvSpPr/>
              <p:nvPr/>
            </p:nvSpPr>
            <p:spPr>
              <a:xfrm>
                <a:off x="2499434" y="1099959"/>
                <a:ext cx="1980317" cy="15647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800" kern="1200" dirty="0" smtClean="0"/>
                  <a:t>Gestión</a:t>
                </a:r>
                <a:endParaRPr lang="es-ES" sz="2800" kern="1200" dirty="0"/>
              </a:p>
            </p:txBody>
          </p:sp>
        </p:grpSp>
        <p:grpSp>
          <p:nvGrpSpPr>
            <p:cNvPr id="40" name="Agrupar 39"/>
            <p:cNvGrpSpPr/>
            <p:nvPr/>
          </p:nvGrpSpPr>
          <p:grpSpPr>
            <a:xfrm>
              <a:off x="4990316" y="128374"/>
              <a:ext cx="2077683" cy="486573"/>
              <a:chOff x="4721250" y="110804"/>
              <a:chExt cx="2077683" cy="1662146"/>
            </a:xfrm>
          </p:grpSpPr>
          <p:sp>
            <p:nvSpPr>
              <p:cNvPr id="47" name="Rectángulo redondeado 46"/>
              <p:cNvSpPr/>
              <p:nvPr/>
            </p:nvSpPr>
            <p:spPr>
              <a:xfrm>
                <a:off x="4721250" y="110804"/>
                <a:ext cx="2077683" cy="166214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8" name="Rectángulo 47"/>
              <p:cNvSpPr/>
              <p:nvPr/>
            </p:nvSpPr>
            <p:spPr>
              <a:xfrm>
                <a:off x="4769933" y="159487"/>
                <a:ext cx="1980317" cy="15647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800" kern="1200" dirty="0" smtClean="0"/>
                  <a:t>Movilidad </a:t>
                </a:r>
                <a:endParaRPr lang="es-ES" sz="2800" kern="1200" dirty="0"/>
              </a:p>
            </p:txBody>
          </p:sp>
        </p:grpSp>
      </p:grpSp>
      <p:sp>
        <p:nvSpPr>
          <p:cNvPr id="182" name="1 CuadroTexto"/>
          <p:cNvSpPr txBox="1"/>
          <p:nvPr/>
        </p:nvSpPr>
        <p:spPr>
          <a:xfrm>
            <a:off x="128606" y="20690"/>
            <a:ext cx="11480201" cy="523220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r>
              <a:rPr lang="es-ES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Resultados </a:t>
            </a:r>
            <a:r>
              <a:rPr lang="es-ES" alt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cualitativos </a:t>
            </a:r>
            <a:r>
              <a:rPr lang="es-ES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alcanzados en </a:t>
            </a:r>
            <a:r>
              <a:rPr lang="es-ES" alt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2015, Proyectos en marcha</a:t>
            </a:r>
            <a:endParaRPr lang="es-MX" alt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361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29275" y="195718"/>
            <a:ext cx="8631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Arial"/>
                <a:cs typeface="Arial"/>
              </a:rPr>
              <a:t>Liderazgo, representatividad y participación institucional en Redes y asociaciones nacionales e internacionales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3312" y="5682390"/>
            <a:ext cx="113561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/>
              <a:t>30 reuniones con 17 organismos</a:t>
            </a:r>
          </a:p>
          <a:p>
            <a:r>
              <a:rPr lang="es-ES" sz="3600" dirty="0" smtClean="0"/>
              <a:t> 10 presentaciones con </a:t>
            </a:r>
            <a:r>
              <a:rPr lang="es-ES" sz="3600" dirty="0" smtClean="0"/>
              <a:t>organismos</a:t>
            </a:r>
            <a:r>
              <a:rPr lang="es-ES" sz="3600" dirty="0" smtClean="0"/>
              <a:t>: buenas prácticas UDG </a:t>
            </a:r>
            <a:endParaRPr lang="es-ES" sz="3600" dirty="0"/>
          </a:p>
        </p:txBody>
      </p:sp>
      <p:pic>
        <p:nvPicPr>
          <p:cNvPr id="5" name="Imagen 4" descr="Marcador roj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5916" y="2918326"/>
            <a:ext cx="304047" cy="350513"/>
          </a:xfrm>
          <a:prstGeom prst="rect">
            <a:avLst/>
          </a:prstGeom>
        </p:spPr>
      </p:pic>
      <p:pic>
        <p:nvPicPr>
          <p:cNvPr id="7" name="Imagen 6" descr="Marcador roj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3322" y="3460742"/>
            <a:ext cx="304047" cy="350513"/>
          </a:xfrm>
          <a:prstGeom prst="rect">
            <a:avLst/>
          </a:prstGeom>
        </p:spPr>
      </p:pic>
      <p:pic>
        <p:nvPicPr>
          <p:cNvPr id="8" name="Imagen 7" descr="Marcador roj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3332" y="3176035"/>
            <a:ext cx="304047" cy="350513"/>
          </a:xfrm>
          <a:prstGeom prst="rect">
            <a:avLst/>
          </a:prstGeom>
        </p:spPr>
      </p:pic>
      <p:grpSp>
        <p:nvGrpSpPr>
          <p:cNvPr id="10" name="Agrupar 9"/>
          <p:cNvGrpSpPr/>
          <p:nvPr/>
        </p:nvGrpSpPr>
        <p:grpSpPr>
          <a:xfrm>
            <a:off x="9723807" y="0"/>
            <a:ext cx="2468193" cy="546034"/>
            <a:chOff x="5163994" y="-827483"/>
            <a:chExt cx="2077683" cy="1662146"/>
          </a:xfrm>
          <a:solidFill>
            <a:srgbClr val="9BBB59"/>
          </a:solidFill>
        </p:grpSpPr>
        <p:sp>
          <p:nvSpPr>
            <p:cNvPr id="11" name="Rectángulo redondeado 10"/>
            <p:cNvSpPr/>
            <p:nvPr/>
          </p:nvSpPr>
          <p:spPr>
            <a:xfrm>
              <a:off x="5163994" y="-827483"/>
              <a:ext cx="2077683" cy="166214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ángulo 11"/>
            <p:cNvSpPr/>
            <p:nvPr/>
          </p:nvSpPr>
          <p:spPr>
            <a:xfrm>
              <a:off x="5221761" y="-755896"/>
              <a:ext cx="1980317" cy="156478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800" kern="1200" dirty="0" smtClean="0"/>
                <a:t>Gestión</a:t>
              </a:r>
              <a:endParaRPr lang="es-ES" sz="2800" kern="1200" dirty="0"/>
            </a:p>
          </p:txBody>
        </p:sp>
      </p:grpSp>
      <p:pic>
        <p:nvPicPr>
          <p:cNvPr id="25" name="Imagen 24" descr="Marcador roj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2908" y="2722590"/>
            <a:ext cx="304047" cy="350513"/>
          </a:xfrm>
          <a:prstGeom prst="rect">
            <a:avLst/>
          </a:prstGeom>
        </p:spPr>
      </p:pic>
      <p:pic>
        <p:nvPicPr>
          <p:cNvPr id="26" name="Imagen 25" descr="Marcador roj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2663" y="3235343"/>
            <a:ext cx="304047" cy="350513"/>
          </a:xfrm>
          <a:prstGeom prst="rect">
            <a:avLst/>
          </a:prstGeom>
        </p:spPr>
      </p:pic>
      <p:pic>
        <p:nvPicPr>
          <p:cNvPr id="27" name="Imagen 26" descr="Marcador roj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1781" y="4847566"/>
            <a:ext cx="304047" cy="350513"/>
          </a:xfrm>
          <a:prstGeom prst="rect">
            <a:avLst/>
          </a:prstGeom>
        </p:spPr>
      </p:pic>
      <p:pic>
        <p:nvPicPr>
          <p:cNvPr id="28" name="Imagen 27" descr="Marcador roj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8123" y="3189845"/>
            <a:ext cx="304047" cy="350513"/>
          </a:xfrm>
          <a:prstGeom prst="rect">
            <a:avLst/>
          </a:prstGeom>
        </p:spPr>
      </p:pic>
      <p:pic>
        <p:nvPicPr>
          <p:cNvPr id="29" name="Imagen 28" descr="Marcador roj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7016" y="3351952"/>
            <a:ext cx="304047" cy="350513"/>
          </a:xfrm>
          <a:prstGeom prst="rect">
            <a:avLst/>
          </a:prstGeom>
        </p:spPr>
      </p:pic>
      <p:pic>
        <p:nvPicPr>
          <p:cNvPr id="30" name="Imagen 29" descr="Marcador roj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2228" y="2643253"/>
            <a:ext cx="304047" cy="350513"/>
          </a:xfrm>
          <a:prstGeom prst="rect">
            <a:avLst/>
          </a:prstGeom>
        </p:spPr>
      </p:pic>
      <p:pic>
        <p:nvPicPr>
          <p:cNvPr id="31" name="Imagen 30" descr="Marcador roj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1166" y="3059349"/>
            <a:ext cx="304047" cy="350513"/>
          </a:xfrm>
          <a:prstGeom prst="rect">
            <a:avLst/>
          </a:prstGeom>
        </p:spPr>
      </p:pic>
      <p:pic>
        <p:nvPicPr>
          <p:cNvPr id="33" name="Imagen 32" descr="Marcador roj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9480" y="3867402"/>
            <a:ext cx="304047" cy="350513"/>
          </a:xfrm>
          <a:prstGeom prst="rect">
            <a:avLst/>
          </a:prstGeom>
        </p:spPr>
      </p:pic>
      <p:pic>
        <p:nvPicPr>
          <p:cNvPr id="35" name="Imagen 34" descr="Marcador roj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156" y="3124313"/>
            <a:ext cx="304047" cy="350513"/>
          </a:xfrm>
          <a:prstGeom prst="rect">
            <a:avLst/>
          </a:prstGeom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1627" y="1128878"/>
            <a:ext cx="1859706" cy="91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933" y="1202267"/>
            <a:ext cx="2245011" cy="104521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0132" y="2727572"/>
            <a:ext cx="901868" cy="1521221"/>
          </a:xfrm>
          <a:prstGeom prst="rect">
            <a:avLst/>
          </a:prstGeom>
        </p:spPr>
      </p:pic>
      <p:pic>
        <p:nvPicPr>
          <p:cNvPr id="22" name="Imagen 1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31" y="4912313"/>
            <a:ext cx="2286000" cy="743414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5011" y="1177188"/>
            <a:ext cx="1376588" cy="84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 descr="C:\Users\Usuario\Pictures\7 CONSEJO DE RECTORES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4932" y="4328537"/>
            <a:ext cx="1236135" cy="120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34803" y="5534614"/>
            <a:ext cx="1971864" cy="629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95118" y="694266"/>
            <a:ext cx="896882" cy="189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200" y="2629227"/>
            <a:ext cx="2030669" cy="82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15861" y="2849550"/>
            <a:ext cx="2861739" cy="801287"/>
          </a:xfrm>
          <a:prstGeom prst="rect">
            <a:avLst/>
          </a:prstGeom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1275" y="5181600"/>
            <a:ext cx="1666624" cy="71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6378" y="3846249"/>
            <a:ext cx="2479090" cy="94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934" y="3985310"/>
            <a:ext cx="2624718" cy="77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57256" y="1744134"/>
            <a:ext cx="558460" cy="85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Imagen 1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61327" y="1401444"/>
            <a:ext cx="2114327" cy="922037"/>
          </a:xfrm>
          <a:prstGeom prst="rect">
            <a:avLst/>
          </a:prstGeom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2757" y="1185345"/>
            <a:ext cx="1843911" cy="86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3187" y="4978400"/>
            <a:ext cx="898006" cy="124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44" descr="Marcador roj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3613" y="3291668"/>
            <a:ext cx="304047" cy="35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957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000"/>
                            </p:stCondLst>
                            <p:childTnLst>
                              <p:par>
                                <p:cTn id="1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65201" y="1148080"/>
            <a:ext cx="246215" cy="40010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idx="4294967295"/>
          </p:nvPr>
        </p:nvSpPr>
        <p:spPr>
          <a:xfrm>
            <a:off x="3" y="1910057"/>
            <a:ext cx="9601197" cy="4985943"/>
          </a:xfrm>
          <a:solidFill>
            <a:srgbClr val="FFFFFF"/>
          </a:solidFill>
        </p:spPr>
        <p:txBody>
          <a:bodyPr>
            <a:noAutofit/>
          </a:bodyPr>
          <a:lstStyle/>
          <a:p>
            <a:pPr marL="609585" indent="-609585">
              <a:buFont typeface="+mj-lt"/>
              <a:buAutoNum type="arabicPeriod"/>
            </a:pPr>
            <a:r>
              <a:rPr lang="es-ES" b="1" dirty="0"/>
              <a:t>Vicepresidencia Región México de la Organización Universitaria Interamericana (OUI)</a:t>
            </a:r>
            <a:r>
              <a:rPr lang="es-ES" dirty="0"/>
              <a:t>: </a:t>
            </a:r>
            <a:r>
              <a:rPr lang="es-ES" dirty="0" smtClean="0"/>
              <a:t>Rector </a:t>
            </a:r>
            <a:r>
              <a:rPr lang="es-ES" dirty="0"/>
              <a:t>General, </a:t>
            </a:r>
            <a:r>
              <a:rPr lang="es-ES" dirty="0" smtClean="0"/>
              <a:t>2015</a:t>
            </a:r>
            <a:r>
              <a:rPr lang="es-ES" dirty="0"/>
              <a:t>-2017.</a:t>
            </a:r>
          </a:p>
          <a:p>
            <a:pPr marL="609585" indent="-609585">
              <a:buFont typeface="+mj-lt"/>
              <a:buAutoNum type="arabicPeriod"/>
            </a:pPr>
            <a:r>
              <a:rPr lang="es-ES" b="1" dirty="0"/>
              <a:t>Subsede para América Latina y el Caribe de Global </a:t>
            </a:r>
            <a:r>
              <a:rPr lang="es-ES" b="1" dirty="0" err="1"/>
              <a:t>University</a:t>
            </a:r>
            <a:r>
              <a:rPr lang="es-ES" b="1" dirty="0"/>
              <a:t> Network </a:t>
            </a:r>
            <a:r>
              <a:rPr lang="es-ES" b="1" dirty="0" err="1"/>
              <a:t>for</a:t>
            </a:r>
            <a:r>
              <a:rPr lang="es-ES" b="1" dirty="0"/>
              <a:t> </a:t>
            </a:r>
            <a:r>
              <a:rPr lang="es-ES" b="1" dirty="0" err="1"/>
              <a:t>Innovation</a:t>
            </a:r>
            <a:r>
              <a:rPr lang="es-ES" b="1" dirty="0"/>
              <a:t> (</a:t>
            </a:r>
            <a:r>
              <a:rPr lang="es-ES" b="1" dirty="0" err="1"/>
              <a:t>GUNi</a:t>
            </a:r>
            <a:r>
              <a:rPr lang="es-ES" b="1" dirty="0"/>
              <a:t>) y coordinación del 6to Informe mundial </a:t>
            </a:r>
            <a:endParaRPr lang="en-US" b="1" dirty="0"/>
          </a:p>
          <a:p>
            <a:pPr marL="609585" indent="-609585">
              <a:buFont typeface="+mj-lt"/>
              <a:buAutoNum type="arabicPeriod"/>
            </a:pPr>
            <a:r>
              <a:rPr lang="es-ES" b="1" dirty="0" smtClean="0"/>
              <a:t>Red </a:t>
            </a:r>
            <a:r>
              <a:rPr lang="es-ES" b="1" dirty="0"/>
              <a:t>de Cooperación en la Región Centro Occidente (RCO) de la </a:t>
            </a:r>
            <a:r>
              <a:rPr lang="es-ES" b="1" dirty="0" smtClean="0"/>
              <a:t>ANUIES</a:t>
            </a:r>
            <a:r>
              <a:rPr lang="es-ES" dirty="0" smtClean="0"/>
              <a:t>   Coordinación 2015</a:t>
            </a:r>
            <a:r>
              <a:rPr lang="es-ES" dirty="0"/>
              <a:t>-2017.</a:t>
            </a:r>
          </a:p>
          <a:p>
            <a:pPr marL="609585" indent="-609585">
              <a:buFont typeface="+mj-lt"/>
              <a:buAutoNum type="arabicPeriod"/>
            </a:pPr>
            <a:r>
              <a:rPr lang="es-ES" b="1" dirty="0" smtClean="0"/>
              <a:t>Comisión </a:t>
            </a:r>
            <a:r>
              <a:rPr lang="es-ES" b="1" dirty="0"/>
              <a:t>para Iniciativas Internacionales CII- APLU</a:t>
            </a:r>
            <a:r>
              <a:rPr lang="es-ES" dirty="0"/>
              <a:t>: </a:t>
            </a:r>
            <a:r>
              <a:rPr lang="es-ES" dirty="0" smtClean="0"/>
              <a:t>Miembro 2016-2017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7839" y="1870175"/>
            <a:ext cx="3204161" cy="105234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8268" y="4380946"/>
            <a:ext cx="1992794" cy="63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9627" y="2980265"/>
            <a:ext cx="1962907" cy="111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9867" y="5510844"/>
            <a:ext cx="1885437" cy="822222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03425" y="-30466"/>
            <a:ext cx="11679558" cy="984881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s-ES" sz="2800" b="1" dirty="0">
                <a:latin typeface="Arial"/>
                <a:cs typeface="Arial"/>
              </a:rPr>
              <a:t>Liderazgo, </a:t>
            </a:r>
            <a:r>
              <a:rPr lang="es-ES" sz="2800" b="1" dirty="0" smtClean="0">
                <a:latin typeface="Arial"/>
                <a:cs typeface="Arial"/>
              </a:rPr>
              <a:t>representatividad </a:t>
            </a:r>
            <a:r>
              <a:rPr lang="es-ES" sz="2800" b="1" dirty="0">
                <a:latin typeface="Arial"/>
                <a:cs typeface="Arial"/>
              </a:rPr>
              <a:t>y participación institucional en Redes</a:t>
            </a:r>
          </a:p>
          <a:p>
            <a:pPr algn="ctr"/>
            <a:r>
              <a:rPr lang="es-ES" sz="2800" b="1" dirty="0">
                <a:latin typeface="Arial"/>
                <a:cs typeface="Arial"/>
              </a:rPr>
              <a:t> y asociaciones nacionales e internacionales </a:t>
            </a:r>
          </a:p>
        </p:txBody>
      </p:sp>
      <p:grpSp>
        <p:nvGrpSpPr>
          <p:cNvPr id="14" name="Agrupar 13"/>
          <p:cNvGrpSpPr/>
          <p:nvPr/>
        </p:nvGrpSpPr>
        <p:grpSpPr>
          <a:xfrm>
            <a:off x="10079857" y="554000"/>
            <a:ext cx="2072643" cy="594081"/>
            <a:chOff x="5163994" y="-827483"/>
            <a:chExt cx="2077683" cy="1662146"/>
          </a:xfrm>
          <a:solidFill>
            <a:srgbClr val="9BBB59"/>
          </a:solidFill>
        </p:grpSpPr>
        <p:sp>
          <p:nvSpPr>
            <p:cNvPr id="15" name="Rectángulo redondeado 14"/>
            <p:cNvSpPr/>
            <p:nvPr/>
          </p:nvSpPr>
          <p:spPr>
            <a:xfrm>
              <a:off x="5163994" y="-827483"/>
              <a:ext cx="2077683" cy="166214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ángulo 15"/>
            <p:cNvSpPr/>
            <p:nvPr/>
          </p:nvSpPr>
          <p:spPr>
            <a:xfrm>
              <a:off x="5221761" y="-755896"/>
              <a:ext cx="1980317" cy="156478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algn="ctr" defTabSz="11853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700" dirty="0"/>
                <a:t>Gestión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066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1627" y="1128878"/>
            <a:ext cx="1859706" cy="91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03425" y="-30466"/>
            <a:ext cx="11679558" cy="984881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s-ES" sz="2800" b="1" dirty="0">
                <a:latin typeface="Arial"/>
                <a:cs typeface="Arial"/>
              </a:rPr>
              <a:t>Liderazgo, </a:t>
            </a:r>
            <a:r>
              <a:rPr lang="es-ES" sz="2800" b="1" dirty="0" smtClean="0">
                <a:latin typeface="Arial"/>
                <a:cs typeface="Arial"/>
              </a:rPr>
              <a:t>representatividad </a:t>
            </a:r>
            <a:r>
              <a:rPr lang="es-ES" sz="2800" b="1" dirty="0">
                <a:latin typeface="Arial"/>
                <a:cs typeface="Arial"/>
              </a:rPr>
              <a:t>y participación institucional en Redes</a:t>
            </a:r>
          </a:p>
          <a:p>
            <a:pPr algn="ctr"/>
            <a:r>
              <a:rPr lang="es-ES" sz="2800" b="1" dirty="0">
                <a:latin typeface="Arial"/>
                <a:cs typeface="Arial"/>
              </a:rPr>
              <a:t> y asociaciones nacionales e internacionales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965201" y="1148080"/>
            <a:ext cx="246215" cy="40010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16933" y="1026915"/>
            <a:ext cx="9330267" cy="5787816"/>
          </a:xfrm>
          <a:solidFill>
            <a:srgbClr val="FFFFFF"/>
          </a:solidFill>
        </p:spPr>
        <p:txBody>
          <a:bodyPr>
            <a:noAutofit/>
          </a:bodyPr>
          <a:lstStyle/>
          <a:p>
            <a:pPr marL="609585" indent="-609585">
              <a:lnSpc>
                <a:spcPct val="70000"/>
              </a:lnSpc>
              <a:spcBef>
                <a:spcPts val="400"/>
              </a:spcBef>
              <a:buFont typeface="+mj-lt"/>
              <a:buAutoNum type="arabicPeriod" startAt="5"/>
            </a:pPr>
            <a:r>
              <a:rPr lang="es-MX" sz="2000" dirty="0">
                <a:cs typeface="Calibri"/>
              </a:rPr>
              <a:t>Conferencia 2015 de la Asociación Internacional de Administradores de la Educación (AIEA).</a:t>
            </a:r>
          </a:p>
          <a:p>
            <a:pPr marL="609585" indent="-609585">
              <a:lnSpc>
                <a:spcPct val="70000"/>
              </a:lnSpc>
              <a:spcBef>
                <a:spcPts val="400"/>
              </a:spcBef>
              <a:buFont typeface="+mj-lt"/>
              <a:buAutoNum type="arabicPeriod" startAt="5"/>
            </a:pPr>
            <a:r>
              <a:rPr lang="es-MX" sz="2000" dirty="0">
                <a:cs typeface="Calibri"/>
              </a:rPr>
              <a:t>Reunión de universidades grupo México-INSA, proyectos MEXFITEC</a:t>
            </a:r>
          </a:p>
          <a:p>
            <a:pPr marL="609585" indent="-609585">
              <a:lnSpc>
                <a:spcPct val="70000"/>
              </a:lnSpc>
              <a:spcBef>
                <a:spcPts val="400"/>
              </a:spcBef>
              <a:buFont typeface="+mj-lt"/>
              <a:buAutoNum type="arabicPeriod" startAt="5"/>
            </a:pPr>
            <a:r>
              <a:rPr lang="es-MX" sz="2000" dirty="0">
                <a:cs typeface="Calibri"/>
              </a:rPr>
              <a:t>XI Conferencia Internacional, de la Asociación Hispana de Colegios y Universidades (HACU)</a:t>
            </a:r>
          </a:p>
          <a:p>
            <a:pPr marL="609585" indent="-609585">
              <a:lnSpc>
                <a:spcPct val="70000"/>
              </a:lnSpc>
              <a:spcBef>
                <a:spcPts val="400"/>
              </a:spcBef>
              <a:buFont typeface="+mj-lt"/>
              <a:buAutoNum type="arabicPeriod" startAt="5"/>
            </a:pPr>
            <a:r>
              <a:rPr lang="es-MX" sz="2000" dirty="0">
                <a:cs typeface="Calibri"/>
              </a:rPr>
              <a:t>Asamblea General de Rectores de la Red de Macrouniversidades de América Latina y El Caribe</a:t>
            </a:r>
          </a:p>
          <a:p>
            <a:pPr marL="609585" indent="-609585">
              <a:lnSpc>
                <a:spcPct val="70000"/>
              </a:lnSpc>
              <a:spcBef>
                <a:spcPts val="400"/>
              </a:spcBef>
              <a:buFont typeface="+mj-lt"/>
              <a:buAutoNum type="arabicPeriod" startAt="5"/>
            </a:pPr>
            <a:r>
              <a:rPr lang="es-MX" sz="2000" dirty="0"/>
              <a:t>3er Foro del Programa MÉXico-Francia-Ingenieros-TECnología (MEXFITEC)</a:t>
            </a:r>
          </a:p>
          <a:p>
            <a:pPr marL="609585" indent="-609585">
              <a:lnSpc>
                <a:spcPct val="70000"/>
              </a:lnSpc>
              <a:spcBef>
                <a:spcPts val="400"/>
              </a:spcBef>
              <a:buFont typeface="+mj-lt"/>
              <a:buAutoNum type="arabicPeriod" startAt="5"/>
            </a:pPr>
            <a:r>
              <a:rPr lang="es-MX" sz="2000" dirty="0"/>
              <a:t>Seminario "Internacionalización de la Universidad" del Centro de Desarrollo Universia</a:t>
            </a:r>
          </a:p>
          <a:p>
            <a:pPr marL="609585" indent="-609585">
              <a:lnSpc>
                <a:spcPct val="70000"/>
              </a:lnSpc>
              <a:spcBef>
                <a:spcPts val="400"/>
              </a:spcBef>
              <a:buFont typeface="+mj-lt"/>
              <a:buAutoNum type="arabicPeriod" startAt="5"/>
            </a:pPr>
            <a:r>
              <a:rPr lang="es-MX" sz="2000" dirty="0"/>
              <a:t>Reunión de evaluación de expedientes del Programa de Movilidad Estudiantil México-Francia </a:t>
            </a:r>
          </a:p>
          <a:p>
            <a:pPr marL="609585" indent="-609585">
              <a:lnSpc>
                <a:spcPct val="70000"/>
              </a:lnSpc>
              <a:spcBef>
                <a:spcPts val="400"/>
              </a:spcBef>
              <a:buFont typeface="+mj-lt"/>
              <a:buAutoNum type="arabicPeriod" startAt="5"/>
            </a:pPr>
            <a:r>
              <a:rPr lang="es-MX" sz="2000" dirty="0"/>
              <a:t>Conferencia Anual y Exposición de la Asociación Internacional de Educadores (NAFSA)</a:t>
            </a:r>
          </a:p>
          <a:p>
            <a:pPr marL="609585" indent="-609585">
              <a:lnSpc>
                <a:spcPct val="70000"/>
              </a:lnSpc>
              <a:spcBef>
                <a:spcPts val="400"/>
              </a:spcBef>
              <a:buFont typeface="+mj-lt"/>
              <a:buAutoNum type="arabicPeriod" startAt="5"/>
            </a:pPr>
            <a:r>
              <a:rPr lang="es-MX" sz="2000" dirty="0"/>
              <a:t>Cumbre de Rectores México – Reino Unido</a:t>
            </a:r>
          </a:p>
          <a:p>
            <a:pPr marL="609585" indent="-609585">
              <a:lnSpc>
                <a:spcPct val="70000"/>
              </a:lnSpc>
              <a:spcBef>
                <a:spcPts val="400"/>
              </a:spcBef>
              <a:buFont typeface="+mj-lt"/>
              <a:buAutoNum type="arabicPeriod" startAt="5"/>
            </a:pPr>
            <a:r>
              <a:rPr lang="es-MX" sz="2000" dirty="0"/>
              <a:t>Reunión Anual de Verano 2015 de la Comisión de Iniciativas Internacionales (CII) de la Association of Public and Land-Grant Universities (APLU)</a:t>
            </a:r>
          </a:p>
          <a:p>
            <a:pPr marL="609585" indent="-609585">
              <a:lnSpc>
                <a:spcPct val="70000"/>
              </a:lnSpc>
              <a:spcBef>
                <a:spcPts val="400"/>
              </a:spcBef>
              <a:buFont typeface="+mj-lt"/>
              <a:buAutoNum type="arabicPeriod" startAt="5"/>
            </a:pPr>
            <a:r>
              <a:rPr lang="es-MX" sz="2000" dirty="0"/>
              <a:t>VII sesión del Comité Académico Ejecutivo (CAE) de la Red de Macro Universidades de América Latina y El Caribe</a:t>
            </a:r>
          </a:p>
          <a:p>
            <a:pPr marL="609585" indent="-609585">
              <a:lnSpc>
                <a:spcPct val="70000"/>
              </a:lnSpc>
              <a:spcBef>
                <a:spcPts val="400"/>
              </a:spcBef>
              <a:buFont typeface="+mj-lt"/>
              <a:buAutoNum type="arabicPeriod" startAt="5"/>
            </a:pPr>
            <a:r>
              <a:rPr lang="es-MX" sz="2000" dirty="0"/>
              <a:t>Conferencia y exposición anual de la Asociación Europea para la Educación Internacional (EAIE)</a:t>
            </a:r>
          </a:p>
          <a:p>
            <a:pPr marL="609585" indent="-609585">
              <a:lnSpc>
                <a:spcPct val="70000"/>
              </a:lnSpc>
              <a:spcBef>
                <a:spcPts val="400"/>
              </a:spcBef>
              <a:buFont typeface="+mj-lt"/>
              <a:buAutoNum type="arabicPeriod" startAt="5"/>
            </a:pPr>
            <a:r>
              <a:rPr lang="es-MX" sz="2000" dirty="0"/>
              <a:t>7mo Encuentro de Redes Universitarias y Consejos de Rectores de América Latina y el Caribe </a:t>
            </a:r>
          </a:p>
          <a:p>
            <a:pPr marL="0" indent="0">
              <a:lnSpc>
                <a:spcPct val="70000"/>
              </a:lnSpc>
              <a:spcBef>
                <a:spcPts val="400"/>
              </a:spcBef>
              <a:buNone/>
            </a:pPr>
            <a:endParaRPr lang="es-ES" sz="2400" dirty="0">
              <a:solidFill>
                <a:srgbClr val="000000"/>
              </a:solidFill>
              <a:latin typeface="Calibri" charset="0"/>
            </a:endParaRPr>
          </a:p>
        </p:txBody>
      </p:sp>
      <p:grpSp>
        <p:nvGrpSpPr>
          <p:cNvPr id="9" name="Agrupar 8"/>
          <p:cNvGrpSpPr/>
          <p:nvPr/>
        </p:nvGrpSpPr>
        <p:grpSpPr>
          <a:xfrm>
            <a:off x="10079857" y="554000"/>
            <a:ext cx="2072643" cy="594081"/>
            <a:chOff x="5163994" y="-827483"/>
            <a:chExt cx="2077683" cy="1662146"/>
          </a:xfrm>
          <a:solidFill>
            <a:srgbClr val="9BBB59"/>
          </a:solidFill>
        </p:grpSpPr>
        <p:sp>
          <p:nvSpPr>
            <p:cNvPr id="10" name="Rectángulo redondeado 9"/>
            <p:cNvSpPr/>
            <p:nvPr/>
          </p:nvSpPr>
          <p:spPr>
            <a:xfrm>
              <a:off x="5163994" y="-827483"/>
              <a:ext cx="2077683" cy="166214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ángulo 10"/>
            <p:cNvSpPr/>
            <p:nvPr/>
          </p:nvSpPr>
          <p:spPr>
            <a:xfrm>
              <a:off x="5221761" y="-755896"/>
              <a:ext cx="1980317" cy="156478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algn="ctr" defTabSz="11853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700" dirty="0"/>
                <a:t>Gestión</a:t>
              </a:r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9733" y="2065867"/>
            <a:ext cx="2245011" cy="104521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0132" y="2727572"/>
            <a:ext cx="901868" cy="1521221"/>
          </a:xfrm>
          <a:prstGeom prst="rect">
            <a:avLst/>
          </a:prstGeom>
        </p:spPr>
      </p:pic>
      <p:pic>
        <p:nvPicPr>
          <p:cNvPr id="14" name="Imagen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0" y="6114586"/>
            <a:ext cx="2286000" cy="74341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5412" y="1194121"/>
            <a:ext cx="1376588" cy="84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C:\Users\Usuario\Pictures\7 CONSEJO DE RECTORES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55199" y="2990804"/>
            <a:ext cx="1236135" cy="120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92003" y="5314481"/>
            <a:ext cx="1971864" cy="629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3031" y="2489200"/>
            <a:ext cx="896882" cy="189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3464" y="4458027"/>
            <a:ext cx="2030669" cy="82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502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65201" y="1148080"/>
            <a:ext cx="246215" cy="40010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151562" y="1115581"/>
            <a:ext cx="10380971" cy="5742420"/>
          </a:xfrm>
          <a:solidFill>
            <a:srgbClr val="FFFFFF"/>
          </a:solidFill>
        </p:spPr>
        <p:txBody>
          <a:bodyPr>
            <a:noAutofit/>
          </a:bodyPr>
          <a:lstStyle/>
          <a:p>
            <a:pPr marL="609585" indent="-609585">
              <a:lnSpc>
                <a:spcPct val="80000"/>
              </a:lnSpc>
              <a:spcBef>
                <a:spcPts val="400"/>
              </a:spcBef>
              <a:buFont typeface="+mj-lt"/>
              <a:buAutoNum type="arabicPeriod" startAt="18"/>
            </a:pPr>
            <a:r>
              <a:rPr lang="es-MX" sz="2000" dirty="0"/>
              <a:t>Simposio Internacional "Movilidad Académica. Experiencias y desafíos para los gobiernos locales".</a:t>
            </a:r>
          </a:p>
          <a:p>
            <a:pPr marL="609585" indent="-609585">
              <a:lnSpc>
                <a:spcPct val="80000"/>
              </a:lnSpc>
              <a:spcBef>
                <a:spcPts val="400"/>
              </a:spcBef>
              <a:buFont typeface="+mj-lt"/>
              <a:buAutoNum type="arabicPeriod" startAt="18"/>
            </a:pPr>
            <a:r>
              <a:rPr lang="es-MX" sz="2000" dirty="0"/>
              <a:t>Asamblea General del Grupo Compostela de Universidades. </a:t>
            </a:r>
          </a:p>
          <a:p>
            <a:pPr marL="609585" indent="-609585">
              <a:lnSpc>
                <a:spcPct val="80000"/>
              </a:lnSpc>
              <a:spcBef>
                <a:spcPts val="400"/>
              </a:spcBef>
              <a:buFont typeface="+mj-lt"/>
              <a:buAutoNum type="arabicPeriod" startAt="18"/>
            </a:pPr>
            <a:r>
              <a:rPr lang="es-MX" sz="2000" dirty="0"/>
              <a:t>Reunión de trabajo de las Cátedras UNESCO de la Red Global de Universidades para la Innovación (GUNI) </a:t>
            </a:r>
          </a:p>
          <a:p>
            <a:pPr marL="609585" indent="-609585">
              <a:lnSpc>
                <a:spcPct val="80000"/>
              </a:lnSpc>
              <a:spcBef>
                <a:spcPts val="400"/>
              </a:spcBef>
              <a:buFont typeface="+mj-lt"/>
              <a:buAutoNum type="arabicPeriod" startAt="18"/>
            </a:pPr>
            <a:r>
              <a:rPr lang="es-MX" sz="2000" dirty="0"/>
              <a:t>Segundo Diálogo Sectorial de Educación Superior México - Unión Europea </a:t>
            </a:r>
          </a:p>
          <a:p>
            <a:pPr marL="609585" indent="-609585">
              <a:lnSpc>
                <a:spcPct val="80000"/>
              </a:lnSpc>
              <a:spcBef>
                <a:spcPts val="400"/>
              </a:spcBef>
              <a:buFont typeface="+mj-lt"/>
              <a:buAutoNum type="arabicPeriod" startAt="18"/>
            </a:pPr>
            <a:r>
              <a:rPr lang="es-MX" sz="2000" dirty="0"/>
              <a:t>Instituto para la Educación Internacional (IIE), Summit on Generation </a:t>
            </a:r>
            <a:r>
              <a:rPr lang="es-MX" sz="2000" dirty="0" err="1"/>
              <a:t>Study</a:t>
            </a:r>
            <a:r>
              <a:rPr lang="es-MX" sz="2000" dirty="0"/>
              <a:t> </a:t>
            </a:r>
            <a:r>
              <a:rPr lang="es-MX" sz="2000" dirty="0" err="1"/>
              <a:t>Abroad</a:t>
            </a:r>
            <a:endParaRPr lang="es-MX" sz="2000" dirty="0"/>
          </a:p>
          <a:p>
            <a:pPr marL="609585" indent="-609585">
              <a:lnSpc>
                <a:spcPct val="80000"/>
              </a:lnSpc>
              <a:spcBef>
                <a:spcPts val="400"/>
              </a:spcBef>
              <a:buFont typeface="+mj-lt"/>
              <a:buAutoNum type="arabicPeriod" startAt="18"/>
            </a:pPr>
            <a:r>
              <a:rPr lang="es-MX" sz="2000" dirty="0"/>
              <a:t>Seminario “Leadership and Innovation in Higher Education”</a:t>
            </a:r>
          </a:p>
          <a:p>
            <a:pPr marL="609585" indent="-609585">
              <a:lnSpc>
                <a:spcPct val="80000"/>
              </a:lnSpc>
              <a:spcBef>
                <a:spcPts val="400"/>
              </a:spcBef>
              <a:buFont typeface="+mj-lt"/>
              <a:buAutoNum type="arabicPeriod" startAt="18"/>
            </a:pPr>
            <a:r>
              <a:rPr lang="es-MX" sz="2000" dirty="0"/>
              <a:t>29 Conferencia Anual de la Asociación Hispana de Colegios y Universidades (HACU)</a:t>
            </a:r>
          </a:p>
          <a:p>
            <a:pPr marL="609585" indent="-609585">
              <a:lnSpc>
                <a:spcPct val="80000"/>
              </a:lnSpc>
              <a:spcBef>
                <a:spcPts val="400"/>
              </a:spcBef>
              <a:buFont typeface="+mj-lt"/>
              <a:buAutoNum type="arabicPeriod" startAt="18"/>
            </a:pPr>
            <a:r>
              <a:rPr lang="es-MX" sz="2000" dirty="0"/>
              <a:t>Congreso de las Américas sobre Educación Internacional (CAEI)</a:t>
            </a:r>
          </a:p>
          <a:p>
            <a:pPr marL="609585" indent="-609585">
              <a:lnSpc>
                <a:spcPct val="80000"/>
              </a:lnSpc>
              <a:spcBef>
                <a:spcPts val="400"/>
              </a:spcBef>
              <a:buFont typeface="+mj-lt"/>
              <a:buAutoNum type="arabicPeriod" startAt="18"/>
            </a:pPr>
            <a:r>
              <a:rPr lang="es-MX" sz="2000" dirty="0"/>
              <a:t>XXIII Conferencia Anual de la Asociación Mexicana para la Educación Internacional (AMPEI) </a:t>
            </a:r>
          </a:p>
          <a:p>
            <a:pPr marL="609585" indent="-609585">
              <a:lnSpc>
                <a:spcPct val="80000"/>
              </a:lnSpc>
              <a:spcBef>
                <a:spcPts val="400"/>
              </a:spcBef>
              <a:buFont typeface="+mj-lt"/>
              <a:buAutoNum type="arabicPeriod" startAt="18"/>
            </a:pPr>
            <a:r>
              <a:rPr lang="es-MX" sz="2000" dirty="0"/>
              <a:t>Reunión Anual de la Association of Public and Land-Grant Associations (APLU)</a:t>
            </a:r>
          </a:p>
          <a:p>
            <a:pPr marL="609585" indent="-609585">
              <a:lnSpc>
                <a:spcPct val="80000"/>
              </a:lnSpc>
              <a:spcBef>
                <a:spcPts val="400"/>
              </a:spcBef>
              <a:buFont typeface="+mj-lt"/>
              <a:buAutoNum type="arabicPeriod" startAt="18"/>
            </a:pPr>
            <a:r>
              <a:rPr lang="es-MX" sz="2000" dirty="0"/>
              <a:t>Asistencia a la Primera Reunión México, Centroamérica y Caribe, de la Unión de Universidades de América Latina y El Caribe (UDUAL)</a:t>
            </a:r>
          </a:p>
          <a:p>
            <a:pPr marL="609585" indent="-609585">
              <a:lnSpc>
                <a:spcPct val="80000"/>
              </a:lnSpc>
              <a:spcBef>
                <a:spcPts val="400"/>
              </a:spcBef>
              <a:buFont typeface="+mj-lt"/>
              <a:buAutoNum type="arabicPeriod" startAt="18"/>
            </a:pPr>
            <a:r>
              <a:rPr lang="es-MX" sz="2000" dirty="0"/>
              <a:t>Inauguración de la Cumbre de Rectores y Representantes Universitarios México - Reino Unido por la Asociación Nacional de Universidades e Instituciones de Educación Superior (ANUIES)</a:t>
            </a:r>
          </a:p>
          <a:p>
            <a:pPr marL="609585" indent="-609585">
              <a:lnSpc>
                <a:spcPct val="80000"/>
              </a:lnSpc>
              <a:spcBef>
                <a:spcPts val="400"/>
              </a:spcBef>
              <a:buFont typeface="+mj-lt"/>
              <a:buAutoNum type="arabicPeriod" startAt="18"/>
            </a:pPr>
            <a:r>
              <a:rPr lang="es-MX" sz="2000" dirty="0"/>
              <a:t>Conferencia Internacional de la </a:t>
            </a:r>
            <a:r>
              <a:rPr lang="es-MX" sz="2000" dirty="0" smtClean="0"/>
              <a:t>ANUIES</a:t>
            </a:r>
            <a:endParaRPr lang="es-MX" sz="2000" dirty="0"/>
          </a:p>
        </p:txBody>
      </p:sp>
      <p:grpSp>
        <p:nvGrpSpPr>
          <p:cNvPr id="9" name="Agrupar 8"/>
          <p:cNvGrpSpPr/>
          <p:nvPr/>
        </p:nvGrpSpPr>
        <p:grpSpPr>
          <a:xfrm>
            <a:off x="9686078" y="567285"/>
            <a:ext cx="2468193" cy="546035"/>
            <a:chOff x="5163994" y="-827483"/>
            <a:chExt cx="2077683" cy="1662146"/>
          </a:xfrm>
          <a:solidFill>
            <a:srgbClr val="9BBB59"/>
          </a:solidFill>
        </p:grpSpPr>
        <p:sp>
          <p:nvSpPr>
            <p:cNvPr id="10" name="Rectángulo redondeado 9"/>
            <p:cNvSpPr/>
            <p:nvPr/>
          </p:nvSpPr>
          <p:spPr>
            <a:xfrm>
              <a:off x="5163994" y="-827483"/>
              <a:ext cx="2077683" cy="166214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ángulo 10"/>
            <p:cNvSpPr/>
            <p:nvPr/>
          </p:nvSpPr>
          <p:spPr>
            <a:xfrm>
              <a:off x="5221761" y="-755896"/>
              <a:ext cx="1980317" cy="156478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algn="ctr" defTabSz="11853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700" dirty="0"/>
                <a:t>Gestión</a:t>
              </a:r>
            </a:p>
          </p:txBody>
        </p:sp>
      </p:grp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646" y="2850568"/>
            <a:ext cx="2357354" cy="660059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6043" y="1185333"/>
            <a:ext cx="1666624" cy="71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27733" y="1908540"/>
            <a:ext cx="1964267" cy="74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6132" y="4408643"/>
            <a:ext cx="2065867" cy="77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33540" y="3522133"/>
            <a:ext cx="558460" cy="85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0933" y="6090016"/>
            <a:ext cx="1761067" cy="767984"/>
          </a:xfrm>
          <a:prstGeom prst="rect">
            <a:avLst/>
          </a:prstGeom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8089" y="5232411"/>
            <a:ext cx="1843911" cy="86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93453" y="3606800"/>
            <a:ext cx="554977" cy="76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uadroTexto 17"/>
          <p:cNvSpPr txBox="1"/>
          <p:nvPr/>
        </p:nvSpPr>
        <p:spPr>
          <a:xfrm>
            <a:off x="103425" y="-30466"/>
            <a:ext cx="11679558" cy="984881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s-ES" sz="2800" b="1" dirty="0">
                <a:latin typeface="Arial"/>
                <a:cs typeface="Arial"/>
              </a:rPr>
              <a:t>Liderazgo, </a:t>
            </a:r>
            <a:r>
              <a:rPr lang="es-ES" sz="2800" b="1" dirty="0" smtClean="0">
                <a:latin typeface="Arial"/>
                <a:cs typeface="Arial"/>
              </a:rPr>
              <a:t>representatividad </a:t>
            </a:r>
            <a:r>
              <a:rPr lang="es-ES" sz="2800" b="1" dirty="0">
                <a:latin typeface="Arial"/>
                <a:cs typeface="Arial"/>
              </a:rPr>
              <a:t>y participación institucional en Redes</a:t>
            </a:r>
          </a:p>
          <a:p>
            <a:pPr algn="ctr"/>
            <a:r>
              <a:rPr lang="es-ES" sz="2800" b="1" dirty="0">
                <a:latin typeface="Arial"/>
                <a:cs typeface="Arial"/>
              </a:rPr>
              <a:t> y asociaciones nacionales e internacionales </a:t>
            </a:r>
          </a:p>
        </p:txBody>
      </p:sp>
    </p:spTree>
    <p:extLst>
      <p:ext uri="{BB962C8B-B14F-4D97-AF65-F5344CB8AC3E}">
        <p14:creationId xmlns:p14="http://schemas.microsoft.com/office/powerpoint/2010/main" val="4002928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70556" y="423295"/>
            <a:ext cx="11501112" cy="548559"/>
            <a:chOff x="-79489" y="126124"/>
            <a:chExt cx="9681440" cy="488823"/>
          </a:xfrm>
        </p:grpSpPr>
        <p:grpSp>
          <p:nvGrpSpPr>
            <p:cNvPr id="6" name="Agrupar 5"/>
            <p:cNvGrpSpPr/>
            <p:nvPr/>
          </p:nvGrpSpPr>
          <p:grpSpPr>
            <a:xfrm>
              <a:off x="-79489" y="128374"/>
              <a:ext cx="2141136" cy="486573"/>
              <a:chOff x="637795" y="3258539"/>
              <a:chExt cx="2141136" cy="1662146"/>
            </a:xfrm>
          </p:grpSpPr>
          <p:sp>
            <p:nvSpPr>
              <p:cNvPr id="21" name="Rectángulo redondeado 20"/>
              <p:cNvSpPr/>
              <p:nvPr/>
            </p:nvSpPr>
            <p:spPr>
              <a:xfrm>
                <a:off x="637797" y="3258539"/>
                <a:ext cx="2077683" cy="166214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Rectángulo 21"/>
              <p:cNvSpPr/>
              <p:nvPr/>
            </p:nvSpPr>
            <p:spPr>
              <a:xfrm>
                <a:off x="637795" y="3307222"/>
                <a:ext cx="2141136" cy="15647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700" kern="1200" dirty="0" smtClean="0"/>
                  <a:t>Compromiso </a:t>
                </a:r>
                <a:endParaRPr lang="es-ES" sz="2700" kern="1200" dirty="0"/>
              </a:p>
            </p:txBody>
          </p:sp>
        </p:grpSp>
        <p:grpSp>
          <p:nvGrpSpPr>
            <p:cNvPr id="7" name="Agrupar 6"/>
            <p:cNvGrpSpPr/>
            <p:nvPr/>
          </p:nvGrpSpPr>
          <p:grpSpPr>
            <a:xfrm>
              <a:off x="2554408" y="128374"/>
              <a:ext cx="2077683" cy="486573"/>
              <a:chOff x="2450751" y="1051276"/>
              <a:chExt cx="2077683" cy="1662146"/>
            </a:xfrm>
          </p:grpSpPr>
          <p:sp>
            <p:nvSpPr>
              <p:cNvPr id="19" name="Rectángulo redondeado 18"/>
              <p:cNvSpPr/>
              <p:nvPr/>
            </p:nvSpPr>
            <p:spPr>
              <a:xfrm>
                <a:off x="2450751" y="1051276"/>
                <a:ext cx="2077683" cy="166214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Rectángulo 19"/>
              <p:cNvSpPr/>
              <p:nvPr/>
            </p:nvSpPr>
            <p:spPr>
              <a:xfrm>
                <a:off x="2499434" y="1099959"/>
                <a:ext cx="1980317" cy="15647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800" kern="1200" dirty="0" smtClean="0"/>
                  <a:t>Gestión</a:t>
                </a:r>
                <a:endParaRPr lang="es-ES" sz="2800" kern="1200" dirty="0"/>
              </a:p>
            </p:txBody>
          </p:sp>
        </p:grpSp>
        <p:grpSp>
          <p:nvGrpSpPr>
            <p:cNvPr id="9" name="Agrupar 8"/>
            <p:cNvGrpSpPr/>
            <p:nvPr/>
          </p:nvGrpSpPr>
          <p:grpSpPr>
            <a:xfrm>
              <a:off x="5148708" y="128374"/>
              <a:ext cx="2077683" cy="486573"/>
              <a:chOff x="4879642" y="110804"/>
              <a:chExt cx="2077683" cy="1662146"/>
            </a:xfrm>
          </p:grpSpPr>
          <p:sp>
            <p:nvSpPr>
              <p:cNvPr id="17" name="Rectángulo redondeado 16"/>
              <p:cNvSpPr/>
              <p:nvPr/>
            </p:nvSpPr>
            <p:spPr>
              <a:xfrm>
                <a:off x="4879642" y="110804"/>
                <a:ext cx="2077683" cy="166214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Rectángulo 17"/>
              <p:cNvSpPr/>
              <p:nvPr/>
            </p:nvSpPr>
            <p:spPr>
              <a:xfrm>
                <a:off x="4928325" y="159487"/>
                <a:ext cx="1980317" cy="15647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800" kern="1200" dirty="0" smtClean="0"/>
                  <a:t>Movilidad </a:t>
                </a:r>
                <a:endParaRPr lang="es-ES" sz="2800" kern="1200" dirty="0"/>
              </a:p>
            </p:txBody>
          </p:sp>
        </p:grpSp>
        <p:grpSp>
          <p:nvGrpSpPr>
            <p:cNvPr id="11" name="Agrupar 10"/>
            <p:cNvGrpSpPr/>
            <p:nvPr/>
          </p:nvGrpSpPr>
          <p:grpSpPr>
            <a:xfrm>
              <a:off x="7524268" y="126124"/>
              <a:ext cx="2077683" cy="488822"/>
              <a:chOff x="6423447" y="3229777"/>
              <a:chExt cx="2077683" cy="1669830"/>
            </a:xfrm>
          </p:grpSpPr>
          <p:sp>
            <p:nvSpPr>
              <p:cNvPr id="13" name="Rectángulo redondeado 12"/>
              <p:cNvSpPr/>
              <p:nvPr/>
            </p:nvSpPr>
            <p:spPr>
              <a:xfrm>
                <a:off x="6423447" y="3237461"/>
                <a:ext cx="2077683" cy="166214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Rectángulo 13"/>
              <p:cNvSpPr/>
              <p:nvPr/>
            </p:nvSpPr>
            <p:spPr>
              <a:xfrm>
                <a:off x="6472129" y="3229777"/>
                <a:ext cx="1980317" cy="15647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800" kern="1200" dirty="0" smtClean="0"/>
                  <a:t>En casa</a:t>
                </a:r>
                <a:endParaRPr lang="es-ES" sz="2800" kern="1200" dirty="0"/>
              </a:p>
            </p:txBody>
          </p:sp>
        </p:grpSp>
      </p:grpSp>
      <p:graphicFrame>
        <p:nvGraphicFramePr>
          <p:cNvPr id="23" name="Tab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015008"/>
              </p:ext>
            </p:extLst>
          </p:nvPr>
        </p:nvGraphicFramePr>
        <p:xfrm>
          <a:off x="0" y="985094"/>
          <a:ext cx="12192000" cy="5882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10681"/>
                <a:gridCol w="3557803"/>
                <a:gridCol w="2745464"/>
                <a:gridCol w="3278052"/>
              </a:tblGrid>
              <a:tr h="5872906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ES" sz="2000" dirty="0" smtClean="0">
                          <a:solidFill>
                            <a:srgbClr val="000000"/>
                          </a:solidFill>
                        </a:rPr>
                        <a:t>Maestría en Internacionalización de la Educación Superior 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ES" sz="2000" dirty="0" smtClean="0">
                          <a:solidFill>
                            <a:srgbClr val="000000"/>
                          </a:solidFill>
                        </a:rPr>
                        <a:t>Padrón de profesores y egresados con perfil internacional / Red </a:t>
                      </a:r>
                      <a:r>
                        <a:rPr lang="es-ES" sz="2000" dirty="0" err="1" smtClean="0">
                          <a:solidFill>
                            <a:srgbClr val="000000"/>
                          </a:solidFill>
                        </a:rPr>
                        <a:t>Alumni</a:t>
                      </a:r>
                      <a:r>
                        <a:rPr lang="es-ES" sz="2000" dirty="0" smtClean="0">
                          <a:solidFill>
                            <a:srgbClr val="000000"/>
                          </a:solidFill>
                        </a:rPr>
                        <a:t> Global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endParaRPr lang="es-E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3"/>
                        <a:tabLst/>
                        <a:defRPr/>
                      </a:pPr>
                      <a:r>
                        <a:rPr lang="es-ES" sz="2000" dirty="0" smtClean="0">
                          <a:solidFill>
                            <a:srgbClr val="000000"/>
                          </a:solidFill>
                        </a:rPr>
                        <a:t>Propuesta de Coordinaciones de Internacionalización en la Red 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3"/>
                        <a:tabLst/>
                        <a:defRPr/>
                      </a:pPr>
                      <a:r>
                        <a:rPr lang="es-ES" sz="2000" dirty="0" smtClean="0">
                          <a:solidFill>
                            <a:srgbClr val="000000"/>
                          </a:solidFill>
                        </a:rPr>
                        <a:t>Consejo Técnico de Internacionalización y Comité de Becas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3"/>
                        <a:tabLst/>
                        <a:defRPr/>
                      </a:pPr>
                      <a:r>
                        <a:rPr lang="es-ES" sz="2000" dirty="0" smtClean="0">
                          <a:solidFill>
                            <a:srgbClr val="000000"/>
                          </a:solidFill>
                        </a:rPr>
                        <a:t>Cuestionario de potencialidades de internacionalización </a:t>
                      </a:r>
                      <a:r>
                        <a:rPr lang="es-ES" sz="2000" dirty="0" err="1" smtClean="0">
                          <a:solidFill>
                            <a:srgbClr val="000000"/>
                          </a:solidFill>
                        </a:rPr>
                        <a:t>CUs</a:t>
                      </a:r>
                      <a:endParaRPr lang="es-ES" sz="20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3"/>
                        <a:tabLst/>
                        <a:defRPr/>
                      </a:pPr>
                      <a:r>
                        <a:rPr lang="es-ES" sz="2000" dirty="0" err="1" smtClean="0">
                          <a:solidFill>
                            <a:srgbClr val="000000"/>
                          </a:solidFill>
                        </a:rPr>
                        <a:t>Handbook</a:t>
                      </a:r>
                      <a:r>
                        <a:rPr lang="es-ES" sz="2000" dirty="0" smtClean="0">
                          <a:solidFill>
                            <a:srgbClr val="000000"/>
                          </a:solidFill>
                        </a:rPr>
                        <a:t> de internacionalización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3"/>
                        <a:tabLst/>
                        <a:defRPr/>
                      </a:pPr>
                      <a:r>
                        <a:rPr lang="es-ES" sz="2000" dirty="0" smtClean="0">
                          <a:solidFill>
                            <a:srgbClr val="000000"/>
                          </a:solidFill>
                        </a:rPr>
                        <a:t>Sistema de gestión de convenios en línea para toda la Red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3"/>
                        <a:tabLst/>
                        <a:defRPr/>
                      </a:pPr>
                      <a:r>
                        <a:rPr lang="es-ES" sz="2000" dirty="0" smtClean="0">
                          <a:solidFill>
                            <a:srgbClr val="000000"/>
                          </a:solidFill>
                        </a:rPr>
                        <a:t>Acreditación internacional institucional  - Definición de responsabilidades (CGA, COPLADI, CGCI)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9"/>
                        <a:tabLst/>
                        <a:defRPr/>
                      </a:pPr>
                      <a:r>
                        <a:rPr lang="es-ES" sz="2000" dirty="0" smtClean="0">
                          <a:solidFill>
                            <a:srgbClr val="000000"/>
                          </a:solidFill>
                        </a:rPr>
                        <a:t>Incorporación de movilidad de profesores en Sistema Minerva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10"/>
                        <a:tabLst/>
                        <a:defRPr/>
                      </a:pPr>
                      <a:r>
                        <a:rPr lang="es-ES" sz="2000" dirty="0" smtClean="0">
                          <a:solidFill>
                            <a:srgbClr val="000000"/>
                          </a:solidFill>
                        </a:rPr>
                        <a:t>Programa de internacionalización de los posgrados 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10"/>
                        <a:tabLst/>
                        <a:defRPr/>
                      </a:pPr>
                      <a:r>
                        <a:rPr lang="es-ES" sz="2000" dirty="0" smtClean="0">
                          <a:solidFill>
                            <a:srgbClr val="000000"/>
                          </a:solidFill>
                        </a:rPr>
                        <a:t>Programa profesores entrantes para impartir cursos de contenido en inglés </a:t>
                      </a:r>
                    </a:p>
                    <a:p>
                      <a:pPr marL="457200" indent="-457200">
                        <a:buFont typeface="+mj-lt"/>
                        <a:buAutoNum type="arabicPeriod" startAt="10"/>
                      </a:pPr>
                      <a:endParaRPr lang="es-ES" sz="200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6" name="Rectángulo 25"/>
          <p:cNvSpPr/>
          <p:nvPr/>
        </p:nvSpPr>
        <p:spPr>
          <a:xfrm>
            <a:off x="314170" y="0"/>
            <a:ext cx="118778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 que </a:t>
            </a:r>
            <a:r>
              <a:rPr lang="es-ES" altLang="es-ES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s-ES" altLang="es-E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fueron desarrollados en 2015 y estatus de dichos </a:t>
            </a:r>
            <a:r>
              <a:rPr lang="es-ES" altLang="es-E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</a:t>
            </a:r>
            <a:endParaRPr lang="es-ES" altLang="es-E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730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825547"/>
              </p:ext>
            </p:extLst>
          </p:nvPr>
        </p:nvGraphicFramePr>
        <p:xfrm>
          <a:off x="9889745" y="154466"/>
          <a:ext cx="2192214" cy="36728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519549"/>
                <a:gridCol w="672665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Tipo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mtClean="0"/>
                        <a:t>Núm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Directivos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smtClean="0"/>
                        <a:t>11</a:t>
                      </a:r>
                    </a:p>
                    <a:p>
                      <a:pPr algn="ctr"/>
                      <a:r>
                        <a:rPr lang="es-ES" b="1" dirty="0" smtClean="0"/>
                        <a:t> </a:t>
                      </a:r>
                      <a:endParaRPr lang="es-E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De confianza definitivos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8</a:t>
                      </a:r>
                      <a:endParaRPr lang="es-E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De confianza temporales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12</a:t>
                      </a:r>
                      <a:endParaRPr lang="es-E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Cubriendo licencias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4</a:t>
                      </a:r>
                      <a:endParaRPr lang="es-E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Sindicalizados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8</a:t>
                      </a:r>
                      <a:endParaRPr lang="es-E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Total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43</a:t>
                      </a:r>
                      <a:endParaRPr lang="es-ES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6953315"/>
              </p:ext>
            </p:extLst>
          </p:nvPr>
        </p:nvGraphicFramePr>
        <p:xfrm>
          <a:off x="-1" y="23132"/>
          <a:ext cx="11248571" cy="6834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1 CuadroTexto"/>
          <p:cNvSpPr txBox="1"/>
          <p:nvPr/>
        </p:nvSpPr>
        <p:spPr>
          <a:xfrm>
            <a:off x="0" y="23132"/>
            <a:ext cx="6994222" cy="523220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r>
              <a:rPr lang="es-ES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Organigrama </a:t>
            </a:r>
            <a:r>
              <a:rPr lang="es-ES" alt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plantilla de la </a:t>
            </a:r>
            <a:r>
              <a:rPr lang="es-ES" alt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CGCI 2016</a:t>
            </a:r>
            <a:endParaRPr lang="es-MX" alt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728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302541"/>
              </p:ext>
            </p:extLst>
          </p:nvPr>
        </p:nvGraphicFramePr>
        <p:xfrm>
          <a:off x="322613" y="1235577"/>
          <a:ext cx="11550950" cy="5343608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700469"/>
                <a:gridCol w="5850481"/>
              </a:tblGrid>
              <a:tr h="288259"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solidFill>
                            <a:schemeClr val="bg1"/>
                          </a:solidFill>
                        </a:rPr>
                        <a:t>Obstáculo / Problema </a:t>
                      </a:r>
                      <a:endParaRPr lang="es-E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solidFill>
                            <a:schemeClr val="bg1"/>
                          </a:solidFill>
                        </a:rPr>
                        <a:t>Estrategia de solución </a:t>
                      </a:r>
                      <a:endParaRPr lang="es-E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97543"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solidFill>
                            <a:srgbClr val="000000"/>
                          </a:solidFill>
                        </a:rPr>
                        <a:t>Riesgos y crisis mundiales y locales ( accidentes, terrorismo, violencia, desastres</a:t>
                      </a:r>
                      <a:r>
                        <a:rPr lang="es-ES" sz="2000" baseline="0" dirty="0" smtClean="0">
                          <a:solidFill>
                            <a:srgbClr val="000000"/>
                          </a:solidFill>
                        </a:rPr>
                        <a:t>  naturales)</a:t>
                      </a:r>
                      <a:endParaRPr lang="es-E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solidFill>
                            <a:srgbClr val="000000"/>
                          </a:solidFill>
                        </a:rPr>
                        <a:t>Manual institucional de manejo</a:t>
                      </a:r>
                      <a:r>
                        <a:rPr lang="es-ES" sz="2000" baseline="0" dirty="0" smtClean="0">
                          <a:solidFill>
                            <a:srgbClr val="000000"/>
                          </a:solidFill>
                        </a:rPr>
                        <a:t> de crisis y riesgos  </a:t>
                      </a:r>
                    </a:p>
                    <a:p>
                      <a:r>
                        <a:rPr lang="es-ES" sz="2000" baseline="0" dirty="0" smtClean="0">
                          <a:solidFill>
                            <a:srgbClr val="000000"/>
                          </a:solidFill>
                        </a:rPr>
                        <a:t>Fortalecimiento de la promoción de la </a:t>
                      </a:r>
                      <a:r>
                        <a:rPr lang="es-ES" sz="2000" baseline="0" dirty="0" err="1" smtClean="0">
                          <a:solidFill>
                            <a:srgbClr val="000000"/>
                          </a:solidFill>
                        </a:rPr>
                        <a:t>UdeG</a:t>
                      </a:r>
                      <a:r>
                        <a:rPr lang="es-ES" sz="2000" baseline="0" dirty="0" smtClean="0">
                          <a:solidFill>
                            <a:srgbClr val="000000"/>
                          </a:solidFill>
                        </a:rPr>
                        <a:t> al exterior</a:t>
                      </a:r>
                      <a:endParaRPr lang="es-E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97543"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solidFill>
                            <a:srgbClr val="000000"/>
                          </a:solidFill>
                        </a:rPr>
                        <a:t>Poco aprovechamiento de convocatorias a proyectos/iniciativas</a:t>
                      </a:r>
                      <a:r>
                        <a:rPr lang="es-ES" sz="2000" baseline="0" dirty="0" smtClean="0">
                          <a:solidFill>
                            <a:srgbClr val="000000"/>
                          </a:solidFill>
                        </a:rPr>
                        <a:t> internacionales </a:t>
                      </a:r>
                      <a:endParaRPr lang="es-E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solidFill>
                            <a:srgbClr val="000000"/>
                          </a:solidFill>
                        </a:rPr>
                        <a:t>Padrón de perfil internacional, capacitación</a:t>
                      </a:r>
                      <a:r>
                        <a:rPr lang="es-ES" sz="2000" baseline="0" dirty="0" smtClean="0">
                          <a:solidFill>
                            <a:srgbClr val="000000"/>
                          </a:solidFill>
                        </a:rPr>
                        <a:t> de personal de los </a:t>
                      </a:r>
                      <a:r>
                        <a:rPr lang="es-ES" sz="2000" baseline="0" dirty="0" err="1" smtClean="0">
                          <a:solidFill>
                            <a:srgbClr val="000000"/>
                          </a:solidFill>
                        </a:rPr>
                        <a:t>CUs</a:t>
                      </a:r>
                      <a:endParaRPr lang="es-E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924008"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solidFill>
                            <a:srgbClr val="000000"/>
                          </a:solidFill>
                        </a:rPr>
                        <a:t>Falta</a:t>
                      </a:r>
                      <a:r>
                        <a:rPr lang="es-ES" sz="2000" baseline="0" dirty="0" smtClean="0">
                          <a:solidFill>
                            <a:srgbClr val="000000"/>
                          </a:solidFill>
                        </a:rPr>
                        <a:t> de seguimiento a estudiantes que participan en movilidad</a:t>
                      </a:r>
                      <a:endParaRPr lang="es-E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solidFill>
                            <a:srgbClr val="000000"/>
                          </a:solidFill>
                        </a:rPr>
                        <a:t>Creación de la Red </a:t>
                      </a:r>
                      <a:r>
                        <a:rPr lang="es-ES" sz="2000" dirty="0" err="1" smtClean="0">
                          <a:solidFill>
                            <a:srgbClr val="000000"/>
                          </a:solidFill>
                        </a:rPr>
                        <a:t>Alumni</a:t>
                      </a:r>
                      <a:r>
                        <a:rPr lang="es-ES" sz="2000" dirty="0" smtClean="0">
                          <a:solidFill>
                            <a:srgbClr val="000000"/>
                          </a:solidFill>
                        </a:rPr>
                        <a:t>, medición de competencias globales</a:t>
                      </a:r>
                      <a:endParaRPr lang="es-E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97543"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solidFill>
                            <a:srgbClr val="000000"/>
                          </a:solidFill>
                        </a:rPr>
                        <a:t>Deserción de la movilidad antes</a:t>
                      </a:r>
                      <a:r>
                        <a:rPr lang="es-ES" sz="2000" baseline="0" dirty="0" smtClean="0">
                          <a:solidFill>
                            <a:srgbClr val="000000"/>
                          </a:solidFill>
                        </a:rPr>
                        <a:t> de realizar la acción por problemas de recursos económicos y motivos personales</a:t>
                      </a:r>
                      <a:endParaRPr lang="es-E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solidFill>
                            <a:srgbClr val="000000"/>
                          </a:solidFill>
                        </a:rPr>
                        <a:t>Programa</a:t>
                      </a:r>
                      <a:r>
                        <a:rPr lang="es-ES" sz="2000" baseline="0" dirty="0" smtClean="0">
                          <a:solidFill>
                            <a:srgbClr val="000000"/>
                          </a:solidFill>
                        </a:rPr>
                        <a:t> de concientización y ahorro / inducción desde primer semestre sobre las implicaciones de la movilidad</a:t>
                      </a:r>
                      <a:endParaRPr lang="es-E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97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>
                          <a:solidFill>
                            <a:srgbClr val="000000"/>
                          </a:solidFill>
                        </a:rPr>
                        <a:t>Ausencia / obsolescencia de normativa en materia de internacionalización </a:t>
                      </a:r>
                      <a:r>
                        <a:rPr lang="es-ES" sz="2000" baseline="0" dirty="0" smtClean="0">
                          <a:solidFill>
                            <a:srgbClr val="000000"/>
                          </a:solidFill>
                        </a:rPr>
                        <a:t>(movilidad estudiantil, de profesores, etc.) Obstáculos normativos de los dobles grados</a:t>
                      </a:r>
                      <a:endParaRPr lang="es-ES" sz="20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>
                          <a:solidFill>
                            <a:srgbClr val="000000"/>
                          </a:solidFill>
                        </a:rPr>
                        <a:t>Programa de actualización y sistematización de los procesos</a:t>
                      </a:r>
                      <a:r>
                        <a:rPr lang="es-ES" sz="2000" baseline="0" dirty="0" smtClean="0">
                          <a:solidFill>
                            <a:srgbClr val="000000"/>
                          </a:solidFill>
                        </a:rPr>
                        <a:t> y normas para la internacionalización</a:t>
                      </a:r>
                      <a:endParaRPr lang="es-ES" sz="2000" dirty="0" smtClean="0">
                        <a:solidFill>
                          <a:srgbClr val="000000"/>
                        </a:solidFill>
                      </a:endParaRPr>
                    </a:p>
                    <a:p>
                      <a:endParaRPr lang="es-E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1 CuadroTexto"/>
          <p:cNvSpPr txBox="1"/>
          <p:nvPr/>
        </p:nvSpPr>
        <p:spPr>
          <a:xfrm>
            <a:off x="483477" y="48935"/>
            <a:ext cx="11361194" cy="95410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s-ES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Principales obstáculos y problemas para el desempeño de la dependencia en </a:t>
            </a:r>
            <a:r>
              <a:rPr lang="es-ES" alt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es-MX" alt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480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339354"/>
              </p:ext>
            </p:extLst>
          </p:nvPr>
        </p:nvGraphicFramePr>
        <p:xfrm>
          <a:off x="299093" y="1267306"/>
          <a:ext cx="11550950" cy="44196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700469"/>
                <a:gridCol w="5850481"/>
              </a:tblGrid>
              <a:tr h="288259"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Obstáculo / Problema 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Estrategia de solución </a:t>
                      </a:r>
                      <a:endParaRPr lang="es-ES" sz="2000" dirty="0"/>
                    </a:p>
                  </a:txBody>
                  <a:tcPr/>
                </a:tc>
              </a:tr>
              <a:tr h="497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/>
                        <a:t>Funcionamiento</a:t>
                      </a:r>
                      <a:r>
                        <a:rPr lang="es-ES" sz="2000" baseline="0" dirty="0" smtClean="0"/>
                        <a:t> del Sistema Minerva: problemas de v</a:t>
                      </a:r>
                      <a:r>
                        <a:rPr lang="es-ES" sz="2000" dirty="0" smtClean="0"/>
                        <a:t>inculación</a:t>
                      </a:r>
                      <a:r>
                        <a:rPr lang="es-ES" sz="2000" baseline="0" dirty="0" smtClean="0"/>
                        <a:t> con SIIAU, fallas técnicas</a:t>
                      </a:r>
                      <a:endParaRPr lang="es-E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/>
                        <a:t>Apoyo de la CGTI para solventar las fallas técnicas detectadas</a:t>
                      </a:r>
                    </a:p>
                  </a:txBody>
                  <a:tcPr/>
                </a:tc>
              </a:tr>
              <a:tr h="497543"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Disposición tardía del presupuesto</a:t>
                      </a:r>
                      <a:r>
                        <a:rPr lang="es-ES" sz="2000" baseline="0" dirty="0" smtClean="0">
                          <a:solidFill>
                            <a:schemeClr val="tx1"/>
                          </a:solidFill>
                        </a:rPr>
                        <a:t> ocasiona cancelaciones de movilidad, las convocatorias no pueden salir a tiempo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Que se apruebe en presupuesto inicial los recursos de becas</a:t>
                      </a:r>
                      <a:endParaRPr lang="es-ES" sz="2000" dirty="0"/>
                    </a:p>
                  </a:txBody>
                  <a:tcPr/>
                </a:tc>
              </a:tr>
              <a:tr h="288259"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Seguridad de la</a:t>
                      </a:r>
                      <a:r>
                        <a:rPr lang="es-ES" sz="2000" baseline="0" dirty="0" smtClean="0"/>
                        <a:t> dependencia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Exigencia</a:t>
                      </a:r>
                      <a:r>
                        <a:rPr lang="es-ES" sz="2000" baseline="0" dirty="0" smtClean="0"/>
                        <a:t> </a:t>
                      </a:r>
                      <a:r>
                        <a:rPr lang="es-ES" sz="2000" dirty="0" smtClean="0"/>
                        <a:t>institucional de seguridad universitaria con el municipio y</a:t>
                      </a:r>
                      <a:r>
                        <a:rPr lang="es-ES" sz="2000" baseline="0" dirty="0" smtClean="0"/>
                        <a:t> el Estado</a:t>
                      </a:r>
                      <a:endParaRPr lang="es-ES" sz="2000" dirty="0"/>
                    </a:p>
                  </a:txBody>
                  <a:tcPr/>
                </a:tc>
              </a:tr>
              <a:tr h="288259"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Visión generalizada por parte</a:t>
                      </a:r>
                      <a:r>
                        <a:rPr lang="es-ES" sz="2000" baseline="0" dirty="0" smtClean="0"/>
                        <a:t> de la Red respecto a que cualquier tema fuera de Jalisco / en otro idioma / relacionado con algo internacional corresponde atenderlo a la CGCI. Se asumen todos los compromisos de internacionalización sin criterios. 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Difusión y capacitación</a:t>
                      </a:r>
                      <a:r>
                        <a:rPr lang="es-ES" sz="2000" baseline="0" dirty="0" smtClean="0"/>
                        <a:t> </a:t>
                      </a:r>
                      <a:r>
                        <a:rPr lang="es-ES" sz="2000" dirty="0" smtClean="0"/>
                        <a:t>del concepto de Internacionalización Integral al interior de</a:t>
                      </a:r>
                      <a:r>
                        <a:rPr lang="es-ES" sz="2000" baseline="0" dirty="0" smtClean="0"/>
                        <a:t> la institución </a:t>
                      </a:r>
                    </a:p>
                    <a:p>
                      <a:r>
                        <a:rPr lang="es-ES" sz="2000" baseline="0" dirty="0" smtClean="0"/>
                        <a:t>Descentralización y búsqueda de receptores a nuevas iniciativas de internacionalización</a:t>
                      </a:r>
                      <a:endParaRPr lang="es-E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1 CuadroTexto"/>
          <p:cNvSpPr txBox="1"/>
          <p:nvPr/>
        </p:nvSpPr>
        <p:spPr>
          <a:xfrm>
            <a:off x="483477" y="62856"/>
            <a:ext cx="11361194" cy="95410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s-ES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Principales obstáculos y problemas para el desempeño de la dependencia en </a:t>
            </a:r>
            <a:r>
              <a:rPr lang="es-ES" alt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es-MX" alt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423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99731" y="401690"/>
            <a:ext cx="11174818" cy="95410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s-ES" alt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 </a:t>
            </a:r>
            <a:r>
              <a:rPr lang="es-ES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importantes que puedan ser presentados en el informe del Rector General</a:t>
            </a:r>
            <a:endParaRPr lang="es-MX" alt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97593" y="1461960"/>
            <a:ext cx="11547367" cy="378565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s-ES" sz="2400" dirty="0" smtClean="0"/>
              <a:t>Liderazgo </a:t>
            </a:r>
            <a:r>
              <a:rPr lang="es-ES" sz="2400" dirty="0"/>
              <a:t>institucional internacional </a:t>
            </a:r>
            <a:endParaRPr lang="es-ES" sz="24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s-ES" sz="2400" dirty="0" smtClean="0"/>
              <a:t>Cátedra </a:t>
            </a:r>
            <a:r>
              <a:rPr lang="es-ES" sz="2400" dirty="0"/>
              <a:t>Itinerante México – Reino </a:t>
            </a:r>
            <a:r>
              <a:rPr lang="es-ES" sz="2400" dirty="0" smtClean="0"/>
              <a:t>Unido, coordinación de la misma en 2016</a:t>
            </a:r>
            <a:endParaRPr lang="es-ES" sz="2400" dirty="0"/>
          </a:p>
          <a:p>
            <a:pPr marL="1371600" lvl="2" indent="-457200">
              <a:buFont typeface="+mj-lt"/>
              <a:buAutoNum type="arabicPeriod"/>
            </a:pPr>
            <a:r>
              <a:rPr lang="es-ES" sz="2400" dirty="0" smtClean="0"/>
              <a:t>Vicepresidencia </a:t>
            </a:r>
            <a:r>
              <a:rPr lang="es-ES" sz="2400" dirty="0"/>
              <a:t>de la </a:t>
            </a:r>
            <a:r>
              <a:rPr lang="es-ES" sz="2400" dirty="0" smtClean="0"/>
              <a:t>OUI 2016-2018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s-ES" sz="2400" dirty="0" smtClean="0"/>
              <a:t>Miembro en la comisión para iniciativas internacionales de la APLU</a:t>
            </a:r>
            <a:endParaRPr lang="es-ES" sz="2400" dirty="0"/>
          </a:p>
          <a:p>
            <a:pPr marL="914400" lvl="1" indent="-457200">
              <a:buFont typeface="+mj-lt"/>
              <a:buAutoNum type="arabicPeriod"/>
            </a:pPr>
            <a:r>
              <a:rPr lang="es-ES" sz="2400" dirty="0"/>
              <a:t>Fortalecimiento de las relaciones internacionales. – con EEUU (Boston) y España 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" sz="2400" dirty="0" smtClean="0"/>
              <a:t>Posicionar a la UDG en la enseñanza del español    </a:t>
            </a:r>
            <a:endParaRPr lang="es-ES" sz="2400" dirty="0"/>
          </a:p>
          <a:p>
            <a:pPr marL="914400" lvl="1" indent="-457200">
              <a:buFont typeface="+mj-lt"/>
              <a:buAutoNum type="arabicPeriod"/>
            </a:pPr>
            <a:r>
              <a:rPr lang="es-ES" sz="2400" dirty="0"/>
              <a:t>Impulso a la internacionalización - </a:t>
            </a:r>
            <a:r>
              <a:rPr lang="es-ES" sz="2400" dirty="0" smtClean="0"/>
              <a:t>Incremento de proyectos en internacionalización en la red  (100K, Erasmus +)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" sz="2400" dirty="0" smtClean="0"/>
              <a:t>FOBESII- programa de CIDI y GPS  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" sz="2400" dirty="0" smtClean="0"/>
              <a:t>Diversificación de la movilidad (29 países)</a:t>
            </a:r>
          </a:p>
        </p:txBody>
      </p:sp>
    </p:spTree>
    <p:extLst>
      <p:ext uri="{BB962C8B-B14F-4D97-AF65-F5344CB8AC3E}">
        <p14:creationId xmlns:p14="http://schemas.microsoft.com/office/powerpoint/2010/main" val="1761383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titled-infographic_block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405467" y="1117607"/>
            <a:ext cx="4614332" cy="521546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dirty="0">
                <a:solidFill>
                  <a:srgbClr val="FFFFFF"/>
                </a:solidFill>
              </a:rPr>
              <a:t>10 años sin estrategia de difusión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>
                <a:solidFill>
                  <a:srgbClr val="FFFFFF"/>
                </a:solidFill>
              </a:rPr>
              <a:t>10 años de uso de </a:t>
            </a:r>
            <a:r>
              <a:rPr lang="es-ES" dirty="0" err="1">
                <a:solidFill>
                  <a:srgbClr val="FFFFFF"/>
                </a:solidFill>
              </a:rPr>
              <a:t>excell</a:t>
            </a:r>
            <a:r>
              <a:rPr lang="es-ES" dirty="0">
                <a:solidFill>
                  <a:srgbClr val="FFFFFF"/>
                </a:solidFill>
              </a:rPr>
              <a:t> y papel para movilidad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>
                <a:solidFill>
                  <a:srgbClr val="FFFFFF"/>
                </a:solidFill>
              </a:rPr>
              <a:t>Participación exclusiva de CGCI en </a:t>
            </a:r>
            <a:r>
              <a:rPr lang="es-ES" dirty="0" smtClean="0">
                <a:solidFill>
                  <a:srgbClr val="FFFFFF"/>
                </a:solidFill>
              </a:rPr>
              <a:t>eventos de redes</a:t>
            </a:r>
            <a:r>
              <a:rPr lang="es-ES" dirty="0">
                <a:solidFill>
                  <a:srgbClr val="FFFFFF"/>
                </a:solidFill>
              </a:rPr>
              <a:t>, asociaciones y organismos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>
                <a:solidFill>
                  <a:srgbClr val="FFFFFF"/>
                </a:solidFill>
              </a:rPr>
              <a:t>Se mantienen compromisos internacionales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>
                <a:solidFill>
                  <a:srgbClr val="FFFFFF"/>
                </a:solidFill>
              </a:rPr>
              <a:t>Internacionalización era igual a movilidad y convenios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7670799" y="1066804"/>
            <a:ext cx="4538133" cy="560493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dirty="0">
                <a:solidFill>
                  <a:schemeClr val="bg1"/>
                </a:solidFill>
              </a:rPr>
              <a:t>Facebook, </a:t>
            </a:r>
            <a:r>
              <a:rPr lang="es-ES" dirty="0" err="1">
                <a:solidFill>
                  <a:schemeClr val="bg1"/>
                </a:solidFill>
              </a:rPr>
              <a:t>Twitter</a:t>
            </a:r>
            <a:r>
              <a:rPr lang="es-ES" dirty="0">
                <a:solidFill>
                  <a:schemeClr val="bg1"/>
                </a:solidFill>
              </a:rPr>
              <a:t>, Boletín </a:t>
            </a:r>
            <a:r>
              <a:rPr lang="es-ES" dirty="0" smtClean="0">
                <a:solidFill>
                  <a:schemeClr val="bg1"/>
                </a:solidFill>
              </a:rPr>
              <a:t>semanal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>
                <a:solidFill>
                  <a:schemeClr val="bg1"/>
                </a:solidFill>
              </a:rPr>
              <a:t>Mejora de gestión: Sistema Minerva. </a:t>
            </a:r>
            <a:r>
              <a:rPr lang="es-ES" dirty="0">
                <a:solidFill>
                  <a:schemeClr val="bg1"/>
                </a:solidFill>
              </a:rPr>
              <a:t>Incremento de </a:t>
            </a:r>
            <a:r>
              <a:rPr lang="es-ES" dirty="0" smtClean="0">
                <a:solidFill>
                  <a:schemeClr val="bg1"/>
                </a:solidFill>
              </a:rPr>
              <a:t>solicitudes: 1298 </a:t>
            </a:r>
            <a:r>
              <a:rPr lang="es-ES" dirty="0">
                <a:solidFill>
                  <a:schemeClr val="bg1"/>
                </a:solidFill>
              </a:rPr>
              <a:t>en 2013 </a:t>
            </a:r>
            <a:r>
              <a:rPr lang="es-ES" dirty="0" smtClean="0">
                <a:solidFill>
                  <a:schemeClr val="bg1"/>
                </a:solidFill>
              </a:rPr>
              <a:t>- 2358 </a:t>
            </a:r>
            <a:r>
              <a:rPr lang="es-ES" dirty="0">
                <a:solidFill>
                  <a:schemeClr val="bg1"/>
                </a:solidFill>
              </a:rPr>
              <a:t>en </a:t>
            </a:r>
            <a:r>
              <a:rPr lang="es-ES" dirty="0" smtClean="0">
                <a:solidFill>
                  <a:schemeClr val="bg1"/>
                </a:solidFill>
              </a:rPr>
              <a:t>2015</a:t>
            </a:r>
            <a:endParaRPr lang="es-ES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dirty="0" smtClean="0">
                <a:solidFill>
                  <a:schemeClr val="bg1"/>
                </a:solidFill>
              </a:rPr>
              <a:t>Descentralización: Toda </a:t>
            </a:r>
            <a:r>
              <a:rPr lang="es-ES" dirty="0">
                <a:solidFill>
                  <a:schemeClr val="bg1"/>
                </a:solidFill>
              </a:rPr>
              <a:t>la red participa en: NAFSA, EAIE, CAEI, etc.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>
                <a:solidFill>
                  <a:schemeClr val="bg1"/>
                </a:solidFill>
              </a:rPr>
              <a:t>Se incrementaron los compromisos con: </a:t>
            </a:r>
            <a:r>
              <a:rPr lang="es-ES" dirty="0" err="1">
                <a:solidFill>
                  <a:schemeClr val="bg1"/>
                </a:solidFill>
              </a:rPr>
              <a:t>GUNi</a:t>
            </a:r>
            <a:r>
              <a:rPr lang="es-ES" dirty="0">
                <a:solidFill>
                  <a:schemeClr val="bg1"/>
                </a:solidFill>
              </a:rPr>
              <a:t>, OUI, Red RCO, Cátedra itinerante, etc.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>
                <a:solidFill>
                  <a:schemeClr val="bg1"/>
                </a:solidFill>
              </a:rPr>
              <a:t>Nueva </a:t>
            </a:r>
            <a:r>
              <a:rPr lang="es-ES" dirty="0" smtClean="0">
                <a:solidFill>
                  <a:schemeClr val="bg1"/>
                </a:solidFill>
              </a:rPr>
              <a:t>internacionalización integral:  </a:t>
            </a:r>
          </a:p>
          <a:p>
            <a:pPr lvl="1"/>
            <a:r>
              <a:rPr lang="es-ES" dirty="0" smtClean="0">
                <a:solidFill>
                  <a:schemeClr val="bg1"/>
                </a:solidFill>
              </a:rPr>
              <a:t>+ </a:t>
            </a:r>
            <a:r>
              <a:rPr lang="es-ES" dirty="0">
                <a:solidFill>
                  <a:schemeClr val="bg1"/>
                </a:solidFill>
              </a:rPr>
              <a:t>compromiso + </a:t>
            </a:r>
            <a:r>
              <a:rPr lang="es-ES" dirty="0" smtClean="0">
                <a:solidFill>
                  <a:schemeClr val="bg1"/>
                </a:solidFill>
              </a:rPr>
              <a:t>gestión + internacionalización </a:t>
            </a:r>
            <a:r>
              <a:rPr lang="es-ES" dirty="0">
                <a:solidFill>
                  <a:schemeClr val="bg1"/>
                </a:solidFill>
              </a:rPr>
              <a:t>en </a:t>
            </a:r>
            <a:r>
              <a:rPr lang="es-ES" dirty="0" smtClean="0">
                <a:solidFill>
                  <a:schemeClr val="bg1"/>
                </a:solidFill>
              </a:rPr>
              <a:t>casa</a:t>
            </a:r>
          </a:p>
          <a:p>
            <a:pPr marL="800100" lvl="1" indent="-342900">
              <a:lnSpc>
                <a:spcPct val="100000"/>
              </a:lnSpc>
              <a:buFont typeface="Arial"/>
              <a:buChar char="•"/>
            </a:pPr>
            <a:r>
              <a:rPr lang="es-ES" sz="2600" dirty="0" smtClean="0">
                <a:solidFill>
                  <a:schemeClr val="bg1"/>
                </a:solidFill>
              </a:rPr>
              <a:t>1er </a:t>
            </a:r>
            <a:r>
              <a:rPr lang="es-ES" sz="2600" dirty="0">
                <a:solidFill>
                  <a:schemeClr val="bg1"/>
                </a:solidFill>
              </a:rPr>
              <a:t>IE mexicana en SUNY-COIL) </a:t>
            </a:r>
          </a:p>
          <a:p>
            <a:pPr marL="800100" lvl="1" indent="-342900">
              <a:lnSpc>
                <a:spcPct val="100000"/>
              </a:lnSpc>
              <a:buFont typeface="Arial"/>
              <a:buChar char="•"/>
            </a:pPr>
            <a:r>
              <a:rPr lang="es-ES" sz="2600" dirty="0">
                <a:solidFill>
                  <a:schemeClr val="bg1"/>
                </a:solidFill>
              </a:rPr>
              <a:t>Reactivación de los convenios</a:t>
            </a:r>
          </a:p>
          <a:p>
            <a:pPr marL="514350" indent="-514350">
              <a:buFont typeface="+mj-lt"/>
              <a:buAutoNum type="arabicPeriod"/>
            </a:pP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84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MX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 </a:t>
            </a:r>
            <a:r>
              <a:rPr lang="es-MX" altLang="es-MX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 2016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43680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89102"/>
            <a:ext cx="11353800" cy="896552"/>
          </a:xfrm>
        </p:spPr>
        <p:txBody>
          <a:bodyPr>
            <a:noAutofit/>
          </a:bodyPr>
          <a:lstStyle/>
          <a:p>
            <a:r>
              <a:rPr lang="es-MX" sz="3200" dirty="0" smtClean="0">
                <a:latin typeface="Arial"/>
                <a:cs typeface="Arial"/>
              </a:rPr>
              <a:t>Programa de </a:t>
            </a:r>
            <a:r>
              <a:rPr lang="es-MX" sz="3200" dirty="0">
                <a:latin typeface="Arial"/>
                <a:cs typeface="Arial"/>
              </a:rPr>
              <a:t>Internacionalización Integral </a:t>
            </a:r>
            <a:r>
              <a:rPr lang="es-MX" sz="3200" dirty="0" smtClean="0">
                <a:latin typeface="Arial"/>
                <a:cs typeface="Arial"/>
              </a:rPr>
              <a:t>CGCI</a:t>
            </a:r>
            <a:endParaRPr lang="es-ES" sz="3200" dirty="0">
              <a:latin typeface="Arial"/>
              <a:cs typeface="Arial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10193480"/>
              </p:ext>
            </p:extLst>
          </p:nvPr>
        </p:nvGraphicFramePr>
        <p:xfrm>
          <a:off x="3692587" y="1649233"/>
          <a:ext cx="8475894" cy="5138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ángulo 3"/>
          <p:cNvSpPr/>
          <p:nvPr/>
        </p:nvSpPr>
        <p:spPr>
          <a:xfrm>
            <a:off x="0" y="1644719"/>
            <a:ext cx="522914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/>
              <a:t>Avanzar </a:t>
            </a:r>
            <a:r>
              <a:rPr lang="es-ES" sz="2800" dirty="0"/>
              <a:t>en la internacionalización integral de la Universidad de Guadalajara en el marco de una Política de Internacionalización que comprende 5 componentes: </a:t>
            </a:r>
          </a:p>
        </p:txBody>
      </p:sp>
      <p:sp>
        <p:nvSpPr>
          <p:cNvPr id="6" name="1 CuadroTexto"/>
          <p:cNvSpPr txBox="1"/>
          <p:nvPr/>
        </p:nvSpPr>
        <p:spPr>
          <a:xfrm>
            <a:off x="3522963" y="0"/>
            <a:ext cx="5772383" cy="523220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r>
              <a:rPr lang="es-ES" alt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 de Trabajo presentado 2016</a:t>
            </a:r>
            <a:endParaRPr lang="es-MX" alt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983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6840" y="1203809"/>
            <a:ext cx="1212516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s-ES" sz="2100" dirty="0" smtClean="0"/>
              <a:t>Líneas estratégicas de acción:  </a:t>
            </a:r>
            <a:endParaRPr lang="es-ES" sz="2100" dirty="0"/>
          </a:p>
          <a:p>
            <a:pPr marL="914400" lvl="1" indent="-457200" algn="just" fontAlgn="ctr">
              <a:buFont typeface="+mj-lt"/>
              <a:buAutoNum type="arabicPeriod"/>
            </a:pPr>
            <a:r>
              <a:rPr lang="es-ES" sz="2100" dirty="0" smtClean="0">
                <a:solidFill>
                  <a:srgbClr val="000000"/>
                </a:solidFill>
              </a:rPr>
              <a:t>Descentralizar e incrementar </a:t>
            </a:r>
            <a:r>
              <a:rPr lang="es-ES" sz="2100" dirty="0">
                <a:solidFill>
                  <a:srgbClr val="000000"/>
                </a:solidFill>
              </a:rPr>
              <a:t>la participación de la Red Universitaria en asociaciones internacionales de educación superior, organismos y redes de las que la </a:t>
            </a:r>
            <a:r>
              <a:rPr lang="es-ES" sz="2100" dirty="0" err="1">
                <a:solidFill>
                  <a:srgbClr val="000000"/>
                </a:solidFill>
              </a:rPr>
              <a:t>UdeG</a:t>
            </a:r>
            <a:r>
              <a:rPr lang="es-ES" sz="2100" dirty="0">
                <a:solidFill>
                  <a:srgbClr val="000000"/>
                </a:solidFill>
              </a:rPr>
              <a:t> es socio. </a:t>
            </a:r>
            <a:endParaRPr lang="es-ES" sz="2100" dirty="0" smtClean="0">
              <a:solidFill>
                <a:srgbClr val="000000"/>
              </a:solidFill>
            </a:endParaRPr>
          </a:p>
          <a:p>
            <a:pPr marL="914400" lvl="1" indent="-457200" algn="just" fontAlgn="ctr">
              <a:buFont typeface="+mj-lt"/>
              <a:buAutoNum type="arabicPeriod"/>
            </a:pPr>
            <a:r>
              <a:rPr lang="es-ES" sz="2100" dirty="0">
                <a:solidFill>
                  <a:srgbClr val="000000"/>
                </a:solidFill>
              </a:rPr>
              <a:t>Difundir las tendencias internacionales y oportunidades en internacionalización de la educación superior. </a:t>
            </a:r>
            <a:endParaRPr lang="es-ES" sz="2100" dirty="0" smtClean="0">
              <a:solidFill>
                <a:srgbClr val="000000"/>
              </a:solidFill>
            </a:endParaRPr>
          </a:p>
          <a:p>
            <a:pPr marL="914400" lvl="1" indent="-457200" algn="just" fontAlgn="ctr">
              <a:buFont typeface="+mj-lt"/>
              <a:buAutoNum type="arabicPeriod"/>
            </a:pPr>
            <a:r>
              <a:rPr lang="es-ES" sz="2100" dirty="0">
                <a:solidFill>
                  <a:srgbClr val="000000"/>
                </a:solidFill>
              </a:rPr>
              <a:t>Crear la maestría en internacionalización de la educación superior (MIES).</a:t>
            </a:r>
          </a:p>
          <a:p>
            <a:pPr marL="914400" lvl="1" indent="-457200" algn="just" fontAlgn="ctr">
              <a:buFont typeface="+mj-lt"/>
              <a:buAutoNum type="arabicPeriod"/>
            </a:pPr>
            <a:r>
              <a:rPr lang="es-ES" sz="2100" dirty="0" smtClean="0">
                <a:solidFill>
                  <a:srgbClr val="000000"/>
                </a:solidFill>
              </a:rPr>
              <a:t>Programa </a:t>
            </a:r>
            <a:r>
              <a:rPr lang="es-ES" sz="2100" dirty="0">
                <a:solidFill>
                  <a:srgbClr val="000000"/>
                </a:solidFill>
              </a:rPr>
              <a:t>de formación e inmersión en la internacionalización integral. </a:t>
            </a:r>
            <a:endParaRPr lang="es-ES" sz="2100" dirty="0" smtClean="0">
              <a:solidFill>
                <a:srgbClr val="000000"/>
              </a:solidFill>
            </a:endParaRPr>
          </a:p>
          <a:p>
            <a:pPr marL="914400" lvl="1" indent="-457200" algn="just" fontAlgn="ctr">
              <a:buFont typeface="+mj-lt"/>
              <a:buAutoNum type="arabicPeriod"/>
            </a:pPr>
            <a:r>
              <a:rPr lang="es-ES" sz="2100" dirty="0">
                <a:solidFill>
                  <a:srgbClr val="000000"/>
                </a:solidFill>
              </a:rPr>
              <a:t>Programa de vinculación con egresados en el </a:t>
            </a:r>
            <a:r>
              <a:rPr lang="es-ES" sz="2100" dirty="0" smtClean="0">
                <a:solidFill>
                  <a:srgbClr val="000000"/>
                </a:solidFill>
              </a:rPr>
              <a:t>extranjero y programa </a:t>
            </a:r>
            <a:r>
              <a:rPr lang="es-ES" sz="2100" dirty="0">
                <a:solidFill>
                  <a:srgbClr val="000000"/>
                </a:solidFill>
              </a:rPr>
              <a:t>Red </a:t>
            </a:r>
            <a:r>
              <a:rPr lang="es-ES" sz="2100" dirty="0" err="1" smtClean="0">
                <a:solidFill>
                  <a:srgbClr val="000000"/>
                </a:solidFill>
              </a:rPr>
              <a:t>Alumni</a:t>
            </a:r>
            <a:r>
              <a:rPr lang="es-ES" sz="2100" dirty="0" smtClean="0">
                <a:solidFill>
                  <a:srgbClr val="000000"/>
                </a:solidFill>
              </a:rPr>
              <a:t>.</a:t>
            </a:r>
            <a:endParaRPr lang="es-ES" sz="2100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s-ES" sz="2100" dirty="0" smtClean="0"/>
              <a:t>Metas y resultados:  </a:t>
            </a:r>
            <a:endParaRPr lang="es-ES" sz="2100" dirty="0"/>
          </a:p>
          <a:p>
            <a:pPr marL="914400" lvl="1" indent="-457200" algn="just" fontAlgn="ctr">
              <a:buFont typeface="+mj-lt"/>
              <a:buAutoNum type="arabicPeriod"/>
            </a:pPr>
            <a:r>
              <a:rPr lang="es-ES" sz="2100" dirty="0" smtClean="0">
                <a:solidFill>
                  <a:srgbClr val="000000"/>
                </a:solidFill>
              </a:rPr>
              <a:t>100% de los </a:t>
            </a:r>
            <a:r>
              <a:rPr lang="es-ES" sz="2100" dirty="0" err="1" smtClean="0">
                <a:solidFill>
                  <a:srgbClr val="000000"/>
                </a:solidFill>
              </a:rPr>
              <a:t>CUs</a:t>
            </a:r>
            <a:r>
              <a:rPr lang="es-ES" sz="2100" dirty="0" smtClean="0">
                <a:solidFill>
                  <a:srgbClr val="000000"/>
                </a:solidFill>
              </a:rPr>
              <a:t> participan en actividades y reuniones de organismos, asociaciones y redes.</a:t>
            </a:r>
          </a:p>
          <a:p>
            <a:pPr marL="914400" lvl="1" indent="-457200" algn="just" fontAlgn="ctr">
              <a:buFont typeface="+mj-lt"/>
              <a:buAutoNum type="arabicPeriod"/>
            </a:pPr>
            <a:r>
              <a:rPr lang="es-ES" sz="2100" dirty="0" smtClean="0">
                <a:solidFill>
                  <a:srgbClr val="000000"/>
                </a:solidFill>
              </a:rPr>
              <a:t>Creación del consejo técnico de internacionalización y comité de becas.</a:t>
            </a:r>
          </a:p>
          <a:p>
            <a:pPr marL="914400" lvl="1" indent="-457200" algn="just" fontAlgn="ctr">
              <a:buFont typeface="+mj-lt"/>
              <a:buAutoNum type="arabicPeriod"/>
            </a:pPr>
            <a:r>
              <a:rPr lang="es-ES" sz="2100" dirty="0" smtClean="0">
                <a:solidFill>
                  <a:srgbClr val="000000"/>
                </a:solidFill>
              </a:rPr>
              <a:t>1 Catálogo de membresías.</a:t>
            </a:r>
          </a:p>
          <a:p>
            <a:pPr marL="914400" lvl="1" indent="-457200" algn="just" fontAlgn="ctr">
              <a:buFont typeface="+mj-lt"/>
              <a:buAutoNum type="arabicPeriod"/>
            </a:pPr>
            <a:r>
              <a:rPr lang="es-ES" sz="2100" dirty="0" smtClean="0">
                <a:solidFill>
                  <a:srgbClr val="000000"/>
                </a:solidFill>
              </a:rPr>
              <a:t>Difusión de boletines de becas y tendencias en internacionalización de educación superior en la Red</a:t>
            </a:r>
          </a:p>
          <a:p>
            <a:pPr marL="914400" lvl="1" indent="-457200" algn="just" fontAlgn="ctr">
              <a:buFont typeface="+mj-lt"/>
              <a:buAutoNum type="arabicPeriod"/>
            </a:pPr>
            <a:r>
              <a:rPr lang="es-ES" sz="2100" dirty="0" smtClean="0">
                <a:solidFill>
                  <a:srgbClr val="000000"/>
                </a:solidFill>
              </a:rPr>
              <a:t>Incrementar participación de PTC en convocatorias.</a:t>
            </a:r>
          </a:p>
          <a:p>
            <a:pPr marL="914400" lvl="1" indent="-457200" algn="just" fontAlgn="ctr">
              <a:buFont typeface="+mj-lt"/>
              <a:buAutoNum type="arabicPeriod"/>
            </a:pPr>
            <a:r>
              <a:rPr lang="es-ES" sz="2100" dirty="0" smtClean="0">
                <a:solidFill>
                  <a:srgbClr val="000000"/>
                </a:solidFill>
              </a:rPr>
              <a:t>Seminario de internacionalización, 1 diplomado OUI – COLAM </a:t>
            </a:r>
          </a:p>
          <a:p>
            <a:pPr marL="914400" lvl="1" indent="-457200" algn="just" fontAlgn="ctr">
              <a:buFont typeface="+mj-lt"/>
              <a:buAutoNum type="arabicPeriod"/>
            </a:pPr>
            <a:r>
              <a:rPr lang="es-ES" sz="2100" dirty="0" smtClean="0">
                <a:solidFill>
                  <a:srgbClr val="000000"/>
                </a:solidFill>
              </a:rPr>
              <a:t>1 Padrón de profesores y egresados con perfil internacional.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-796822" y="26398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grpSp>
        <p:nvGrpSpPr>
          <p:cNvPr id="67" name="Agrupar 66"/>
          <p:cNvGrpSpPr/>
          <p:nvPr/>
        </p:nvGrpSpPr>
        <p:grpSpPr>
          <a:xfrm>
            <a:off x="417026" y="191118"/>
            <a:ext cx="11416903" cy="693465"/>
            <a:chOff x="118500" y="128374"/>
            <a:chExt cx="11821317" cy="486573"/>
          </a:xfrm>
        </p:grpSpPr>
        <p:grpSp>
          <p:nvGrpSpPr>
            <p:cNvPr id="68" name="Agrupar 67"/>
            <p:cNvGrpSpPr/>
            <p:nvPr/>
          </p:nvGrpSpPr>
          <p:grpSpPr>
            <a:xfrm>
              <a:off x="118500" y="128374"/>
              <a:ext cx="2077683" cy="486573"/>
              <a:chOff x="835784" y="3258537"/>
              <a:chExt cx="2077683" cy="1662145"/>
            </a:xfrm>
          </p:grpSpPr>
          <p:sp>
            <p:nvSpPr>
              <p:cNvPr id="81" name="Rectángulo redondeado 80"/>
              <p:cNvSpPr/>
              <p:nvPr/>
            </p:nvSpPr>
            <p:spPr>
              <a:xfrm>
                <a:off x="835784" y="3258537"/>
                <a:ext cx="2077683" cy="1662145"/>
              </a:xfrm>
              <a:prstGeom prst="roundRect">
                <a:avLst>
                  <a:gd name="adj" fmla="val 10000"/>
                </a:avLst>
              </a:prstGeom>
              <a:solidFill>
                <a:srgbClr val="C0504D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2" name="Rectángulo 81"/>
              <p:cNvSpPr/>
              <p:nvPr/>
            </p:nvSpPr>
            <p:spPr>
              <a:xfrm>
                <a:off x="851232" y="3307222"/>
                <a:ext cx="1970584" cy="1564779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700" kern="1200" dirty="0" smtClean="0"/>
                  <a:t>Compromiso </a:t>
                </a:r>
                <a:endParaRPr lang="es-ES" sz="2700" kern="1200" dirty="0"/>
              </a:p>
            </p:txBody>
          </p:sp>
        </p:grpSp>
        <p:grpSp>
          <p:nvGrpSpPr>
            <p:cNvPr id="69" name="Agrupar 68"/>
            <p:cNvGrpSpPr/>
            <p:nvPr/>
          </p:nvGrpSpPr>
          <p:grpSpPr>
            <a:xfrm>
              <a:off x="2554408" y="128374"/>
              <a:ext cx="2077683" cy="486573"/>
              <a:chOff x="2450751" y="1051276"/>
              <a:chExt cx="2077683" cy="1662146"/>
            </a:xfrm>
          </p:grpSpPr>
          <p:sp>
            <p:nvSpPr>
              <p:cNvPr id="79" name="Rectángulo redondeado 78"/>
              <p:cNvSpPr/>
              <p:nvPr/>
            </p:nvSpPr>
            <p:spPr>
              <a:xfrm>
                <a:off x="2450751" y="1051276"/>
                <a:ext cx="2077683" cy="1662146"/>
              </a:xfrm>
              <a:prstGeom prst="roundRect">
                <a:avLst>
                  <a:gd name="adj" fmla="val 10000"/>
                </a:avLst>
              </a:prstGeom>
              <a:solidFill>
                <a:srgbClr val="A6A6A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0" name="Rectángulo 79"/>
              <p:cNvSpPr/>
              <p:nvPr/>
            </p:nvSpPr>
            <p:spPr>
              <a:xfrm>
                <a:off x="2499434" y="1099959"/>
                <a:ext cx="1980317" cy="1564780"/>
              </a:xfrm>
              <a:prstGeom prst="rect">
                <a:avLst/>
              </a:prstGeom>
              <a:solidFill>
                <a:srgbClr val="A6A6A6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800" kern="1200" dirty="0" smtClean="0"/>
                  <a:t>Gestión</a:t>
                </a:r>
                <a:endParaRPr lang="es-ES" sz="2800" kern="1200" dirty="0"/>
              </a:p>
            </p:txBody>
          </p:sp>
        </p:grpSp>
        <p:grpSp>
          <p:nvGrpSpPr>
            <p:cNvPr id="70" name="Agrupar 69"/>
            <p:cNvGrpSpPr/>
            <p:nvPr/>
          </p:nvGrpSpPr>
          <p:grpSpPr>
            <a:xfrm>
              <a:off x="4990316" y="128374"/>
              <a:ext cx="2077683" cy="486573"/>
              <a:chOff x="4721250" y="110804"/>
              <a:chExt cx="2077683" cy="1662146"/>
            </a:xfrm>
          </p:grpSpPr>
          <p:sp>
            <p:nvSpPr>
              <p:cNvPr id="77" name="Rectángulo redondeado 76"/>
              <p:cNvSpPr/>
              <p:nvPr/>
            </p:nvSpPr>
            <p:spPr>
              <a:xfrm>
                <a:off x="4721250" y="110804"/>
                <a:ext cx="2077683" cy="1662146"/>
              </a:xfrm>
              <a:prstGeom prst="roundRect">
                <a:avLst>
                  <a:gd name="adj" fmla="val 10000"/>
                </a:avLst>
              </a:prstGeom>
              <a:solidFill>
                <a:srgbClr val="A6A6A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8" name="Rectángulo 77"/>
              <p:cNvSpPr/>
              <p:nvPr/>
            </p:nvSpPr>
            <p:spPr>
              <a:xfrm>
                <a:off x="4769933" y="159487"/>
                <a:ext cx="1980317" cy="156478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800" kern="1200" dirty="0" smtClean="0"/>
                  <a:t>Movilidad </a:t>
                </a:r>
                <a:endParaRPr lang="es-ES" sz="2800" kern="1200" dirty="0"/>
              </a:p>
            </p:txBody>
          </p:sp>
        </p:grpSp>
        <p:grpSp>
          <p:nvGrpSpPr>
            <p:cNvPr id="71" name="Agrupar 70"/>
            <p:cNvGrpSpPr/>
            <p:nvPr/>
          </p:nvGrpSpPr>
          <p:grpSpPr>
            <a:xfrm>
              <a:off x="7426225" y="128374"/>
              <a:ext cx="2077683" cy="486573"/>
              <a:chOff x="6991750" y="1051276"/>
              <a:chExt cx="2077683" cy="1662146"/>
            </a:xfrm>
          </p:grpSpPr>
          <p:sp>
            <p:nvSpPr>
              <p:cNvPr id="75" name="Rectángulo redondeado 74"/>
              <p:cNvSpPr/>
              <p:nvPr/>
            </p:nvSpPr>
            <p:spPr>
              <a:xfrm>
                <a:off x="6991750" y="1051276"/>
                <a:ext cx="2077683" cy="1662146"/>
              </a:xfrm>
              <a:prstGeom prst="roundRect">
                <a:avLst>
                  <a:gd name="adj" fmla="val 10000"/>
                </a:avLst>
              </a:prstGeom>
              <a:solidFill>
                <a:srgbClr val="A6A6A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6" name="Rectángulo 75"/>
              <p:cNvSpPr/>
              <p:nvPr/>
            </p:nvSpPr>
            <p:spPr>
              <a:xfrm>
                <a:off x="7040433" y="1099959"/>
                <a:ext cx="1980317" cy="156478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800" kern="1200" dirty="0" smtClean="0"/>
                  <a:t>Idiomas </a:t>
                </a:r>
                <a:endParaRPr lang="es-ES" sz="2800" kern="1200" dirty="0"/>
              </a:p>
            </p:txBody>
          </p:sp>
        </p:grpSp>
        <p:grpSp>
          <p:nvGrpSpPr>
            <p:cNvPr id="72" name="Agrupar 71"/>
            <p:cNvGrpSpPr/>
            <p:nvPr/>
          </p:nvGrpSpPr>
          <p:grpSpPr>
            <a:xfrm>
              <a:off x="9862134" y="128374"/>
              <a:ext cx="2077683" cy="486573"/>
              <a:chOff x="8761313" y="3237461"/>
              <a:chExt cx="2077683" cy="1662146"/>
            </a:xfrm>
          </p:grpSpPr>
          <p:sp>
            <p:nvSpPr>
              <p:cNvPr id="73" name="Rectángulo redondeado 72"/>
              <p:cNvSpPr/>
              <p:nvPr/>
            </p:nvSpPr>
            <p:spPr>
              <a:xfrm>
                <a:off x="8761313" y="3237461"/>
                <a:ext cx="2077683" cy="1662146"/>
              </a:xfrm>
              <a:prstGeom prst="roundRect">
                <a:avLst>
                  <a:gd name="adj" fmla="val 10000"/>
                </a:avLst>
              </a:prstGeom>
              <a:solidFill>
                <a:srgbClr val="A6A6A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4" name="Rectángulo 73"/>
              <p:cNvSpPr/>
              <p:nvPr/>
            </p:nvSpPr>
            <p:spPr>
              <a:xfrm>
                <a:off x="8809996" y="3286144"/>
                <a:ext cx="1980317" cy="1564780"/>
              </a:xfrm>
              <a:prstGeom prst="rect">
                <a:avLst/>
              </a:prstGeom>
              <a:solidFill>
                <a:srgbClr val="A6A6A6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800" kern="1200" dirty="0" smtClean="0"/>
                  <a:t>En casa</a:t>
                </a:r>
                <a:endParaRPr lang="es-ES" sz="2800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52920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66840" y="923605"/>
            <a:ext cx="11713677" cy="4493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200" dirty="0" smtClean="0"/>
          </a:p>
          <a:p>
            <a:pPr marL="342900" indent="-342900">
              <a:buFont typeface="Arial"/>
              <a:buChar char="•"/>
            </a:pPr>
            <a:r>
              <a:rPr lang="es-ES" sz="2200" dirty="0" smtClean="0"/>
              <a:t>Líneas estratégicas de acción:  </a:t>
            </a:r>
            <a:endParaRPr lang="es-ES" sz="2200" dirty="0"/>
          </a:p>
          <a:p>
            <a:pPr marL="914400" lvl="1" indent="-457200" algn="just" fontAlgn="ctr">
              <a:buFont typeface="+mj-lt"/>
              <a:buAutoNum type="arabicPeriod"/>
            </a:pPr>
            <a:r>
              <a:rPr lang="es-ES" sz="2200" dirty="0" smtClean="0">
                <a:solidFill>
                  <a:srgbClr val="000000"/>
                </a:solidFill>
              </a:rPr>
              <a:t>Incrementar el liderazgo institucional </a:t>
            </a:r>
            <a:r>
              <a:rPr lang="es-ES" sz="2200" dirty="0">
                <a:solidFill>
                  <a:srgbClr val="000000"/>
                </a:solidFill>
              </a:rPr>
              <a:t>en asociaciones internacionales de educación </a:t>
            </a:r>
            <a:r>
              <a:rPr lang="es-ES" sz="2200" dirty="0" smtClean="0">
                <a:solidFill>
                  <a:srgbClr val="000000"/>
                </a:solidFill>
              </a:rPr>
              <a:t>superior, </a:t>
            </a:r>
            <a:r>
              <a:rPr lang="es-ES" sz="2200" dirty="0">
                <a:solidFill>
                  <a:srgbClr val="000000"/>
                </a:solidFill>
              </a:rPr>
              <a:t>organismos </a:t>
            </a:r>
            <a:r>
              <a:rPr lang="es-ES" sz="2200" dirty="0" smtClean="0">
                <a:solidFill>
                  <a:srgbClr val="000000"/>
                </a:solidFill>
              </a:rPr>
              <a:t>internacionales</a:t>
            </a:r>
            <a:r>
              <a:rPr lang="es-ES" sz="2200" dirty="0">
                <a:solidFill>
                  <a:srgbClr val="000000"/>
                </a:solidFill>
              </a:rPr>
              <a:t> </a:t>
            </a:r>
            <a:r>
              <a:rPr lang="es-ES" sz="2200" dirty="0" smtClean="0">
                <a:solidFill>
                  <a:srgbClr val="000000"/>
                </a:solidFill>
              </a:rPr>
              <a:t>y redes.</a:t>
            </a:r>
          </a:p>
          <a:p>
            <a:pPr marL="1371600" lvl="2" indent="-457200" algn="just" fontAlgn="ctr">
              <a:buFont typeface="+mj-lt"/>
              <a:buAutoNum type="arabicPeriod"/>
            </a:pPr>
            <a:r>
              <a:rPr lang="es-ES" sz="2200" dirty="0">
                <a:solidFill>
                  <a:srgbClr val="000000"/>
                </a:solidFill>
              </a:rPr>
              <a:t>Participar en ferias de educación internacional, conferencias y reuniones de asociaciones</a:t>
            </a:r>
            <a:r>
              <a:rPr lang="es-ES" sz="2200" dirty="0" smtClean="0">
                <a:solidFill>
                  <a:srgbClr val="000000"/>
                </a:solidFill>
              </a:rPr>
              <a:t>.</a:t>
            </a:r>
            <a:endParaRPr lang="es-ES" sz="2200" dirty="0">
              <a:solidFill>
                <a:srgbClr val="000000"/>
              </a:solidFill>
            </a:endParaRPr>
          </a:p>
          <a:p>
            <a:pPr marL="1371600" lvl="2" indent="-457200" algn="just" fontAlgn="ctr">
              <a:buFont typeface="+mj-lt"/>
              <a:buAutoNum type="arabicPeriod"/>
            </a:pPr>
            <a:r>
              <a:rPr lang="es-ES" sz="2200" dirty="0" smtClean="0">
                <a:solidFill>
                  <a:srgbClr val="000000"/>
                </a:solidFill>
              </a:rPr>
              <a:t>Incrementar calidad de la investigación con redes internacionales.</a:t>
            </a:r>
          </a:p>
          <a:p>
            <a:pPr marL="1371600" lvl="2" indent="-457200" algn="just" fontAlgn="ctr">
              <a:buFont typeface="+mj-lt"/>
              <a:buAutoNum type="arabicPeriod"/>
            </a:pPr>
            <a:r>
              <a:rPr lang="es-ES" sz="2200" dirty="0" smtClean="0">
                <a:solidFill>
                  <a:srgbClr val="000000"/>
                </a:solidFill>
              </a:rPr>
              <a:t>Coordinación de: GUNI informe mundial, OUI vicepresidencia, Redes RCO, JIMA-MAGMA</a:t>
            </a:r>
            <a:r>
              <a:rPr lang="es-ES" sz="2200" dirty="0" smtClean="0">
                <a:solidFill>
                  <a:srgbClr val="FF0000"/>
                </a:solidFill>
              </a:rPr>
              <a:t>  </a:t>
            </a:r>
          </a:p>
          <a:p>
            <a:pPr marL="914400" lvl="1" indent="-457200" algn="just" fontAlgn="ctr">
              <a:buFont typeface="+mj-lt"/>
              <a:buAutoNum type="arabicPeriod"/>
            </a:pPr>
            <a:r>
              <a:rPr lang="es-ES" sz="2200" dirty="0" smtClean="0">
                <a:solidFill>
                  <a:srgbClr val="000000"/>
                </a:solidFill>
              </a:rPr>
              <a:t>Sistematizar </a:t>
            </a:r>
            <a:r>
              <a:rPr lang="es-ES" sz="2200" dirty="0">
                <a:solidFill>
                  <a:srgbClr val="000000"/>
                </a:solidFill>
              </a:rPr>
              <a:t>los procesos, servicios y normas para la </a:t>
            </a:r>
            <a:r>
              <a:rPr lang="es-ES" sz="2200" dirty="0" smtClean="0">
                <a:solidFill>
                  <a:srgbClr val="000000"/>
                </a:solidFill>
              </a:rPr>
              <a:t>internacionalización</a:t>
            </a:r>
            <a:r>
              <a:rPr lang="es-ES" sz="2200" dirty="0">
                <a:solidFill>
                  <a:srgbClr val="000000"/>
                </a:solidFill>
              </a:rPr>
              <a:t>:</a:t>
            </a:r>
            <a:endParaRPr lang="es-ES" sz="2200" dirty="0" smtClean="0">
              <a:solidFill>
                <a:srgbClr val="000000"/>
              </a:solidFill>
            </a:endParaRPr>
          </a:p>
          <a:p>
            <a:pPr marL="1371600" lvl="2" indent="-457200" algn="just" fontAlgn="ctr">
              <a:buFont typeface="+mj-lt"/>
              <a:buAutoNum type="arabicPeriod"/>
            </a:pPr>
            <a:r>
              <a:rPr lang="es-ES" sz="2200" dirty="0" smtClean="0">
                <a:solidFill>
                  <a:srgbClr val="000000"/>
                </a:solidFill>
              </a:rPr>
              <a:t>Actualizar página web de CGCI.</a:t>
            </a:r>
          </a:p>
          <a:p>
            <a:pPr marL="1371600" lvl="2" indent="-457200" algn="just" fontAlgn="ctr">
              <a:buFont typeface="+mj-lt"/>
              <a:buAutoNum type="arabicPeriod"/>
            </a:pPr>
            <a:r>
              <a:rPr lang="es-ES" sz="2200" dirty="0" smtClean="0">
                <a:solidFill>
                  <a:srgbClr val="000000"/>
                </a:solidFill>
              </a:rPr>
              <a:t>Mantenimiento del Sistema Minerva.</a:t>
            </a:r>
          </a:p>
          <a:p>
            <a:pPr marL="1371600" lvl="2" indent="-457200" algn="just" fontAlgn="ctr">
              <a:buFont typeface="+mj-lt"/>
              <a:buAutoNum type="arabicPeriod"/>
            </a:pPr>
            <a:r>
              <a:rPr lang="es-ES" sz="2200" dirty="0" smtClean="0">
                <a:solidFill>
                  <a:srgbClr val="000000"/>
                </a:solidFill>
              </a:rPr>
              <a:t>Implementar sistema de gestión de convenios en línea y maximizar el uso de convenios.</a:t>
            </a:r>
          </a:p>
          <a:p>
            <a:pPr marL="1371600" lvl="2" indent="-457200" algn="just" fontAlgn="ctr">
              <a:buFont typeface="+mj-lt"/>
              <a:buAutoNum type="arabicPeriod"/>
            </a:pPr>
            <a:r>
              <a:rPr lang="es-ES" sz="2200" dirty="0">
                <a:solidFill>
                  <a:srgbClr val="000000"/>
                </a:solidFill>
              </a:rPr>
              <a:t>S</a:t>
            </a:r>
            <a:r>
              <a:rPr lang="es-ES" sz="2200" dirty="0" smtClean="0">
                <a:solidFill>
                  <a:srgbClr val="000000"/>
                </a:solidFill>
              </a:rPr>
              <a:t>ervicios para la internacionalización.</a:t>
            </a:r>
          </a:p>
          <a:p>
            <a:pPr marL="914400" lvl="1" indent="-457200" algn="just" fontAlgn="ctr">
              <a:buFont typeface="+mj-lt"/>
              <a:buAutoNum type="arabicPeriod"/>
            </a:pPr>
            <a:r>
              <a:rPr lang="es-ES" sz="2200" dirty="0" smtClean="0">
                <a:solidFill>
                  <a:srgbClr val="FF6600"/>
                </a:solidFill>
              </a:rPr>
              <a:t>Medir la dimensión internacional mediante rankings y las competencias globales.</a:t>
            </a:r>
            <a:endParaRPr lang="es-ES" sz="2200" dirty="0">
              <a:solidFill>
                <a:srgbClr val="FF6600"/>
              </a:solidFill>
            </a:endParaRPr>
          </a:p>
        </p:txBody>
      </p:sp>
      <p:grpSp>
        <p:nvGrpSpPr>
          <p:cNvPr id="4" name="Agrupar 3"/>
          <p:cNvGrpSpPr/>
          <p:nvPr/>
        </p:nvGrpSpPr>
        <p:grpSpPr>
          <a:xfrm>
            <a:off x="422301" y="217541"/>
            <a:ext cx="11416903" cy="693465"/>
            <a:chOff x="118500" y="128374"/>
            <a:chExt cx="11821317" cy="486573"/>
          </a:xfrm>
        </p:grpSpPr>
        <p:grpSp>
          <p:nvGrpSpPr>
            <p:cNvPr id="5" name="Agrupar 4"/>
            <p:cNvGrpSpPr/>
            <p:nvPr/>
          </p:nvGrpSpPr>
          <p:grpSpPr>
            <a:xfrm>
              <a:off x="118500" y="128374"/>
              <a:ext cx="2077683" cy="486573"/>
              <a:chOff x="835784" y="3258537"/>
              <a:chExt cx="2077683" cy="1662145"/>
            </a:xfrm>
          </p:grpSpPr>
          <p:sp>
            <p:nvSpPr>
              <p:cNvPr id="19" name="Rectángulo redondeado 18"/>
              <p:cNvSpPr/>
              <p:nvPr/>
            </p:nvSpPr>
            <p:spPr>
              <a:xfrm>
                <a:off x="835784" y="3258537"/>
                <a:ext cx="2077683" cy="1662145"/>
              </a:xfrm>
              <a:prstGeom prst="roundRect">
                <a:avLst>
                  <a:gd name="adj" fmla="val 10000"/>
                </a:avLst>
              </a:prstGeom>
              <a:solidFill>
                <a:srgbClr val="A6A6A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Rectángulo 19"/>
              <p:cNvSpPr/>
              <p:nvPr/>
            </p:nvSpPr>
            <p:spPr>
              <a:xfrm>
                <a:off x="851232" y="3307222"/>
                <a:ext cx="1970584" cy="156477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700" kern="1200" dirty="0" smtClean="0"/>
                  <a:t>Compromiso </a:t>
                </a:r>
                <a:endParaRPr lang="es-ES" sz="2700" kern="1200" dirty="0"/>
              </a:p>
            </p:txBody>
          </p:sp>
        </p:grpSp>
        <p:grpSp>
          <p:nvGrpSpPr>
            <p:cNvPr id="6" name="Agrupar 5"/>
            <p:cNvGrpSpPr/>
            <p:nvPr/>
          </p:nvGrpSpPr>
          <p:grpSpPr>
            <a:xfrm>
              <a:off x="2554408" y="128374"/>
              <a:ext cx="2077683" cy="486573"/>
              <a:chOff x="2450751" y="1051276"/>
              <a:chExt cx="2077683" cy="1662146"/>
            </a:xfrm>
          </p:grpSpPr>
          <p:sp>
            <p:nvSpPr>
              <p:cNvPr id="17" name="Rectángulo redondeado 16"/>
              <p:cNvSpPr/>
              <p:nvPr/>
            </p:nvSpPr>
            <p:spPr>
              <a:xfrm>
                <a:off x="2450751" y="1051276"/>
                <a:ext cx="2077683" cy="1662146"/>
              </a:xfrm>
              <a:prstGeom prst="roundRect">
                <a:avLst>
                  <a:gd name="adj" fmla="val 10000"/>
                </a:avLst>
              </a:prstGeom>
              <a:solidFill>
                <a:srgbClr val="9BBB59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Rectángulo 17"/>
              <p:cNvSpPr/>
              <p:nvPr/>
            </p:nvSpPr>
            <p:spPr>
              <a:xfrm>
                <a:off x="2499434" y="1099959"/>
                <a:ext cx="1980317" cy="1564780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800" kern="1200" dirty="0" smtClean="0"/>
                  <a:t>Gestión</a:t>
                </a:r>
                <a:endParaRPr lang="es-ES" sz="2800" kern="1200" dirty="0"/>
              </a:p>
            </p:txBody>
          </p:sp>
        </p:grpSp>
        <p:grpSp>
          <p:nvGrpSpPr>
            <p:cNvPr id="8" name="Agrupar 7"/>
            <p:cNvGrpSpPr/>
            <p:nvPr/>
          </p:nvGrpSpPr>
          <p:grpSpPr>
            <a:xfrm>
              <a:off x="4990316" y="128374"/>
              <a:ext cx="2077683" cy="486573"/>
              <a:chOff x="4721250" y="110804"/>
              <a:chExt cx="2077683" cy="1662146"/>
            </a:xfrm>
          </p:grpSpPr>
          <p:sp>
            <p:nvSpPr>
              <p:cNvPr id="15" name="Rectángulo redondeado 14"/>
              <p:cNvSpPr/>
              <p:nvPr/>
            </p:nvSpPr>
            <p:spPr>
              <a:xfrm>
                <a:off x="4721250" y="110804"/>
                <a:ext cx="2077683" cy="1662146"/>
              </a:xfrm>
              <a:prstGeom prst="roundRect">
                <a:avLst>
                  <a:gd name="adj" fmla="val 10000"/>
                </a:avLst>
              </a:prstGeom>
              <a:solidFill>
                <a:srgbClr val="A6A6A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Rectángulo 15"/>
              <p:cNvSpPr/>
              <p:nvPr/>
            </p:nvSpPr>
            <p:spPr>
              <a:xfrm>
                <a:off x="4769933" y="159487"/>
                <a:ext cx="1980317" cy="156478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800" kern="1200" dirty="0" smtClean="0"/>
                  <a:t>Movilidad </a:t>
                </a:r>
                <a:endParaRPr lang="es-ES" sz="2800" kern="1200" dirty="0"/>
              </a:p>
            </p:txBody>
          </p:sp>
        </p:grpSp>
        <p:grpSp>
          <p:nvGrpSpPr>
            <p:cNvPr id="9" name="Agrupar 8"/>
            <p:cNvGrpSpPr/>
            <p:nvPr/>
          </p:nvGrpSpPr>
          <p:grpSpPr>
            <a:xfrm>
              <a:off x="7426225" y="128374"/>
              <a:ext cx="2077683" cy="486573"/>
              <a:chOff x="6991750" y="1051276"/>
              <a:chExt cx="2077683" cy="1662146"/>
            </a:xfrm>
          </p:grpSpPr>
          <p:sp>
            <p:nvSpPr>
              <p:cNvPr id="13" name="Rectángulo redondeado 12"/>
              <p:cNvSpPr/>
              <p:nvPr/>
            </p:nvSpPr>
            <p:spPr>
              <a:xfrm>
                <a:off x="6991750" y="1051276"/>
                <a:ext cx="2077683" cy="1662146"/>
              </a:xfrm>
              <a:prstGeom prst="roundRect">
                <a:avLst>
                  <a:gd name="adj" fmla="val 10000"/>
                </a:avLst>
              </a:prstGeom>
              <a:solidFill>
                <a:srgbClr val="A6A6A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Rectángulo 13"/>
              <p:cNvSpPr/>
              <p:nvPr/>
            </p:nvSpPr>
            <p:spPr>
              <a:xfrm>
                <a:off x="7040433" y="1099959"/>
                <a:ext cx="1980317" cy="156478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800" kern="1200" dirty="0" smtClean="0"/>
                  <a:t>Idiomas </a:t>
                </a:r>
                <a:endParaRPr lang="es-ES" sz="2800" kern="1200" dirty="0"/>
              </a:p>
            </p:txBody>
          </p:sp>
        </p:grpSp>
        <p:grpSp>
          <p:nvGrpSpPr>
            <p:cNvPr id="10" name="Agrupar 9"/>
            <p:cNvGrpSpPr/>
            <p:nvPr/>
          </p:nvGrpSpPr>
          <p:grpSpPr>
            <a:xfrm>
              <a:off x="9862134" y="128374"/>
              <a:ext cx="2077683" cy="486573"/>
              <a:chOff x="8761313" y="3237461"/>
              <a:chExt cx="2077683" cy="1662146"/>
            </a:xfrm>
          </p:grpSpPr>
          <p:sp>
            <p:nvSpPr>
              <p:cNvPr id="11" name="Rectángulo redondeado 10"/>
              <p:cNvSpPr/>
              <p:nvPr/>
            </p:nvSpPr>
            <p:spPr>
              <a:xfrm>
                <a:off x="8761313" y="3237461"/>
                <a:ext cx="2077683" cy="1662146"/>
              </a:xfrm>
              <a:prstGeom prst="roundRect">
                <a:avLst>
                  <a:gd name="adj" fmla="val 10000"/>
                </a:avLst>
              </a:prstGeom>
              <a:solidFill>
                <a:srgbClr val="A6A6A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Rectángulo 11"/>
              <p:cNvSpPr/>
              <p:nvPr/>
            </p:nvSpPr>
            <p:spPr>
              <a:xfrm>
                <a:off x="8809996" y="3286144"/>
                <a:ext cx="1980317" cy="1564780"/>
              </a:xfrm>
              <a:prstGeom prst="rect">
                <a:avLst/>
              </a:prstGeom>
              <a:solidFill>
                <a:srgbClr val="A6A6A6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800" kern="1200" dirty="0" smtClean="0"/>
                  <a:t>En casa</a:t>
                </a:r>
                <a:endParaRPr lang="es-ES" sz="2800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316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55000" y="1164651"/>
            <a:ext cx="1171367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s-ES" sz="2400" dirty="0" smtClean="0"/>
              <a:t>Metas y resultados:  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" sz="2400" dirty="0"/>
              <a:t>Operación de la subsede de GUNI, vicepresidencia regional de la OUI, coordinación nacional de la Cátedra Itinerante México – Reino Unido y coordinación nacional de la red RCO</a:t>
            </a:r>
            <a:r>
              <a:rPr lang="es-ES" sz="2400" dirty="0" smtClean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" sz="2400" dirty="0"/>
              <a:t>Seminario internacional del Consejo de Rectores</a:t>
            </a:r>
            <a:r>
              <a:rPr lang="es-ES" sz="2400" dirty="0" smtClean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" sz="2400" dirty="0"/>
              <a:t>Lanzamiento del repositorio de internacionalización</a:t>
            </a:r>
            <a:r>
              <a:rPr lang="es-ES" sz="2400" dirty="0" smtClean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" sz="2400" dirty="0" smtClean="0"/>
              <a:t>Definir los criterios hacia la acreditación internacional institucional.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" sz="2400" dirty="0"/>
              <a:t>Documento de propuesta de la Red Global</a:t>
            </a:r>
            <a:r>
              <a:rPr lang="es-ES" sz="2400" dirty="0" smtClean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" sz="2400" dirty="0" smtClean="0"/>
              <a:t>Documento de análisis del uso de membresías y redes y posibles beneficios e impacto en la docencia, aprendizaje, investigación.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" sz="2400" dirty="0"/>
              <a:t>1 </a:t>
            </a:r>
            <a:r>
              <a:rPr lang="es-ES" sz="2400" dirty="0" err="1"/>
              <a:t>Handbook</a:t>
            </a:r>
            <a:r>
              <a:rPr lang="es-ES" sz="2400" dirty="0"/>
              <a:t> institucional</a:t>
            </a:r>
            <a:r>
              <a:rPr lang="es-ES" sz="2400" dirty="0" smtClean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" sz="2400" dirty="0" smtClean="0"/>
              <a:t>Plan de trabajo de viajes internacionales.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" sz="2400" dirty="0" smtClean="0"/>
              <a:t>Concurso de fotografía.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" sz="2400" dirty="0" smtClean="0"/>
              <a:t>Atención y seguimiento a visitas protocolares.</a:t>
            </a:r>
          </a:p>
        </p:txBody>
      </p:sp>
      <p:grpSp>
        <p:nvGrpSpPr>
          <p:cNvPr id="4" name="Agrupar 3"/>
          <p:cNvGrpSpPr/>
          <p:nvPr/>
        </p:nvGrpSpPr>
        <p:grpSpPr>
          <a:xfrm>
            <a:off x="422302" y="194023"/>
            <a:ext cx="11416903" cy="693465"/>
            <a:chOff x="118500" y="128374"/>
            <a:chExt cx="11821317" cy="486573"/>
          </a:xfrm>
        </p:grpSpPr>
        <p:grpSp>
          <p:nvGrpSpPr>
            <p:cNvPr id="5" name="Agrupar 4"/>
            <p:cNvGrpSpPr/>
            <p:nvPr/>
          </p:nvGrpSpPr>
          <p:grpSpPr>
            <a:xfrm>
              <a:off x="118500" y="128374"/>
              <a:ext cx="2077683" cy="486573"/>
              <a:chOff x="835784" y="3258537"/>
              <a:chExt cx="2077683" cy="1662145"/>
            </a:xfrm>
          </p:grpSpPr>
          <p:sp>
            <p:nvSpPr>
              <p:cNvPr id="19" name="Rectángulo redondeado 18"/>
              <p:cNvSpPr/>
              <p:nvPr/>
            </p:nvSpPr>
            <p:spPr>
              <a:xfrm>
                <a:off x="835784" y="3258537"/>
                <a:ext cx="2077683" cy="1662145"/>
              </a:xfrm>
              <a:prstGeom prst="roundRect">
                <a:avLst>
                  <a:gd name="adj" fmla="val 10000"/>
                </a:avLst>
              </a:prstGeom>
              <a:solidFill>
                <a:srgbClr val="A6A6A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Rectángulo 19"/>
              <p:cNvSpPr/>
              <p:nvPr/>
            </p:nvSpPr>
            <p:spPr>
              <a:xfrm>
                <a:off x="851232" y="3307222"/>
                <a:ext cx="1970584" cy="156477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700" kern="1200" dirty="0" smtClean="0"/>
                  <a:t>Compromiso </a:t>
                </a:r>
                <a:endParaRPr lang="es-ES" sz="2700" kern="1200" dirty="0"/>
              </a:p>
            </p:txBody>
          </p:sp>
        </p:grpSp>
        <p:grpSp>
          <p:nvGrpSpPr>
            <p:cNvPr id="6" name="Agrupar 5"/>
            <p:cNvGrpSpPr/>
            <p:nvPr/>
          </p:nvGrpSpPr>
          <p:grpSpPr>
            <a:xfrm>
              <a:off x="2554408" y="128374"/>
              <a:ext cx="2077683" cy="486573"/>
              <a:chOff x="2450751" y="1051276"/>
              <a:chExt cx="2077683" cy="1662146"/>
            </a:xfrm>
          </p:grpSpPr>
          <p:sp>
            <p:nvSpPr>
              <p:cNvPr id="17" name="Rectángulo redondeado 16"/>
              <p:cNvSpPr/>
              <p:nvPr/>
            </p:nvSpPr>
            <p:spPr>
              <a:xfrm>
                <a:off x="2450751" y="1051276"/>
                <a:ext cx="2077683" cy="1662146"/>
              </a:xfrm>
              <a:prstGeom prst="roundRect">
                <a:avLst>
                  <a:gd name="adj" fmla="val 10000"/>
                </a:avLst>
              </a:prstGeom>
              <a:solidFill>
                <a:srgbClr val="9BBB59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Rectángulo 17"/>
              <p:cNvSpPr/>
              <p:nvPr/>
            </p:nvSpPr>
            <p:spPr>
              <a:xfrm>
                <a:off x="2499434" y="1099959"/>
                <a:ext cx="1980317" cy="1564780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800" kern="1200" dirty="0" smtClean="0"/>
                  <a:t>Gestión</a:t>
                </a:r>
                <a:endParaRPr lang="es-ES" sz="2800" kern="1200" dirty="0"/>
              </a:p>
            </p:txBody>
          </p:sp>
        </p:grpSp>
        <p:grpSp>
          <p:nvGrpSpPr>
            <p:cNvPr id="8" name="Agrupar 7"/>
            <p:cNvGrpSpPr/>
            <p:nvPr/>
          </p:nvGrpSpPr>
          <p:grpSpPr>
            <a:xfrm>
              <a:off x="4990316" y="128374"/>
              <a:ext cx="2077683" cy="486573"/>
              <a:chOff x="4721250" y="110804"/>
              <a:chExt cx="2077683" cy="1662146"/>
            </a:xfrm>
          </p:grpSpPr>
          <p:sp>
            <p:nvSpPr>
              <p:cNvPr id="15" name="Rectángulo redondeado 14"/>
              <p:cNvSpPr/>
              <p:nvPr/>
            </p:nvSpPr>
            <p:spPr>
              <a:xfrm>
                <a:off x="4721250" y="110804"/>
                <a:ext cx="2077683" cy="1662146"/>
              </a:xfrm>
              <a:prstGeom prst="roundRect">
                <a:avLst>
                  <a:gd name="adj" fmla="val 10000"/>
                </a:avLst>
              </a:prstGeom>
              <a:solidFill>
                <a:srgbClr val="A6A6A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Rectángulo 15"/>
              <p:cNvSpPr/>
              <p:nvPr/>
            </p:nvSpPr>
            <p:spPr>
              <a:xfrm>
                <a:off x="4769933" y="159487"/>
                <a:ext cx="1980317" cy="156478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800" kern="1200" dirty="0" smtClean="0"/>
                  <a:t>Movilidad </a:t>
                </a:r>
                <a:endParaRPr lang="es-ES" sz="2800" kern="1200" dirty="0"/>
              </a:p>
            </p:txBody>
          </p:sp>
        </p:grpSp>
        <p:grpSp>
          <p:nvGrpSpPr>
            <p:cNvPr id="9" name="Agrupar 8"/>
            <p:cNvGrpSpPr/>
            <p:nvPr/>
          </p:nvGrpSpPr>
          <p:grpSpPr>
            <a:xfrm>
              <a:off x="7426225" y="128374"/>
              <a:ext cx="2077683" cy="486573"/>
              <a:chOff x="6991750" y="1051276"/>
              <a:chExt cx="2077683" cy="1662146"/>
            </a:xfrm>
          </p:grpSpPr>
          <p:sp>
            <p:nvSpPr>
              <p:cNvPr id="13" name="Rectángulo redondeado 12"/>
              <p:cNvSpPr/>
              <p:nvPr/>
            </p:nvSpPr>
            <p:spPr>
              <a:xfrm>
                <a:off x="6991750" y="1051276"/>
                <a:ext cx="2077683" cy="1662146"/>
              </a:xfrm>
              <a:prstGeom prst="roundRect">
                <a:avLst>
                  <a:gd name="adj" fmla="val 10000"/>
                </a:avLst>
              </a:prstGeom>
              <a:solidFill>
                <a:srgbClr val="A6A6A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Rectángulo 13"/>
              <p:cNvSpPr/>
              <p:nvPr/>
            </p:nvSpPr>
            <p:spPr>
              <a:xfrm>
                <a:off x="7040433" y="1099959"/>
                <a:ext cx="1980317" cy="156478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800" kern="1200" dirty="0" smtClean="0"/>
                  <a:t>Idiomas </a:t>
                </a:r>
                <a:endParaRPr lang="es-ES" sz="2800" kern="1200" dirty="0"/>
              </a:p>
            </p:txBody>
          </p:sp>
        </p:grpSp>
        <p:grpSp>
          <p:nvGrpSpPr>
            <p:cNvPr id="10" name="Agrupar 9"/>
            <p:cNvGrpSpPr/>
            <p:nvPr/>
          </p:nvGrpSpPr>
          <p:grpSpPr>
            <a:xfrm>
              <a:off x="9862134" y="128374"/>
              <a:ext cx="2077683" cy="486573"/>
              <a:chOff x="8761313" y="3237461"/>
              <a:chExt cx="2077683" cy="1662146"/>
            </a:xfrm>
          </p:grpSpPr>
          <p:sp>
            <p:nvSpPr>
              <p:cNvPr id="11" name="Rectángulo redondeado 10"/>
              <p:cNvSpPr/>
              <p:nvPr/>
            </p:nvSpPr>
            <p:spPr>
              <a:xfrm>
                <a:off x="8761313" y="3237461"/>
                <a:ext cx="2077683" cy="1662146"/>
              </a:xfrm>
              <a:prstGeom prst="roundRect">
                <a:avLst>
                  <a:gd name="adj" fmla="val 10000"/>
                </a:avLst>
              </a:prstGeom>
              <a:solidFill>
                <a:srgbClr val="A6A6A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Rectángulo 11"/>
              <p:cNvSpPr/>
              <p:nvPr/>
            </p:nvSpPr>
            <p:spPr>
              <a:xfrm>
                <a:off x="8809996" y="3286144"/>
                <a:ext cx="1980317" cy="1564780"/>
              </a:xfrm>
              <a:prstGeom prst="rect">
                <a:avLst/>
              </a:prstGeom>
              <a:solidFill>
                <a:srgbClr val="A6A6A6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800" kern="1200" dirty="0" smtClean="0"/>
                  <a:t>En casa</a:t>
                </a:r>
                <a:endParaRPr lang="es-ES" sz="2800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46874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9800" y="1365483"/>
            <a:ext cx="1212516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s-ES" sz="2100" dirty="0" smtClean="0"/>
              <a:t>Líneas estratégicas de acción:  </a:t>
            </a:r>
            <a:endParaRPr lang="es-ES" sz="2100" dirty="0"/>
          </a:p>
          <a:p>
            <a:pPr marL="914400" lvl="1" indent="-457200" algn="just" fontAlgn="ctr">
              <a:buFont typeface="+mj-lt"/>
              <a:buAutoNum type="arabicPeriod"/>
            </a:pPr>
            <a:r>
              <a:rPr lang="es-ES" sz="2100" dirty="0">
                <a:solidFill>
                  <a:srgbClr val="000000"/>
                </a:solidFill>
                <a:ea typeface="Calibri"/>
                <a:cs typeface="Calibri"/>
              </a:rPr>
              <a:t> Establecer y diversificar el Programa de Movilidad tanto nacional como internacional de la Universidad de Guadalajara</a:t>
            </a:r>
            <a:r>
              <a:rPr lang="es-ES" sz="2100" dirty="0" smtClean="0">
                <a:solidFill>
                  <a:srgbClr val="000000"/>
                </a:solidFill>
              </a:rPr>
              <a:t>.</a:t>
            </a:r>
          </a:p>
          <a:p>
            <a:pPr marL="914400" lvl="1" indent="-457200" algn="just" fontAlgn="ctr">
              <a:buFont typeface="+mj-lt"/>
              <a:buAutoNum type="arabicPeriod"/>
            </a:pPr>
            <a:r>
              <a:rPr lang="es-ES" sz="2100" dirty="0" smtClean="0">
                <a:solidFill>
                  <a:srgbClr val="000000"/>
                </a:solidFill>
              </a:rPr>
              <a:t>Incrementar el número de becas.</a:t>
            </a:r>
            <a:endParaRPr lang="es-ES" sz="2100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s-ES" sz="2100" dirty="0" smtClean="0"/>
              <a:t>Metas y resultados:  </a:t>
            </a:r>
            <a:endParaRPr lang="es-ES" sz="2100" dirty="0"/>
          </a:p>
          <a:p>
            <a:pPr marL="914400" lvl="1" indent="-457200" algn="just" fontAlgn="ctr">
              <a:buFont typeface="+mj-lt"/>
              <a:buAutoNum type="arabicPeriod"/>
            </a:pPr>
            <a:r>
              <a:rPr lang="es-ES" sz="2100" dirty="0" smtClean="0">
                <a:solidFill>
                  <a:srgbClr val="FF6600"/>
                </a:solidFill>
              </a:rPr>
              <a:t>Incrementar el número de estudiantes internacionales con acciones de movilidad entrantes, por año, pregrado y posgrado.</a:t>
            </a:r>
          </a:p>
          <a:p>
            <a:pPr marL="914400" lvl="1" indent="-457200" algn="just" fontAlgn="ctr">
              <a:buFont typeface="+mj-lt"/>
              <a:buAutoNum type="arabicPeriod"/>
            </a:pPr>
            <a:r>
              <a:rPr lang="es-ES" sz="2100" dirty="0" smtClean="0">
                <a:solidFill>
                  <a:srgbClr val="FF6600"/>
                </a:solidFill>
              </a:rPr>
              <a:t>Incrementar el porcentaje de estudiantes de educación superior que han participado en acciones de movilidad saliente por año.</a:t>
            </a:r>
          </a:p>
          <a:p>
            <a:pPr marL="914400" lvl="1" indent="-457200" algn="just" fontAlgn="ctr">
              <a:buFont typeface="+mj-lt"/>
              <a:buAutoNum type="arabicPeriod"/>
            </a:pPr>
            <a:r>
              <a:rPr lang="es-ES" sz="2100" dirty="0" smtClean="0">
                <a:solidFill>
                  <a:srgbClr val="000000"/>
                </a:solidFill>
              </a:rPr>
              <a:t>Incrementar el número de becas de movilidad a través de: programas de reciprocidad, universidades socias, redes y asociaciones.</a:t>
            </a:r>
          </a:p>
          <a:p>
            <a:pPr marL="914400" lvl="1" indent="-457200" algn="just" fontAlgn="ctr">
              <a:buFont typeface="+mj-lt"/>
              <a:buAutoNum type="arabicPeriod"/>
            </a:pPr>
            <a:r>
              <a:rPr lang="es-ES" sz="2100" dirty="0" smtClean="0">
                <a:solidFill>
                  <a:srgbClr val="FF6600"/>
                </a:solidFill>
              </a:rPr>
              <a:t>Incrementar el porcentaje de PTC que participan en acciones de movilidad saliente por año.</a:t>
            </a:r>
          </a:p>
          <a:p>
            <a:pPr marL="914400" lvl="1" indent="-457200" algn="just" fontAlgn="ctr">
              <a:buFont typeface="+mj-lt"/>
              <a:buAutoNum type="arabicPeriod"/>
            </a:pPr>
            <a:r>
              <a:rPr lang="es-ES" sz="2100" dirty="0" smtClean="0">
                <a:solidFill>
                  <a:srgbClr val="FF6600"/>
                </a:solidFill>
              </a:rPr>
              <a:t>Incrementar número de académicos internacionales que han participado en acciones de movilidad entrante.</a:t>
            </a:r>
          </a:p>
        </p:txBody>
      </p:sp>
      <p:grpSp>
        <p:nvGrpSpPr>
          <p:cNvPr id="4" name="Agrupar 3"/>
          <p:cNvGrpSpPr/>
          <p:nvPr/>
        </p:nvGrpSpPr>
        <p:grpSpPr>
          <a:xfrm>
            <a:off x="438666" y="202582"/>
            <a:ext cx="11416903" cy="693465"/>
            <a:chOff x="118500" y="128374"/>
            <a:chExt cx="11821317" cy="486573"/>
          </a:xfrm>
        </p:grpSpPr>
        <p:grpSp>
          <p:nvGrpSpPr>
            <p:cNvPr id="5" name="Agrupar 4"/>
            <p:cNvGrpSpPr/>
            <p:nvPr/>
          </p:nvGrpSpPr>
          <p:grpSpPr>
            <a:xfrm>
              <a:off x="118500" y="128374"/>
              <a:ext cx="2077683" cy="486573"/>
              <a:chOff x="835784" y="3258537"/>
              <a:chExt cx="2077683" cy="1662145"/>
            </a:xfrm>
          </p:grpSpPr>
          <p:sp>
            <p:nvSpPr>
              <p:cNvPr id="18" name="Rectángulo redondeado 17"/>
              <p:cNvSpPr/>
              <p:nvPr/>
            </p:nvSpPr>
            <p:spPr>
              <a:xfrm>
                <a:off x="835784" y="3258537"/>
                <a:ext cx="2077683" cy="1662145"/>
              </a:xfrm>
              <a:prstGeom prst="roundRect">
                <a:avLst>
                  <a:gd name="adj" fmla="val 10000"/>
                </a:avLst>
              </a:prstGeom>
              <a:solidFill>
                <a:srgbClr val="A6A6A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Rectángulo 18"/>
              <p:cNvSpPr/>
              <p:nvPr/>
            </p:nvSpPr>
            <p:spPr>
              <a:xfrm>
                <a:off x="851232" y="3307222"/>
                <a:ext cx="1970584" cy="156477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700" kern="1200" dirty="0" smtClean="0"/>
                  <a:t>Compromiso </a:t>
                </a:r>
                <a:endParaRPr lang="es-ES" sz="2700" kern="1200" dirty="0"/>
              </a:p>
            </p:txBody>
          </p:sp>
        </p:grpSp>
        <p:grpSp>
          <p:nvGrpSpPr>
            <p:cNvPr id="6" name="Agrupar 5"/>
            <p:cNvGrpSpPr/>
            <p:nvPr/>
          </p:nvGrpSpPr>
          <p:grpSpPr>
            <a:xfrm>
              <a:off x="2554408" y="128374"/>
              <a:ext cx="2077683" cy="486573"/>
              <a:chOff x="2450751" y="1051276"/>
              <a:chExt cx="2077683" cy="1662146"/>
            </a:xfrm>
          </p:grpSpPr>
          <p:sp>
            <p:nvSpPr>
              <p:cNvPr id="16" name="Rectángulo redondeado 15"/>
              <p:cNvSpPr/>
              <p:nvPr/>
            </p:nvSpPr>
            <p:spPr>
              <a:xfrm>
                <a:off x="2450751" y="1051276"/>
                <a:ext cx="2077683" cy="1662146"/>
              </a:xfrm>
              <a:prstGeom prst="roundRect">
                <a:avLst>
                  <a:gd name="adj" fmla="val 10000"/>
                </a:avLst>
              </a:prstGeom>
              <a:solidFill>
                <a:srgbClr val="A6A6A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Rectángulo 16"/>
              <p:cNvSpPr/>
              <p:nvPr/>
            </p:nvSpPr>
            <p:spPr>
              <a:xfrm>
                <a:off x="2499434" y="1099959"/>
                <a:ext cx="1980317" cy="1564780"/>
              </a:xfrm>
              <a:prstGeom prst="rect">
                <a:avLst/>
              </a:prstGeom>
              <a:solidFill>
                <a:srgbClr val="A6A6A6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800" kern="1200" dirty="0" smtClean="0"/>
                  <a:t>Gestión</a:t>
                </a:r>
                <a:endParaRPr lang="es-ES" sz="2800" kern="1200" dirty="0"/>
              </a:p>
            </p:txBody>
          </p:sp>
        </p:grpSp>
        <p:grpSp>
          <p:nvGrpSpPr>
            <p:cNvPr id="7" name="Agrupar 6"/>
            <p:cNvGrpSpPr/>
            <p:nvPr/>
          </p:nvGrpSpPr>
          <p:grpSpPr>
            <a:xfrm>
              <a:off x="4990316" y="128374"/>
              <a:ext cx="2077683" cy="486573"/>
              <a:chOff x="4721250" y="110804"/>
              <a:chExt cx="2077683" cy="1662146"/>
            </a:xfrm>
          </p:grpSpPr>
          <p:sp>
            <p:nvSpPr>
              <p:cNvPr id="14" name="Rectángulo redondeado 13"/>
              <p:cNvSpPr/>
              <p:nvPr/>
            </p:nvSpPr>
            <p:spPr>
              <a:xfrm>
                <a:off x="4721250" y="110804"/>
                <a:ext cx="2077683" cy="1662146"/>
              </a:xfrm>
              <a:prstGeom prst="roundRect">
                <a:avLst>
                  <a:gd name="adj" fmla="val 10000"/>
                </a:avLst>
              </a:prstGeom>
              <a:solidFill>
                <a:srgbClr val="8064A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Rectángulo 14"/>
              <p:cNvSpPr/>
              <p:nvPr/>
            </p:nvSpPr>
            <p:spPr>
              <a:xfrm>
                <a:off x="4769933" y="159487"/>
                <a:ext cx="1980317" cy="1564781"/>
              </a:xfrm>
              <a:prstGeom prst="rect">
                <a:avLst/>
              </a:prstGeom>
              <a:solidFill>
                <a:srgbClr val="8064A2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800" kern="1200" dirty="0" smtClean="0"/>
                  <a:t>Movilidad </a:t>
                </a:r>
                <a:endParaRPr lang="es-ES" sz="2800" kern="1200" dirty="0"/>
              </a:p>
            </p:txBody>
          </p:sp>
        </p:grpSp>
        <p:grpSp>
          <p:nvGrpSpPr>
            <p:cNvPr id="8" name="Agrupar 7"/>
            <p:cNvGrpSpPr/>
            <p:nvPr/>
          </p:nvGrpSpPr>
          <p:grpSpPr>
            <a:xfrm>
              <a:off x="7426225" y="128374"/>
              <a:ext cx="2077683" cy="486573"/>
              <a:chOff x="6991750" y="1051276"/>
              <a:chExt cx="2077683" cy="1662146"/>
            </a:xfrm>
          </p:grpSpPr>
          <p:sp>
            <p:nvSpPr>
              <p:cNvPr id="12" name="Rectángulo redondeado 11"/>
              <p:cNvSpPr/>
              <p:nvPr/>
            </p:nvSpPr>
            <p:spPr>
              <a:xfrm>
                <a:off x="6991750" y="1051276"/>
                <a:ext cx="2077683" cy="1662146"/>
              </a:xfrm>
              <a:prstGeom prst="roundRect">
                <a:avLst>
                  <a:gd name="adj" fmla="val 10000"/>
                </a:avLst>
              </a:prstGeom>
              <a:solidFill>
                <a:srgbClr val="A6A6A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Rectángulo 12"/>
              <p:cNvSpPr/>
              <p:nvPr/>
            </p:nvSpPr>
            <p:spPr>
              <a:xfrm>
                <a:off x="7040433" y="1099959"/>
                <a:ext cx="1980317" cy="156478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800" kern="1200" dirty="0" smtClean="0"/>
                  <a:t>Idiomas </a:t>
                </a:r>
                <a:endParaRPr lang="es-ES" sz="2800" kern="1200" dirty="0"/>
              </a:p>
            </p:txBody>
          </p:sp>
        </p:grpSp>
        <p:grpSp>
          <p:nvGrpSpPr>
            <p:cNvPr id="9" name="Agrupar 8"/>
            <p:cNvGrpSpPr/>
            <p:nvPr/>
          </p:nvGrpSpPr>
          <p:grpSpPr>
            <a:xfrm>
              <a:off x="9862134" y="128374"/>
              <a:ext cx="2077683" cy="486573"/>
              <a:chOff x="8761313" y="3237461"/>
              <a:chExt cx="2077683" cy="1662146"/>
            </a:xfrm>
          </p:grpSpPr>
          <p:sp>
            <p:nvSpPr>
              <p:cNvPr id="10" name="Rectángulo redondeado 9"/>
              <p:cNvSpPr/>
              <p:nvPr/>
            </p:nvSpPr>
            <p:spPr>
              <a:xfrm>
                <a:off x="8761313" y="3237461"/>
                <a:ext cx="2077683" cy="1662146"/>
              </a:xfrm>
              <a:prstGeom prst="roundRect">
                <a:avLst>
                  <a:gd name="adj" fmla="val 10000"/>
                </a:avLst>
              </a:prstGeom>
              <a:solidFill>
                <a:srgbClr val="A6A6A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Rectángulo 10"/>
              <p:cNvSpPr/>
              <p:nvPr/>
            </p:nvSpPr>
            <p:spPr>
              <a:xfrm>
                <a:off x="8809996" y="3286144"/>
                <a:ext cx="1980317" cy="1564780"/>
              </a:xfrm>
              <a:prstGeom prst="rect">
                <a:avLst/>
              </a:prstGeom>
              <a:solidFill>
                <a:srgbClr val="A6A6A6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800" kern="1200" dirty="0" smtClean="0"/>
                  <a:t>En casa</a:t>
                </a:r>
                <a:endParaRPr lang="es-ES" sz="2800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8239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692400"/>
            <a:ext cx="7823200" cy="1402821"/>
          </a:xfrm>
        </p:spPr>
        <p:txBody>
          <a:bodyPr>
            <a:normAutofit/>
          </a:bodyPr>
          <a:lstStyle/>
          <a:p>
            <a:r>
              <a:rPr lang="es-ES" altLang="es-ES" b="1" dirty="0">
                <a:latin typeface="Arial" panose="020B0604020202020204" pitchFamily="34" charset="0"/>
                <a:cs typeface="Arial" panose="020B0604020202020204" pitchFamily="34" charset="0"/>
              </a:rPr>
              <a:t>Síntesis del Plan de Trabajo presentado en </a:t>
            </a:r>
            <a:r>
              <a:rPr lang="es-ES" alt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3052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9800" y="1999471"/>
            <a:ext cx="121251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s-ES" sz="2400" dirty="0" smtClean="0"/>
              <a:t>Líneas estratégicas de acción:  </a:t>
            </a:r>
            <a:endParaRPr lang="es-ES" sz="2400" dirty="0"/>
          </a:p>
          <a:p>
            <a:pPr marL="914400" lvl="1" indent="-457200" algn="just" fontAlgn="ctr">
              <a:buFont typeface="+mj-lt"/>
              <a:buAutoNum type="arabicPeriod"/>
            </a:pPr>
            <a:r>
              <a:rPr lang="es-ES" sz="2400" dirty="0" smtClean="0">
                <a:solidFill>
                  <a:srgbClr val="000000"/>
                </a:solidFill>
              </a:rPr>
              <a:t>Implementar el </a:t>
            </a:r>
            <a:r>
              <a:rPr lang="es-ES" sz="2400" dirty="0">
                <a:solidFill>
                  <a:srgbClr val="000000"/>
                </a:solidFill>
              </a:rPr>
              <a:t>Programa de Español para Extranjeros UDG (PEPE-UDG)</a:t>
            </a:r>
            <a:r>
              <a:rPr lang="es-ES" sz="2400" dirty="0" smtClean="0">
                <a:solidFill>
                  <a:srgbClr val="000000"/>
                </a:solidFill>
              </a:rPr>
              <a:t> en </a:t>
            </a:r>
            <a:r>
              <a:rPr lang="es-ES" sz="2400" dirty="0">
                <a:solidFill>
                  <a:srgbClr val="000000"/>
                </a:solidFill>
              </a:rPr>
              <a:t>los </a:t>
            </a:r>
            <a:r>
              <a:rPr lang="es-ES" sz="2400" dirty="0" err="1">
                <a:solidFill>
                  <a:srgbClr val="000000"/>
                </a:solidFill>
              </a:rPr>
              <a:t>CUs</a:t>
            </a:r>
            <a:r>
              <a:rPr lang="es-ES" sz="2400" dirty="0">
                <a:solidFill>
                  <a:srgbClr val="000000"/>
                </a:solidFill>
              </a:rPr>
              <a:t> como parte del programa de verano </a:t>
            </a:r>
            <a:r>
              <a:rPr lang="es-ES" sz="2400" dirty="0" smtClean="0">
                <a:solidFill>
                  <a:srgbClr val="000000"/>
                </a:solidFill>
              </a:rPr>
              <a:t>internacional.</a:t>
            </a:r>
          </a:p>
          <a:p>
            <a:pPr marL="342900" indent="-342900">
              <a:buFont typeface="Arial"/>
              <a:buChar char="•"/>
            </a:pPr>
            <a:r>
              <a:rPr lang="es-ES" sz="2400" dirty="0" smtClean="0"/>
              <a:t>Metas y resultados:  </a:t>
            </a:r>
            <a:endParaRPr lang="es-ES" sz="2400" dirty="0"/>
          </a:p>
          <a:p>
            <a:pPr marL="914400" lvl="1" indent="-457200" algn="just" fontAlgn="ctr">
              <a:buFont typeface="+mj-lt"/>
              <a:buAutoNum type="arabicPeriod"/>
            </a:pPr>
            <a:r>
              <a:rPr lang="es-ES" sz="2400" dirty="0" smtClean="0">
                <a:solidFill>
                  <a:srgbClr val="000000"/>
                </a:solidFill>
              </a:rPr>
              <a:t>Transición a CGA de actividades de segundo idioma y certificaciones TOEFL.</a:t>
            </a:r>
          </a:p>
          <a:p>
            <a:pPr marL="914400" lvl="1" indent="-457200" algn="just" fontAlgn="ctr">
              <a:buFont typeface="+mj-lt"/>
              <a:buAutoNum type="arabicPeriod"/>
            </a:pPr>
            <a:r>
              <a:rPr lang="es-ES" sz="2400" dirty="0" smtClean="0">
                <a:solidFill>
                  <a:srgbClr val="000000"/>
                </a:solidFill>
              </a:rPr>
              <a:t>100 estudiantes internacionales con acciones de movilidad entrante a través del programa PEPE.</a:t>
            </a:r>
          </a:p>
          <a:p>
            <a:pPr marL="914400" lvl="1" indent="-457200" algn="just" fontAlgn="ctr">
              <a:buFont typeface="+mj-lt"/>
              <a:buAutoNum type="arabicPeriod"/>
            </a:pPr>
            <a:r>
              <a:rPr lang="es-ES" sz="2400" dirty="0" smtClean="0">
                <a:solidFill>
                  <a:srgbClr val="000000"/>
                </a:solidFill>
              </a:rPr>
              <a:t>Implementar el Programa de Español para Líderes de la AASCU.</a:t>
            </a:r>
          </a:p>
          <a:p>
            <a:pPr marL="742950" lvl="1" indent="-285750" algn="just" fontAlgn="ctr">
              <a:buFont typeface="Arial"/>
              <a:buChar char="•"/>
            </a:pPr>
            <a:r>
              <a:rPr lang="es-ES" sz="2400" dirty="0" smtClean="0">
                <a:solidFill>
                  <a:schemeClr val="bg1"/>
                </a:solidFill>
              </a:rPr>
              <a:t>Padrón de profesores y egresados con perfil internacional.</a:t>
            </a:r>
          </a:p>
        </p:txBody>
      </p:sp>
      <p:grpSp>
        <p:nvGrpSpPr>
          <p:cNvPr id="4" name="Agrupar 3"/>
          <p:cNvGrpSpPr/>
          <p:nvPr/>
        </p:nvGrpSpPr>
        <p:grpSpPr>
          <a:xfrm>
            <a:off x="423966" y="209492"/>
            <a:ext cx="11416903" cy="693465"/>
            <a:chOff x="118500" y="128374"/>
            <a:chExt cx="11821317" cy="486573"/>
          </a:xfrm>
        </p:grpSpPr>
        <p:grpSp>
          <p:nvGrpSpPr>
            <p:cNvPr id="5" name="Agrupar 4"/>
            <p:cNvGrpSpPr/>
            <p:nvPr/>
          </p:nvGrpSpPr>
          <p:grpSpPr>
            <a:xfrm>
              <a:off x="118500" y="128374"/>
              <a:ext cx="2077683" cy="486573"/>
              <a:chOff x="835784" y="3258537"/>
              <a:chExt cx="2077683" cy="1662145"/>
            </a:xfrm>
          </p:grpSpPr>
          <p:sp>
            <p:nvSpPr>
              <p:cNvPr id="18" name="Rectángulo redondeado 17"/>
              <p:cNvSpPr/>
              <p:nvPr/>
            </p:nvSpPr>
            <p:spPr>
              <a:xfrm>
                <a:off x="835784" y="3258537"/>
                <a:ext cx="2077683" cy="1662145"/>
              </a:xfrm>
              <a:prstGeom prst="roundRect">
                <a:avLst>
                  <a:gd name="adj" fmla="val 10000"/>
                </a:avLst>
              </a:prstGeom>
              <a:solidFill>
                <a:srgbClr val="A6A6A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Rectángulo 18"/>
              <p:cNvSpPr/>
              <p:nvPr/>
            </p:nvSpPr>
            <p:spPr>
              <a:xfrm>
                <a:off x="851232" y="3307222"/>
                <a:ext cx="1970584" cy="156477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700" kern="1200" dirty="0" smtClean="0"/>
                  <a:t>Compromiso </a:t>
                </a:r>
                <a:endParaRPr lang="es-ES" sz="2700" kern="1200" dirty="0"/>
              </a:p>
            </p:txBody>
          </p:sp>
        </p:grpSp>
        <p:grpSp>
          <p:nvGrpSpPr>
            <p:cNvPr id="6" name="Agrupar 5"/>
            <p:cNvGrpSpPr/>
            <p:nvPr/>
          </p:nvGrpSpPr>
          <p:grpSpPr>
            <a:xfrm>
              <a:off x="2554408" y="128374"/>
              <a:ext cx="2077683" cy="486573"/>
              <a:chOff x="2450751" y="1051276"/>
              <a:chExt cx="2077683" cy="1662146"/>
            </a:xfrm>
          </p:grpSpPr>
          <p:sp>
            <p:nvSpPr>
              <p:cNvPr id="16" name="Rectángulo redondeado 15"/>
              <p:cNvSpPr/>
              <p:nvPr/>
            </p:nvSpPr>
            <p:spPr>
              <a:xfrm>
                <a:off x="2450751" y="1051276"/>
                <a:ext cx="2077683" cy="1662146"/>
              </a:xfrm>
              <a:prstGeom prst="roundRect">
                <a:avLst>
                  <a:gd name="adj" fmla="val 10000"/>
                </a:avLst>
              </a:prstGeom>
              <a:solidFill>
                <a:srgbClr val="A6A6A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Rectángulo 16"/>
              <p:cNvSpPr/>
              <p:nvPr/>
            </p:nvSpPr>
            <p:spPr>
              <a:xfrm>
                <a:off x="2499434" y="1099959"/>
                <a:ext cx="1980317" cy="1564780"/>
              </a:xfrm>
              <a:prstGeom prst="rect">
                <a:avLst/>
              </a:prstGeom>
              <a:solidFill>
                <a:srgbClr val="A6A6A6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800" kern="1200" dirty="0" smtClean="0"/>
                  <a:t>Gestión</a:t>
                </a:r>
                <a:endParaRPr lang="es-ES" sz="2800" kern="1200" dirty="0"/>
              </a:p>
            </p:txBody>
          </p:sp>
        </p:grpSp>
        <p:grpSp>
          <p:nvGrpSpPr>
            <p:cNvPr id="7" name="Agrupar 6"/>
            <p:cNvGrpSpPr/>
            <p:nvPr/>
          </p:nvGrpSpPr>
          <p:grpSpPr>
            <a:xfrm>
              <a:off x="4990316" y="128374"/>
              <a:ext cx="2077683" cy="486573"/>
              <a:chOff x="4721250" y="110804"/>
              <a:chExt cx="2077683" cy="1662146"/>
            </a:xfrm>
          </p:grpSpPr>
          <p:sp>
            <p:nvSpPr>
              <p:cNvPr id="14" name="Rectángulo redondeado 13"/>
              <p:cNvSpPr/>
              <p:nvPr/>
            </p:nvSpPr>
            <p:spPr>
              <a:xfrm>
                <a:off x="4721250" y="110804"/>
                <a:ext cx="2077683" cy="1662146"/>
              </a:xfrm>
              <a:prstGeom prst="roundRect">
                <a:avLst>
                  <a:gd name="adj" fmla="val 10000"/>
                </a:avLst>
              </a:prstGeom>
              <a:solidFill>
                <a:srgbClr val="A6A6A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Rectángulo 14"/>
              <p:cNvSpPr/>
              <p:nvPr/>
            </p:nvSpPr>
            <p:spPr>
              <a:xfrm>
                <a:off x="4769933" y="159487"/>
                <a:ext cx="1980317" cy="156478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800" kern="1200" dirty="0" smtClean="0"/>
                  <a:t>Movilidad </a:t>
                </a:r>
                <a:endParaRPr lang="es-ES" sz="2800" kern="1200" dirty="0"/>
              </a:p>
            </p:txBody>
          </p:sp>
        </p:grpSp>
        <p:grpSp>
          <p:nvGrpSpPr>
            <p:cNvPr id="8" name="Agrupar 7"/>
            <p:cNvGrpSpPr/>
            <p:nvPr/>
          </p:nvGrpSpPr>
          <p:grpSpPr>
            <a:xfrm>
              <a:off x="7426225" y="128374"/>
              <a:ext cx="2077683" cy="486573"/>
              <a:chOff x="6991750" y="1051276"/>
              <a:chExt cx="2077683" cy="1662146"/>
            </a:xfrm>
          </p:grpSpPr>
          <p:sp>
            <p:nvSpPr>
              <p:cNvPr id="12" name="Rectángulo redondeado 11"/>
              <p:cNvSpPr/>
              <p:nvPr/>
            </p:nvSpPr>
            <p:spPr>
              <a:xfrm>
                <a:off x="6991750" y="1051276"/>
                <a:ext cx="2077683" cy="1662146"/>
              </a:xfrm>
              <a:prstGeom prst="roundRect">
                <a:avLst>
                  <a:gd name="adj" fmla="val 10000"/>
                </a:avLst>
              </a:prstGeom>
              <a:solidFill>
                <a:schemeClr val="accent5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Rectángulo 12"/>
              <p:cNvSpPr/>
              <p:nvPr/>
            </p:nvSpPr>
            <p:spPr>
              <a:xfrm>
                <a:off x="7040433" y="1099959"/>
                <a:ext cx="1980317" cy="1564780"/>
              </a:xfrm>
              <a:prstGeom prst="rect">
                <a:avLst/>
              </a:prstGeom>
              <a:solidFill>
                <a:srgbClr val="4BACC6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800" kern="1200" dirty="0" smtClean="0"/>
                  <a:t>Idiomas </a:t>
                </a:r>
                <a:endParaRPr lang="es-ES" sz="2800" kern="1200" dirty="0"/>
              </a:p>
            </p:txBody>
          </p:sp>
        </p:grpSp>
        <p:grpSp>
          <p:nvGrpSpPr>
            <p:cNvPr id="9" name="Agrupar 8"/>
            <p:cNvGrpSpPr/>
            <p:nvPr/>
          </p:nvGrpSpPr>
          <p:grpSpPr>
            <a:xfrm>
              <a:off x="9862134" y="128374"/>
              <a:ext cx="2077683" cy="486573"/>
              <a:chOff x="8761313" y="3237461"/>
              <a:chExt cx="2077683" cy="1662146"/>
            </a:xfrm>
          </p:grpSpPr>
          <p:sp>
            <p:nvSpPr>
              <p:cNvPr id="10" name="Rectángulo redondeado 9"/>
              <p:cNvSpPr/>
              <p:nvPr/>
            </p:nvSpPr>
            <p:spPr>
              <a:xfrm>
                <a:off x="8761313" y="3237461"/>
                <a:ext cx="2077683" cy="1662146"/>
              </a:xfrm>
              <a:prstGeom prst="roundRect">
                <a:avLst>
                  <a:gd name="adj" fmla="val 10000"/>
                </a:avLst>
              </a:prstGeom>
              <a:solidFill>
                <a:srgbClr val="A6A6A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Rectángulo 10"/>
              <p:cNvSpPr/>
              <p:nvPr/>
            </p:nvSpPr>
            <p:spPr>
              <a:xfrm>
                <a:off x="8809996" y="3286144"/>
                <a:ext cx="1980317" cy="1564780"/>
              </a:xfrm>
              <a:prstGeom prst="rect">
                <a:avLst/>
              </a:prstGeom>
              <a:solidFill>
                <a:srgbClr val="A6A6A6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800" kern="1200" dirty="0" smtClean="0"/>
                  <a:t>En casa</a:t>
                </a:r>
                <a:endParaRPr lang="es-ES" sz="2800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77995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6840" y="541379"/>
            <a:ext cx="12125160" cy="6370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400" dirty="0" smtClean="0"/>
          </a:p>
          <a:p>
            <a:pPr marL="342900" indent="-342900">
              <a:buFont typeface="Arial"/>
              <a:buChar char="•"/>
            </a:pPr>
            <a:r>
              <a:rPr lang="es-ES" sz="2400" dirty="0" smtClean="0"/>
              <a:t>Líneas estratégicas de acción:  </a:t>
            </a:r>
            <a:endParaRPr lang="es-ES" sz="2400" dirty="0"/>
          </a:p>
          <a:p>
            <a:pPr marL="914400" lvl="1" indent="-457200" algn="just" fontAlgn="ctr">
              <a:buFont typeface="+mj-lt"/>
              <a:buAutoNum type="arabicPeriod"/>
            </a:pPr>
            <a:r>
              <a:rPr lang="es-ES" sz="2400" dirty="0">
                <a:solidFill>
                  <a:srgbClr val="000000"/>
                </a:solidFill>
              </a:rPr>
              <a:t>Fomentar la </a:t>
            </a:r>
            <a:r>
              <a:rPr lang="es-ES" sz="2400" dirty="0" smtClean="0">
                <a:solidFill>
                  <a:srgbClr val="000000"/>
                </a:solidFill>
              </a:rPr>
              <a:t>adquisición de </a:t>
            </a:r>
            <a:r>
              <a:rPr lang="es-ES" sz="2400" dirty="0">
                <a:solidFill>
                  <a:srgbClr val="000000"/>
                </a:solidFill>
              </a:rPr>
              <a:t>competencias </a:t>
            </a:r>
            <a:r>
              <a:rPr lang="es-ES" sz="2400" dirty="0" smtClean="0">
                <a:solidFill>
                  <a:srgbClr val="000000"/>
                </a:solidFill>
              </a:rPr>
              <a:t>globales mediante acciones </a:t>
            </a:r>
            <a:r>
              <a:rPr lang="es-ES" sz="2400" dirty="0">
                <a:solidFill>
                  <a:srgbClr val="000000"/>
                </a:solidFill>
              </a:rPr>
              <a:t>internacionales en </a:t>
            </a:r>
            <a:r>
              <a:rPr lang="es-ES" sz="2400" dirty="0" smtClean="0">
                <a:solidFill>
                  <a:srgbClr val="000000"/>
                </a:solidFill>
              </a:rPr>
              <a:t>casa como: internacionalización del currículo, uso de tecnologías para la internacionalización :</a:t>
            </a:r>
          </a:p>
          <a:p>
            <a:pPr marL="1371600" lvl="2" indent="-457200" algn="just" fontAlgn="ctr">
              <a:buFont typeface="+mj-lt"/>
              <a:buAutoNum type="arabicPeriod"/>
            </a:pPr>
            <a:r>
              <a:rPr lang="es-ES" sz="2400" dirty="0" smtClean="0">
                <a:solidFill>
                  <a:srgbClr val="000000"/>
                </a:solidFill>
              </a:rPr>
              <a:t>Programa Complutense de Verano 2017.</a:t>
            </a:r>
          </a:p>
          <a:p>
            <a:pPr marL="1371600" lvl="2" indent="-457200" algn="just" fontAlgn="ctr">
              <a:buFont typeface="+mj-lt"/>
              <a:buAutoNum type="arabicPeriod"/>
            </a:pPr>
            <a:r>
              <a:rPr lang="es-ES" sz="2400" dirty="0" smtClean="0">
                <a:solidFill>
                  <a:srgbClr val="000000"/>
                </a:solidFill>
              </a:rPr>
              <a:t>Programa de Verano Internacional UDG 2016.</a:t>
            </a:r>
          </a:p>
          <a:p>
            <a:pPr marL="1371600" lvl="2" indent="-457200" algn="just" fontAlgn="ctr">
              <a:buFont typeface="+mj-lt"/>
              <a:buAutoNum type="arabicPeriod"/>
            </a:pPr>
            <a:r>
              <a:rPr lang="es-ES" sz="2400" dirty="0" smtClean="0">
                <a:solidFill>
                  <a:srgbClr val="000000"/>
                </a:solidFill>
              </a:rPr>
              <a:t>Propuesta Programa </a:t>
            </a:r>
            <a:r>
              <a:rPr lang="es-ES" sz="2400" dirty="0">
                <a:solidFill>
                  <a:srgbClr val="000000"/>
                </a:solidFill>
              </a:rPr>
              <a:t>“</a:t>
            </a:r>
            <a:r>
              <a:rPr lang="es-ES" sz="2400" dirty="0" err="1">
                <a:solidFill>
                  <a:srgbClr val="000000"/>
                </a:solidFill>
              </a:rPr>
              <a:t>GlobalizaTIC</a:t>
            </a:r>
            <a:r>
              <a:rPr lang="es-ES" sz="2400" dirty="0">
                <a:solidFill>
                  <a:srgbClr val="000000"/>
                </a:solidFill>
              </a:rPr>
              <a:t>: Tecnologías para la internacionalización”.</a:t>
            </a:r>
          </a:p>
          <a:p>
            <a:pPr marL="1371600" lvl="2" indent="-457200" algn="just" fontAlgn="ctr">
              <a:buFont typeface="+mj-lt"/>
              <a:buAutoNum type="arabicPeriod"/>
            </a:pPr>
            <a:r>
              <a:rPr lang="es-ES" sz="2400" dirty="0" smtClean="0"/>
              <a:t>Integrar la dimensión internacional en programas educativos. </a:t>
            </a:r>
            <a:r>
              <a:rPr lang="es-ES" sz="2400" dirty="0" smtClean="0">
                <a:solidFill>
                  <a:srgbClr val="FF0000"/>
                </a:solidFill>
              </a:rPr>
              <a:t>SELECCIONAR ESTRATEGICAMENTE  CUALES PE INTERNACIONALIZAR EN CONJUNTO CON CGA</a:t>
            </a:r>
            <a:endParaRPr lang="es-ES" sz="2400" dirty="0">
              <a:solidFill>
                <a:srgbClr val="FF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s-ES" sz="2400" dirty="0" smtClean="0"/>
              <a:t>Metas y resultados:  </a:t>
            </a:r>
            <a:endParaRPr lang="es-ES" sz="2400" dirty="0"/>
          </a:p>
          <a:p>
            <a:pPr marL="914400" lvl="1" indent="-457200" algn="just" fontAlgn="ctr">
              <a:buFont typeface="+mj-lt"/>
              <a:buAutoNum type="arabicPeriod"/>
            </a:pPr>
            <a:r>
              <a:rPr lang="es-ES" sz="2400" dirty="0" smtClean="0">
                <a:solidFill>
                  <a:srgbClr val="000000"/>
                </a:solidFill>
              </a:rPr>
              <a:t>Participar en </a:t>
            </a:r>
            <a:r>
              <a:rPr lang="es-ES" sz="2400" dirty="0" err="1" smtClean="0">
                <a:solidFill>
                  <a:srgbClr val="000000"/>
                </a:solidFill>
              </a:rPr>
              <a:t>Latin</a:t>
            </a:r>
            <a:r>
              <a:rPr lang="es-ES" sz="2400" dirty="0" smtClean="0">
                <a:solidFill>
                  <a:srgbClr val="000000"/>
                </a:solidFill>
              </a:rPr>
              <a:t> SUNY </a:t>
            </a:r>
            <a:r>
              <a:rPr lang="es-ES" sz="2400" dirty="0" err="1" smtClean="0">
                <a:solidFill>
                  <a:srgbClr val="000000"/>
                </a:solidFill>
              </a:rPr>
              <a:t>Academy</a:t>
            </a:r>
            <a:r>
              <a:rPr lang="es-ES" sz="2400" dirty="0" smtClean="0">
                <a:solidFill>
                  <a:srgbClr val="000000"/>
                </a:solidFill>
              </a:rPr>
              <a:t> – 3ra </a:t>
            </a:r>
            <a:r>
              <a:rPr lang="es-ES" sz="2400" dirty="0" err="1" smtClean="0">
                <a:solidFill>
                  <a:srgbClr val="000000"/>
                </a:solidFill>
              </a:rPr>
              <a:t>convocartoria</a:t>
            </a:r>
            <a:endParaRPr lang="es-ES" sz="2400" dirty="0" smtClean="0">
              <a:solidFill>
                <a:srgbClr val="000000"/>
              </a:solidFill>
            </a:endParaRPr>
          </a:p>
          <a:p>
            <a:pPr marL="914400" lvl="1" indent="-457200" algn="just" fontAlgn="ctr">
              <a:buFont typeface="+mj-lt"/>
              <a:buAutoNum type="arabicPeriod"/>
            </a:pPr>
            <a:r>
              <a:rPr lang="es-ES" sz="2400" dirty="0" smtClean="0">
                <a:solidFill>
                  <a:srgbClr val="000000"/>
                </a:solidFill>
              </a:rPr>
              <a:t>Desarrollar el Programa Complutense de Verano 2017.</a:t>
            </a:r>
          </a:p>
          <a:p>
            <a:pPr marL="914400" lvl="1" indent="-457200" algn="just" fontAlgn="ctr">
              <a:buFont typeface="+mj-lt"/>
              <a:buAutoNum type="arabicPeriod"/>
            </a:pPr>
            <a:r>
              <a:rPr lang="es-ES" sz="2400" dirty="0" smtClean="0">
                <a:solidFill>
                  <a:srgbClr val="000000"/>
                </a:solidFill>
              </a:rPr>
              <a:t>Seguimiento a posgrados conjuntos en coordinación con CGA (</a:t>
            </a:r>
            <a:r>
              <a:rPr lang="es-ES" sz="2400" dirty="0" err="1" smtClean="0">
                <a:solidFill>
                  <a:srgbClr val="000000"/>
                </a:solidFill>
              </a:rPr>
              <a:t>Queen</a:t>
            </a:r>
            <a:r>
              <a:rPr lang="es-ES" sz="2400" dirty="0" smtClean="0">
                <a:solidFill>
                  <a:srgbClr val="000000"/>
                </a:solidFill>
              </a:rPr>
              <a:t> Mary Univ. UK, Universidad de Girona – España con CUTONALA y CUCEI, CULAGOS, Sussex)</a:t>
            </a:r>
          </a:p>
          <a:p>
            <a:pPr marL="914400" lvl="1" indent="-457200" algn="just" fontAlgn="ctr">
              <a:buFont typeface="+mj-lt"/>
              <a:buAutoNum type="arabicPeriod"/>
            </a:pPr>
            <a:r>
              <a:rPr lang="es-ES" sz="2400" dirty="0" smtClean="0"/>
              <a:t>Padrón de profesores y egresados con perfil internacional.</a:t>
            </a:r>
          </a:p>
          <a:p>
            <a:pPr marL="914400" lvl="1" indent="-457200" algn="just" fontAlgn="ctr">
              <a:buFont typeface="+mj-lt"/>
              <a:buAutoNum type="arabicPeriod"/>
            </a:pPr>
            <a:r>
              <a:rPr lang="es-ES" sz="2400" dirty="0" smtClean="0"/>
              <a:t>Definir programa de internacionalización del currículo</a:t>
            </a:r>
          </a:p>
        </p:txBody>
      </p:sp>
      <p:grpSp>
        <p:nvGrpSpPr>
          <p:cNvPr id="4" name="Agrupar 3"/>
          <p:cNvGrpSpPr/>
          <p:nvPr/>
        </p:nvGrpSpPr>
        <p:grpSpPr>
          <a:xfrm>
            <a:off x="422086" y="199674"/>
            <a:ext cx="11416903" cy="693465"/>
            <a:chOff x="118500" y="128374"/>
            <a:chExt cx="11821317" cy="486573"/>
          </a:xfrm>
        </p:grpSpPr>
        <p:grpSp>
          <p:nvGrpSpPr>
            <p:cNvPr id="5" name="Agrupar 4"/>
            <p:cNvGrpSpPr/>
            <p:nvPr/>
          </p:nvGrpSpPr>
          <p:grpSpPr>
            <a:xfrm>
              <a:off x="118500" y="128374"/>
              <a:ext cx="2077683" cy="486573"/>
              <a:chOff x="835784" y="3258537"/>
              <a:chExt cx="2077683" cy="1662145"/>
            </a:xfrm>
          </p:grpSpPr>
          <p:sp>
            <p:nvSpPr>
              <p:cNvPr id="18" name="Rectángulo redondeado 17"/>
              <p:cNvSpPr/>
              <p:nvPr/>
            </p:nvSpPr>
            <p:spPr>
              <a:xfrm>
                <a:off x="835784" y="3258537"/>
                <a:ext cx="2077683" cy="1662145"/>
              </a:xfrm>
              <a:prstGeom prst="roundRect">
                <a:avLst>
                  <a:gd name="adj" fmla="val 10000"/>
                </a:avLst>
              </a:prstGeom>
              <a:solidFill>
                <a:srgbClr val="A6A6A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Rectángulo 18"/>
              <p:cNvSpPr/>
              <p:nvPr/>
            </p:nvSpPr>
            <p:spPr>
              <a:xfrm>
                <a:off x="851232" y="3307222"/>
                <a:ext cx="1970584" cy="156477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700" kern="1200" dirty="0" smtClean="0"/>
                  <a:t>Compromiso </a:t>
                </a:r>
                <a:endParaRPr lang="es-ES" sz="2700" kern="1200" dirty="0"/>
              </a:p>
            </p:txBody>
          </p:sp>
        </p:grpSp>
        <p:grpSp>
          <p:nvGrpSpPr>
            <p:cNvPr id="6" name="Agrupar 5"/>
            <p:cNvGrpSpPr/>
            <p:nvPr/>
          </p:nvGrpSpPr>
          <p:grpSpPr>
            <a:xfrm>
              <a:off x="2554408" y="128374"/>
              <a:ext cx="2077683" cy="486573"/>
              <a:chOff x="2450751" y="1051276"/>
              <a:chExt cx="2077683" cy="1662146"/>
            </a:xfrm>
          </p:grpSpPr>
          <p:sp>
            <p:nvSpPr>
              <p:cNvPr id="16" name="Rectángulo redondeado 15"/>
              <p:cNvSpPr/>
              <p:nvPr/>
            </p:nvSpPr>
            <p:spPr>
              <a:xfrm>
                <a:off x="2450751" y="1051276"/>
                <a:ext cx="2077683" cy="1662146"/>
              </a:xfrm>
              <a:prstGeom prst="roundRect">
                <a:avLst>
                  <a:gd name="adj" fmla="val 10000"/>
                </a:avLst>
              </a:prstGeom>
              <a:solidFill>
                <a:srgbClr val="A6A6A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Rectángulo 16"/>
              <p:cNvSpPr/>
              <p:nvPr/>
            </p:nvSpPr>
            <p:spPr>
              <a:xfrm>
                <a:off x="2499434" y="1099959"/>
                <a:ext cx="1980317" cy="1564780"/>
              </a:xfrm>
              <a:prstGeom prst="rect">
                <a:avLst/>
              </a:prstGeom>
              <a:solidFill>
                <a:srgbClr val="A6A6A6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800" kern="1200" dirty="0" smtClean="0"/>
                  <a:t>Gestión</a:t>
                </a:r>
                <a:endParaRPr lang="es-ES" sz="2800" kern="1200" dirty="0"/>
              </a:p>
            </p:txBody>
          </p:sp>
        </p:grpSp>
        <p:grpSp>
          <p:nvGrpSpPr>
            <p:cNvPr id="7" name="Agrupar 6"/>
            <p:cNvGrpSpPr/>
            <p:nvPr/>
          </p:nvGrpSpPr>
          <p:grpSpPr>
            <a:xfrm>
              <a:off x="4990316" y="128374"/>
              <a:ext cx="2077683" cy="486573"/>
              <a:chOff x="4721250" y="110804"/>
              <a:chExt cx="2077683" cy="1662146"/>
            </a:xfrm>
          </p:grpSpPr>
          <p:sp>
            <p:nvSpPr>
              <p:cNvPr id="14" name="Rectángulo redondeado 13"/>
              <p:cNvSpPr/>
              <p:nvPr/>
            </p:nvSpPr>
            <p:spPr>
              <a:xfrm>
                <a:off x="4721250" y="110804"/>
                <a:ext cx="2077683" cy="1662146"/>
              </a:xfrm>
              <a:prstGeom prst="roundRect">
                <a:avLst>
                  <a:gd name="adj" fmla="val 10000"/>
                </a:avLst>
              </a:prstGeom>
              <a:solidFill>
                <a:srgbClr val="A6A6A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Rectángulo 14"/>
              <p:cNvSpPr/>
              <p:nvPr/>
            </p:nvSpPr>
            <p:spPr>
              <a:xfrm>
                <a:off x="4769933" y="159487"/>
                <a:ext cx="1980317" cy="156478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800" kern="1200" dirty="0" smtClean="0"/>
                  <a:t>Movilidad </a:t>
                </a:r>
                <a:endParaRPr lang="es-ES" sz="2800" kern="1200" dirty="0"/>
              </a:p>
            </p:txBody>
          </p:sp>
        </p:grpSp>
        <p:grpSp>
          <p:nvGrpSpPr>
            <p:cNvPr id="8" name="Agrupar 7"/>
            <p:cNvGrpSpPr/>
            <p:nvPr/>
          </p:nvGrpSpPr>
          <p:grpSpPr>
            <a:xfrm>
              <a:off x="7426225" y="128374"/>
              <a:ext cx="2077683" cy="486573"/>
              <a:chOff x="6991750" y="1051276"/>
              <a:chExt cx="2077683" cy="1662146"/>
            </a:xfrm>
          </p:grpSpPr>
          <p:sp>
            <p:nvSpPr>
              <p:cNvPr id="12" name="Rectángulo redondeado 11"/>
              <p:cNvSpPr/>
              <p:nvPr/>
            </p:nvSpPr>
            <p:spPr>
              <a:xfrm>
                <a:off x="6991750" y="1051276"/>
                <a:ext cx="2077683" cy="1662146"/>
              </a:xfrm>
              <a:prstGeom prst="roundRect">
                <a:avLst>
                  <a:gd name="adj" fmla="val 10000"/>
                </a:avLst>
              </a:prstGeom>
              <a:solidFill>
                <a:srgbClr val="A6A6A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Rectángulo 12"/>
              <p:cNvSpPr/>
              <p:nvPr/>
            </p:nvSpPr>
            <p:spPr>
              <a:xfrm>
                <a:off x="7040433" y="1099959"/>
                <a:ext cx="1980317" cy="156478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800" kern="1200" dirty="0" smtClean="0"/>
                  <a:t>Idiomas </a:t>
                </a:r>
                <a:endParaRPr lang="es-ES" sz="2800" kern="1200" dirty="0"/>
              </a:p>
            </p:txBody>
          </p:sp>
        </p:grpSp>
        <p:grpSp>
          <p:nvGrpSpPr>
            <p:cNvPr id="9" name="Agrupar 8"/>
            <p:cNvGrpSpPr/>
            <p:nvPr/>
          </p:nvGrpSpPr>
          <p:grpSpPr>
            <a:xfrm>
              <a:off x="9862134" y="128374"/>
              <a:ext cx="2077683" cy="486573"/>
              <a:chOff x="8761313" y="3237461"/>
              <a:chExt cx="2077683" cy="1662146"/>
            </a:xfrm>
          </p:grpSpPr>
          <p:sp>
            <p:nvSpPr>
              <p:cNvPr id="10" name="Rectángulo redondeado 9"/>
              <p:cNvSpPr/>
              <p:nvPr/>
            </p:nvSpPr>
            <p:spPr>
              <a:xfrm>
                <a:off x="8761313" y="3237461"/>
                <a:ext cx="2077683" cy="1662146"/>
              </a:xfrm>
              <a:prstGeom prst="roundRect">
                <a:avLst>
                  <a:gd name="adj" fmla="val 10000"/>
                </a:avLst>
              </a:prstGeom>
              <a:solidFill>
                <a:srgbClr val="F7964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Rectángulo 10"/>
              <p:cNvSpPr/>
              <p:nvPr/>
            </p:nvSpPr>
            <p:spPr>
              <a:xfrm>
                <a:off x="8809996" y="3286144"/>
                <a:ext cx="1980317" cy="1564780"/>
              </a:xfrm>
              <a:prstGeom prst="rect">
                <a:avLst/>
              </a:prstGeom>
              <a:solidFill>
                <a:srgbClr val="F79646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800" kern="1200" dirty="0" smtClean="0"/>
                  <a:t>En casa</a:t>
                </a:r>
                <a:endParaRPr lang="es-ES" sz="2800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36118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99731" y="401690"/>
            <a:ext cx="11174818" cy="95410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s-ES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Objetivos específicos del plan de trabajo: cómo se vinculan con el propósito y en qué medida contribuyen a las metas del PDI</a:t>
            </a:r>
            <a:endParaRPr lang="es-MX" alt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865939"/>
              </p:ext>
            </p:extLst>
          </p:nvPr>
        </p:nvGraphicFramePr>
        <p:xfrm>
          <a:off x="955040" y="1728304"/>
          <a:ext cx="9570720" cy="4345375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785360"/>
                <a:gridCol w="4785360"/>
              </a:tblGrid>
              <a:tr h="596336">
                <a:tc>
                  <a:txBody>
                    <a:bodyPr/>
                    <a:lstStyle/>
                    <a:p>
                      <a:r>
                        <a:rPr lang="es-ES" altLang="es-ES" sz="1800" dirty="0" smtClean="0"/>
                        <a:t>Objetivos específicos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altLang="es-ES" sz="1800" dirty="0" smtClean="0"/>
                        <a:t>Contribución a las metas del PDI</a:t>
                      </a:r>
                      <a:endParaRPr lang="es-ES" dirty="0"/>
                    </a:p>
                  </a:txBody>
                  <a:tcPr/>
                </a:tc>
              </a:tr>
              <a:tr h="596336">
                <a:tc>
                  <a:txBody>
                    <a:bodyPr/>
                    <a:lstStyle/>
                    <a:p>
                      <a:r>
                        <a:rPr lang="es-ES" dirty="0" smtClean="0"/>
                        <a:t>Compromiso – Fomento</a:t>
                      </a:r>
                      <a:r>
                        <a:rPr lang="es-ES" baseline="0" dirty="0" smtClean="0"/>
                        <a:t> de la c</a:t>
                      </a:r>
                      <a:r>
                        <a:rPr lang="es-ES" dirty="0" smtClean="0"/>
                        <a:t>ultura de internacionalización integral 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Objetivo 5.3, 6.2 </a:t>
                      </a:r>
                    </a:p>
                    <a:p>
                      <a:endParaRPr lang="es-ES" dirty="0"/>
                    </a:p>
                  </a:txBody>
                  <a:tcPr/>
                </a:tc>
              </a:tr>
              <a:tr h="596336">
                <a:tc>
                  <a:txBody>
                    <a:bodyPr/>
                    <a:lstStyle/>
                    <a:p>
                      <a:r>
                        <a:rPr lang="es-ES" dirty="0" smtClean="0"/>
                        <a:t>Gestión -  Mejora</a:t>
                      </a:r>
                      <a:r>
                        <a:rPr lang="es-ES" baseline="0" dirty="0" smtClean="0"/>
                        <a:t> de la gestión. Elevar la calidad.  Automatizar procesos. Actualizar normativa. Fortalecer </a:t>
                      </a:r>
                      <a:r>
                        <a:rPr lang="es-ES" dirty="0" smtClean="0"/>
                        <a:t>infraestructura física y de servicios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Objetivo 5.3, 6.2 </a:t>
                      </a:r>
                    </a:p>
                    <a:p>
                      <a:r>
                        <a:rPr lang="es-ES" dirty="0" smtClean="0"/>
                        <a:t>Indicador 14, 15</a:t>
                      </a:r>
                      <a:endParaRPr lang="es-ES" dirty="0"/>
                    </a:p>
                  </a:txBody>
                  <a:tcPr/>
                </a:tc>
              </a:tr>
              <a:tr h="596336">
                <a:tc>
                  <a:txBody>
                    <a:bodyPr/>
                    <a:lstStyle/>
                    <a:p>
                      <a:r>
                        <a:rPr lang="es-ES" dirty="0" smtClean="0"/>
                        <a:t>Movilidad -  incrementar el numero de estudiantes y profesores entrantes y salientes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Objetivo 5.1,</a:t>
                      </a:r>
                      <a:r>
                        <a:rPr lang="es-ES" baseline="0" dirty="0" smtClean="0"/>
                        <a:t> 5.2 </a:t>
                      </a:r>
                      <a:endParaRPr lang="es-ES" dirty="0" smtClean="0"/>
                    </a:p>
                    <a:p>
                      <a:r>
                        <a:rPr lang="es-ES" dirty="0" smtClean="0"/>
                        <a:t>Indicador 12, 13 </a:t>
                      </a:r>
                      <a:endParaRPr lang="es-ES" dirty="0"/>
                    </a:p>
                  </a:txBody>
                  <a:tcPr/>
                </a:tc>
              </a:tr>
              <a:tr h="596336">
                <a:tc>
                  <a:txBody>
                    <a:bodyPr/>
                    <a:lstStyle/>
                    <a:p>
                      <a:r>
                        <a:rPr lang="es-ES" dirty="0" smtClean="0"/>
                        <a:t>Idiomas – Apoyar a CGA en la implementación</a:t>
                      </a:r>
                      <a:r>
                        <a:rPr lang="es-ES" baseline="0" dirty="0" smtClean="0"/>
                        <a:t> de la </a:t>
                      </a:r>
                      <a:r>
                        <a:rPr lang="es-ES" baseline="0" dirty="0" err="1" smtClean="0"/>
                        <a:t>politica</a:t>
                      </a:r>
                      <a:r>
                        <a:rPr lang="es-ES" baseline="0" dirty="0" smtClean="0"/>
                        <a:t> de idiomas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Objetivo 5.1,</a:t>
                      </a:r>
                      <a:r>
                        <a:rPr lang="es-ES" baseline="0" dirty="0" smtClean="0"/>
                        <a:t> 5.2 </a:t>
                      </a:r>
                      <a:endParaRPr lang="es-ES" dirty="0" smtClean="0"/>
                    </a:p>
                    <a:p>
                      <a:r>
                        <a:rPr lang="es-ES" dirty="0" smtClean="0"/>
                        <a:t>Indicador 12, 13 </a:t>
                      </a:r>
                      <a:r>
                        <a:rPr lang="es-ES" baseline="0" dirty="0" smtClean="0"/>
                        <a:t> </a:t>
                      </a:r>
                      <a:endParaRPr lang="es-ES" dirty="0"/>
                    </a:p>
                  </a:txBody>
                  <a:tcPr/>
                </a:tc>
              </a:tr>
              <a:tr h="5963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En casa –  Desarrollo de competencias globales.	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Formación de recursos humanos para la gestión y representación internacional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Objetivo 5.3, 6.2 </a:t>
                      </a:r>
                    </a:p>
                    <a:p>
                      <a:r>
                        <a:rPr lang="es-ES" dirty="0" smtClean="0"/>
                        <a:t>Indicador 14, 15 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30869898" y="9334802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Acreditación internacional.	</a:t>
            </a:r>
          </a:p>
          <a:p>
            <a:r>
              <a:rPr lang="es-ES" dirty="0"/>
              <a:t>Integración de la dimensión internacional, intercultural y global en los programas educativos	</a:t>
            </a:r>
          </a:p>
          <a:p>
            <a:endParaRPr lang="es-ES" dirty="0" smtClean="0"/>
          </a:p>
          <a:p>
            <a:r>
              <a:rPr lang="es-ES" dirty="0" smtClean="0"/>
              <a:t>Generación </a:t>
            </a:r>
            <a:r>
              <a:rPr lang="es-ES" dirty="0"/>
              <a:t>de una política integral de internacionalización	</a:t>
            </a:r>
          </a:p>
          <a:p>
            <a:endParaRPr lang="es-ES" dirty="0" smtClean="0"/>
          </a:p>
          <a:p>
            <a:r>
              <a:rPr lang="es-ES" dirty="0" smtClean="0"/>
              <a:t>Formación </a:t>
            </a:r>
            <a:r>
              <a:rPr lang="es-ES" dirty="0"/>
              <a:t>de recursos humanos para la gestión y representación internacional	</a:t>
            </a:r>
          </a:p>
          <a:p>
            <a:r>
              <a:rPr lang="es-ES" dirty="0"/>
              <a:t>Programas de comunicación y difusión en el nivel </a:t>
            </a:r>
            <a:r>
              <a:rPr lang="es-ES" dirty="0" smtClean="0"/>
              <a:t>internacional</a:t>
            </a:r>
            <a:r>
              <a:rPr lang="es-ES" dirty="0"/>
              <a:t>	</a:t>
            </a:r>
          </a:p>
          <a:p>
            <a:r>
              <a:rPr lang="es-ES" dirty="0"/>
              <a:t>Desarrollo de competencias globales.	</a:t>
            </a:r>
          </a:p>
        </p:txBody>
      </p:sp>
    </p:spTree>
    <p:extLst>
      <p:ext uri="{BB962C8B-B14F-4D97-AF65-F5344CB8AC3E}">
        <p14:creationId xmlns:p14="http://schemas.microsoft.com/office/powerpoint/2010/main" val="3176012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99731" y="401690"/>
            <a:ext cx="11174818" cy="95410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s-ES" alt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Matriz </a:t>
            </a:r>
            <a:r>
              <a:rPr lang="es-ES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de vinculación con el Plan de Desarrollo Institucional 2014-2030</a:t>
            </a:r>
            <a:endParaRPr lang="es-MX" alt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92110"/>
              </p:ext>
            </p:extLst>
          </p:nvPr>
        </p:nvGraphicFramePr>
        <p:xfrm>
          <a:off x="338133" y="1452017"/>
          <a:ext cx="11565238" cy="496744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852457"/>
                <a:gridCol w="3876134"/>
                <a:gridCol w="2133652"/>
                <a:gridCol w="2702995"/>
              </a:tblGrid>
              <a:tr h="1560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altLang="es-MX" sz="1800" dirty="0" smtClean="0">
                          <a:effectLst/>
                        </a:rPr>
                        <a:t>Eje temático del </a:t>
                      </a:r>
                      <a:r>
                        <a:rPr lang="es-MX" altLang="es-MX" sz="1800" dirty="0">
                          <a:effectLst/>
                        </a:rPr>
                        <a:t>PDI</a:t>
                      </a:r>
                      <a:endParaRPr lang="es-MX" altLang="es-MX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0" marR="63500" marT="63500" marB="6350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altLang="es-MX" sz="1800" dirty="0">
                          <a:effectLst/>
                        </a:rPr>
                        <a:t>Acciones estratégicas o proyectos del plan de trabajo de la dependencia</a:t>
                      </a:r>
                      <a:endParaRPr lang="es-MX" altLang="es-MX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0" marR="63500" marT="63500" marB="6350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altLang="es-MX" sz="1800" dirty="0">
                          <a:effectLst/>
                        </a:rPr>
                        <a:t>¿Cómo se vinculan los objetivos y estrategias del PDI?</a:t>
                      </a:r>
                      <a:endParaRPr lang="es-MX" altLang="es-MX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0" marR="63500" marT="63500" marB="6350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altLang="es-MX" sz="1800" dirty="0">
                          <a:effectLst/>
                        </a:rPr>
                        <a:t>¿Cómo contribuyen al logro de las metas de los indicadores del PDI</a:t>
                      </a:r>
                      <a:endParaRPr lang="es-MX" altLang="es-MX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0" marR="63500" marT="63500" marB="6350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665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altLang="es-MX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Internacionalización</a:t>
                      </a:r>
                      <a:endParaRPr lang="es-MX" altLang="es-MX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altLang="es-MX" sz="2400" dirty="0">
                          <a:effectLst/>
                        </a:rPr>
                        <a:t> </a:t>
                      </a:r>
                      <a:r>
                        <a:rPr lang="es-MX" altLang="es-MX" sz="2400" dirty="0" smtClean="0">
                          <a:effectLst/>
                        </a:rPr>
                        <a:t>Compromiso</a:t>
                      </a:r>
                      <a:endParaRPr lang="es-MX" altLang="es-MX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altLang="es-MX" sz="2400" dirty="0">
                          <a:effectLst/>
                        </a:rPr>
                        <a:t> </a:t>
                      </a:r>
                      <a:r>
                        <a:rPr lang="es-MX" altLang="es-MX" sz="2400" dirty="0" smtClean="0">
                          <a:effectLst/>
                        </a:rPr>
                        <a:t>14</a:t>
                      </a:r>
                      <a:endParaRPr lang="es-MX" altLang="es-MX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altLang="es-MX" sz="1800" baseline="0" dirty="0" smtClean="0">
                          <a:effectLst/>
                        </a:rPr>
                        <a:t>Dimensión internacional</a:t>
                      </a:r>
                      <a:endParaRPr lang="es-MX" altLang="es-MX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0" marR="63500" marT="63500" marB="63500" anchor="ctr"/>
                </a:tc>
              </a:tr>
              <a:tr h="5665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altLang="es-MX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Internacionalización y Gestión y Gob.</a:t>
                      </a:r>
                      <a:endParaRPr lang="es-MX" altLang="es-MX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altLang="es-MX" sz="2400" dirty="0">
                          <a:effectLst/>
                        </a:rPr>
                        <a:t> </a:t>
                      </a:r>
                      <a:r>
                        <a:rPr lang="es-MX" altLang="es-MX" sz="2400" dirty="0" smtClean="0">
                          <a:effectLst/>
                        </a:rPr>
                        <a:t>Gestión</a:t>
                      </a:r>
                      <a:endParaRPr lang="es-MX" altLang="es-MX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altLang="es-MX" sz="2400" dirty="0">
                          <a:effectLst/>
                        </a:rPr>
                        <a:t> </a:t>
                      </a:r>
                      <a:r>
                        <a:rPr lang="es-MX" altLang="es-MX" sz="2400" dirty="0" smtClean="0">
                          <a:effectLst/>
                        </a:rPr>
                        <a:t>14, 15</a:t>
                      </a:r>
                      <a:endParaRPr lang="es-MX" altLang="es-MX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altLang="es-MX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Rankings, dimensión internacional</a:t>
                      </a:r>
                      <a:endParaRPr kumimoji="0" lang="es-MX" altLang="es-MX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3500" marR="63500" marT="63500" marB="63500" anchor="ctr"/>
                </a:tc>
              </a:tr>
              <a:tr h="5665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altLang="es-MX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Internacionalización</a:t>
                      </a:r>
                      <a:endParaRPr lang="es-MX" altLang="es-MX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altLang="es-MX" sz="2400" dirty="0">
                          <a:effectLst/>
                        </a:rPr>
                        <a:t> </a:t>
                      </a:r>
                      <a:r>
                        <a:rPr lang="es-MX" altLang="es-MX" sz="2400" dirty="0" smtClean="0">
                          <a:effectLst/>
                        </a:rPr>
                        <a:t>Movilidad</a:t>
                      </a:r>
                      <a:endParaRPr lang="es-MX" altLang="es-MX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altLang="es-MX" sz="2400" dirty="0">
                          <a:effectLst/>
                        </a:rPr>
                        <a:t> </a:t>
                      </a:r>
                      <a:r>
                        <a:rPr lang="es-MX" altLang="es-MX" sz="2400" dirty="0" smtClean="0">
                          <a:effectLst/>
                        </a:rPr>
                        <a:t>12, 13 </a:t>
                      </a:r>
                      <a:endParaRPr lang="es-MX" altLang="es-MX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altLang="es-MX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Movilidad</a:t>
                      </a:r>
                      <a:endParaRPr kumimoji="0" lang="es-MX" altLang="es-MX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3500" marR="63500" marT="63500" marB="63500" anchor="ctr"/>
                </a:tc>
              </a:tr>
              <a:tr h="5665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altLang="es-MX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Internacionalización</a:t>
                      </a:r>
                      <a:endParaRPr lang="es-MX" altLang="es-MX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altLang="es-MX" sz="2400" dirty="0">
                          <a:effectLst/>
                        </a:rPr>
                        <a:t> </a:t>
                      </a:r>
                      <a:r>
                        <a:rPr lang="es-MX" altLang="es-MX" sz="2400" dirty="0" smtClean="0">
                          <a:effectLst/>
                        </a:rPr>
                        <a:t>Idiomas</a:t>
                      </a:r>
                      <a:endParaRPr lang="es-MX" altLang="es-MX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altLang="es-MX" sz="2400" dirty="0">
                          <a:effectLst/>
                        </a:rPr>
                        <a:t> </a:t>
                      </a:r>
                      <a:r>
                        <a:rPr lang="es-MX" altLang="es-MX" sz="2400" dirty="0" smtClean="0">
                          <a:effectLst/>
                        </a:rPr>
                        <a:t>12, 13</a:t>
                      </a:r>
                      <a:endParaRPr lang="es-MX" altLang="es-MX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altLang="es-MX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Movilidad, dimensión internacional</a:t>
                      </a:r>
                      <a:endParaRPr kumimoji="0" lang="es-MX" altLang="es-MX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3500" marR="63500" marT="63500" marB="63500" anchor="ctr"/>
                </a:tc>
              </a:tr>
              <a:tr h="5665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es-MX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Internacionalización</a:t>
                      </a:r>
                      <a:endParaRPr lang="es-MX" altLang="es-MX" sz="18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altLang="es-MX" sz="1800" dirty="0">
                          <a:effectLst/>
                        </a:rPr>
                        <a:t> </a:t>
                      </a:r>
                      <a:endParaRPr lang="es-MX" altLang="es-MX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altLang="es-MX" sz="2400" dirty="0">
                          <a:effectLst/>
                        </a:rPr>
                        <a:t> </a:t>
                      </a:r>
                      <a:r>
                        <a:rPr lang="es-MX" altLang="es-MX" sz="2400" dirty="0" smtClean="0">
                          <a:effectLst/>
                        </a:rPr>
                        <a:t>En casa</a:t>
                      </a:r>
                      <a:endParaRPr lang="es-MX" altLang="es-MX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altLang="es-MX" sz="2400" dirty="0">
                          <a:effectLst/>
                        </a:rPr>
                        <a:t> </a:t>
                      </a:r>
                      <a:r>
                        <a:rPr lang="es-MX" altLang="es-MX" sz="2400" dirty="0" smtClean="0">
                          <a:effectLst/>
                        </a:rPr>
                        <a:t>14</a:t>
                      </a:r>
                      <a:endParaRPr lang="es-MX" altLang="es-MX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es-MX" sz="2000" baseline="0" dirty="0" smtClean="0">
                          <a:effectLst/>
                        </a:rPr>
                        <a:t>Dimensión internacional</a:t>
                      </a:r>
                      <a:endParaRPr lang="es-MX" altLang="es-MX" sz="20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3500" marR="63500" marT="63500" marB="635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925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n 33" descr="01.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2934" y="2067614"/>
            <a:ext cx="3907728" cy="29107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" name="Imagen 38" descr="05.07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106"/>
          <a:stretch/>
        </p:blipFill>
        <p:spPr>
          <a:xfrm>
            <a:off x="3288210" y="-321733"/>
            <a:ext cx="5466323" cy="2543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Imagen 31" descr="01.05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8802" y="-762000"/>
            <a:ext cx="4250265" cy="31876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Imagen 34" descr="01.18.jpe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578267" cy="5113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Imagen 35" descr="01.09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1067" y="4097026"/>
            <a:ext cx="5299745" cy="2981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" name="Imagen 36" descr="01.11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2109" y="4317999"/>
            <a:ext cx="4449891" cy="2947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" name="Imagen 39" descr="10.01.CR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8267" y="4216400"/>
            <a:ext cx="3962400" cy="264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Imagen 37" descr="01.12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6782" y="-338666"/>
            <a:ext cx="2129670" cy="2839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ángulo 1"/>
          <p:cNvSpPr/>
          <p:nvPr/>
        </p:nvSpPr>
        <p:spPr>
          <a:xfrm>
            <a:off x="3606800" y="2411569"/>
            <a:ext cx="47074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altLang="es-MX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¡Gracias!</a:t>
            </a:r>
            <a:endParaRPr lang="es-MX" altLang="es-MX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829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89102"/>
            <a:ext cx="11353800" cy="896552"/>
          </a:xfrm>
        </p:spPr>
        <p:txBody>
          <a:bodyPr>
            <a:noAutofit/>
          </a:bodyPr>
          <a:lstStyle/>
          <a:p>
            <a:r>
              <a:rPr lang="es-MX" sz="3200" dirty="0" smtClean="0">
                <a:latin typeface="Arial"/>
                <a:cs typeface="Arial"/>
              </a:rPr>
              <a:t>Programa de </a:t>
            </a:r>
            <a:r>
              <a:rPr lang="es-MX" sz="3200" dirty="0">
                <a:latin typeface="Arial"/>
                <a:cs typeface="Arial"/>
              </a:rPr>
              <a:t>Internacionalización Integral </a:t>
            </a:r>
            <a:r>
              <a:rPr lang="es-MX" sz="3200" dirty="0" smtClean="0">
                <a:latin typeface="Arial"/>
                <a:cs typeface="Arial"/>
              </a:rPr>
              <a:t>CGCI</a:t>
            </a:r>
            <a:endParaRPr lang="es-ES" sz="3200" dirty="0">
              <a:latin typeface="Arial"/>
              <a:cs typeface="Arial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86442243"/>
              </p:ext>
            </p:extLst>
          </p:nvPr>
        </p:nvGraphicFramePr>
        <p:xfrm>
          <a:off x="3692587" y="1390546"/>
          <a:ext cx="8475894" cy="5138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ángulo 3"/>
          <p:cNvSpPr/>
          <p:nvPr/>
        </p:nvSpPr>
        <p:spPr>
          <a:xfrm>
            <a:off x="0" y="1644719"/>
            <a:ext cx="522914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/>
              <a:t>Avanzar </a:t>
            </a:r>
            <a:r>
              <a:rPr lang="es-ES" sz="2800" dirty="0"/>
              <a:t>en la internacionalización integral de la Universidad de Guadalajara en el marco de una Política de Internacionalización que comprende 5 componentes: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0" y="6457890"/>
            <a:ext cx="114677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avance en el cumplimiento del Plan de Trabajo </a:t>
            </a:r>
            <a:r>
              <a:rPr lang="es-ES" altLang="es-E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= 70%</a:t>
            </a:r>
            <a:endParaRPr lang="es-ES" altLang="es-E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1 CuadroTexto"/>
          <p:cNvSpPr txBox="1"/>
          <p:nvPr/>
        </p:nvSpPr>
        <p:spPr>
          <a:xfrm>
            <a:off x="1947147" y="190059"/>
            <a:ext cx="8396273" cy="523220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r>
              <a:rPr lang="es-ES" alt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Síntesis del Plan de Trabajo presentado en 2015</a:t>
            </a:r>
            <a:endParaRPr lang="es-MX" alt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738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0"/>
            <a:ext cx="7887546" cy="523220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r>
              <a:rPr lang="es-ES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Resultados cuantitativos </a:t>
            </a:r>
            <a:r>
              <a:rPr lang="es-ES" alt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alcanzados </a:t>
            </a:r>
            <a:r>
              <a:rPr lang="es-ES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alt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es-MX" alt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685888" y="4409232"/>
            <a:ext cx="25061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57.8 % estudiantes apoyados con recursos institucionales y externos</a:t>
            </a: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784907494"/>
              </p:ext>
            </p:extLst>
          </p:nvPr>
        </p:nvGraphicFramePr>
        <p:xfrm>
          <a:off x="406400" y="304800"/>
          <a:ext cx="10143067" cy="6388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Agrupar 9"/>
          <p:cNvGrpSpPr/>
          <p:nvPr/>
        </p:nvGrpSpPr>
        <p:grpSpPr>
          <a:xfrm>
            <a:off x="9312528" y="0"/>
            <a:ext cx="2468193" cy="546034"/>
            <a:chOff x="4879642" y="110804"/>
            <a:chExt cx="2077683" cy="1662146"/>
          </a:xfrm>
        </p:grpSpPr>
        <p:sp>
          <p:nvSpPr>
            <p:cNvPr id="14" name="Rectángulo redondeado 13"/>
            <p:cNvSpPr/>
            <p:nvPr/>
          </p:nvSpPr>
          <p:spPr>
            <a:xfrm>
              <a:off x="4879642" y="110804"/>
              <a:ext cx="2077683" cy="16621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ángulo 14"/>
            <p:cNvSpPr/>
            <p:nvPr/>
          </p:nvSpPr>
          <p:spPr>
            <a:xfrm>
              <a:off x="4928325" y="159487"/>
              <a:ext cx="1980317" cy="15647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800" kern="1200" dirty="0" smtClean="0"/>
                <a:t>Movilidad </a:t>
              </a:r>
              <a:endParaRPr lang="es-ES" sz="2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60312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0"/>
            <a:ext cx="7887546" cy="523220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r>
              <a:rPr lang="es-ES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Resultados cuantitativos </a:t>
            </a:r>
            <a:r>
              <a:rPr lang="es-ES" alt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alcanzados </a:t>
            </a:r>
            <a:r>
              <a:rPr lang="es-ES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alt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es-MX" alt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Agrupar 9"/>
          <p:cNvGrpSpPr/>
          <p:nvPr/>
        </p:nvGrpSpPr>
        <p:grpSpPr>
          <a:xfrm>
            <a:off x="9747327" y="0"/>
            <a:ext cx="2468193" cy="546034"/>
            <a:chOff x="4879642" y="110804"/>
            <a:chExt cx="2077683" cy="1662146"/>
          </a:xfrm>
        </p:grpSpPr>
        <p:sp>
          <p:nvSpPr>
            <p:cNvPr id="14" name="Rectángulo redondeado 13"/>
            <p:cNvSpPr/>
            <p:nvPr/>
          </p:nvSpPr>
          <p:spPr>
            <a:xfrm>
              <a:off x="4879642" y="110804"/>
              <a:ext cx="2077683" cy="16621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ángulo 14"/>
            <p:cNvSpPr/>
            <p:nvPr/>
          </p:nvSpPr>
          <p:spPr>
            <a:xfrm>
              <a:off x="4928325" y="159487"/>
              <a:ext cx="1980317" cy="15647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800" kern="1200" dirty="0" smtClean="0"/>
                <a:t>Movilidad </a:t>
              </a:r>
              <a:endParaRPr lang="es-ES" sz="2800" kern="1200" dirty="0"/>
            </a:p>
          </p:txBody>
        </p:sp>
      </p:grp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042337703"/>
              </p:ext>
            </p:extLst>
          </p:nvPr>
        </p:nvGraphicFramePr>
        <p:xfrm>
          <a:off x="658551" y="1251727"/>
          <a:ext cx="10654402" cy="5606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211677" y="484043"/>
            <a:ext cx="6091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Programa de Estancias Académicas (PEA)</a:t>
            </a:r>
          </a:p>
        </p:txBody>
      </p:sp>
      <p:sp>
        <p:nvSpPr>
          <p:cNvPr id="3" name="Rectángulo 2"/>
          <p:cNvSpPr/>
          <p:nvPr/>
        </p:nvSpPr>
        <p:spPr>
          <a:xfrm>
            <a:off x="8701253" y="4349609"/>
            <a:ext cx="29644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Países: </a:t>
            </a:r>
            <a:endParaRPr lang="es-ES" sz="2800" dirty="0" smtClean="0"/>
          </a:p>
          <a:p>
            <a:r>
              <a:rPr lang="es-ES" sz="2800" dirty="0" smtClean="0"/>
              <a:t>2013: 28 </a:t>
            </a:r>
          </a:p>
          <a:p>
            <a:r>
              <a:rPr lang="es-ES" sz="2800" dirty="0" smtClean="0"/>
              <a:t>2014: 26 </a:t>
            </a:r>
          </a:p>
          <a:p>
            <a:r>
              <a:rPr lang="es-ES" sz="2800" dirty="0" smtClean="0"/>
              <a:t>2015: 29 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287174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0"/>
            <a:ext cx="7887546" cy="523220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r>
              <a:rPr lang="es-ES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Resultados cuantitativos </a:t>
            </a:r>
            <a:r>
              <a:rPr lang="es-ES" alt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alcanzados </a:t>
            </a:r>
            <a:r>
              <a:rPr lang="es-ES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alt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es-MX" alt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Agrupar 9"/>
          <p:cNvGrpSpPr/>
          <p:nvPr/>
        </p:nvGrpSpPr>
        <p:grpSpPr>
          <a:xfrm>
            <a:off x="9747327" y="0"/>
            <a:ext cx="2468193" cy="546034"/>
            <a:chOff x="4879642" y="110804"/>
            <a:chExt cx="2077683" cy="1662146"/>
          </a:xfrm>
        </p:grpSpPr>
        <p:sp>
          <p:nvSpPr>
            <p:cNvPr id="14" name="Rectángulo redondeado 13"/>
            <p:cNvSpPr/>
            <p:nvPr/>
          </p:nvSpPr>
          <p:spPr>
            <a:xfrm>
              <a:off x="4879642" y="110804"/>
              <a:ext cx="2077683" cy="16621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ángulo 14"/>
            <p:cNvSpPr/>
            <p:nvPr/>
          </p:nvSpPr>
          <p:spPr>
            <a:xfrm>
              <a:off x="4928325" y="159487"/>
              <a:ext cx="1980317" cy="15647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800" kern="1200" dirty="0" smtClean="0"/>
                <a:t>Movilidad </a:t>
              </a:r>
              <a:endParaRPr lang="es-ES" sz="2800" kern="1200" dirty="0"/>
            </a:p>
          </p:txBody>
        </p:sp>
      </p:grp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885547634"/>
              </p:ext>
            </p:extLst>
          </p:nvPr>
        </p:nvGraphicFramePr>
        <p:xfrm>
          <a:off x="517432" y="813731"/>
          <a:ext cx="11383511" cy="5606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164639" y="460525"/>
            <a:ext cx="6091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Programas FOBESII </a:t>
            </a:r>
          </a:p>
        </p:txBody>
      </p:sp>
    </p:spTree>
    <p:extLst>
      <p:ext uri="{BB962C8B-B14F-4D97-AF65-F5344CB8AC3E}">
        <p14:creationId xmlns:p14="http://schemas.microsoft.com/office/powerpoint/2010/main" val="1872698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0"/>
            <a:ext cx="7887546" cy="523220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r>
              <a:rPr lang="es-ES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Resultados cuantitativos </a:t>
            </a:r>
            <a:r>
              <a:rPr lang="es-ES" alt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alcanzados </a:t>
            </a:r>
            <a:r>
              <a:rPr lang="es-ES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alt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es-MX" alt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Agrupar 9"/>
          <p:cNvGrpSpPr/>
          <p:nvPr/>
        </p:nvGrpSpPr>
        <p:grpSpPr>
          <a:xfrm>
            <a:off x="9747327" y="0"/>
            <a:ext cx="2468193" cy="546034"/>
            <a:chOff x="4879642" y="110804"/>
            <a:chExt cx="2077683" cy="1662146"/>
          </a:xfrm>
        </p:grpSpPr>
        <p:sp>
          <p:nvSpPr>
            <p:cNvPr id="14" name="Rectángulo redondeado 13"/>
            <p:cNvSpPr/>
            <p:nvPr/>
          </p:nvSpPr>
          <p:spPr>
            <a:xfrm>
              <a:off x="4879642" y="110804"/>
              <a:ext cx="2077683" cy="16621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ángulo 14"/>
            <p:cNvSpPr/>
            <p:nvPr/>
          </p:nvSpPr>
          <p:spPr>
            <a:xfrm>
              <a:off x="4928325" y="159487"/>
              <a:ext cx="1980317" cy="15647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800" kern="1200" dirty="0" smtClean="0"/>
                <a:t>Movilidad </a:t>
              </a:r>
              <a:endParaRPr lang="es-ES" sz="2800" kern="1200" dirty="0"/>
            </a:p>
          </p:txBody>
        </p:sp>
      </p:grp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454721443"/>
              </p:ext>
            </p:extLst>
          </p:nvPr>
        </p:nvGraphicFramePr>
        <p:xfrm>
          <a:off x="0" y="1251727"/>
          <a:ext cx="8229600" cy="5606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211677" y="500625"/>
            <a:ext cx="6312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Becas organismos nacionales/internacionales</a:t>
            </a: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1350327222"/>
              </p:ext>
            </p:extLst>
          </p:nvPr>
        </p:nvGraphicFramePr>
        <p:xfrm>
          <a:off x="8500533" y="880533"/>
          <a:ext cx="3423930" cy="5789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72698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0"/>
            <a:ext cx="7887546" cy="523220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r>
              <a:rPr lang="es-ES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Resultados cuantitativos </a:t>
            </a:r>
            <a:r>
              <a:rPr lang="es-ES" alt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alcanzados </a:t>
            </a:r>
            <a:r>
              <a:rPr lang="es-ES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alt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es-MX" alt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Agrupar 9"/>
          <p:cNvGrpSpPr/>
          <p:nvPr/>
        </p:nvGrpSpPr>
        <p:grpSpPr>
          <a:xfrm>
            <a:off x="9723807" y="0"/>
            <a:ext cx="2468193" cy="546034"/>
            <a:chOff x="4879642" y="110804"/>
            <a:chExt cx="2077683" cy="1662146"/>
          </a:xfrm>
          <a:solidFill>
            <a:srgbClr val="9BBB59"/>
          </a:solidFill>
        </p:grpSpPr>
        <p:sp>
          <p:nvSpPr>
            <p:cNvPr id="14" name="Rectángulo redondeado 13"/>
            <p:cNvSpPr/>
            <p:nvPr/>
          </p:nvSpPr>
          <p:spPr>
            <a:xfrm>
              <a:off x="4879642" y="110804"/>
              <a:ext cx="2077683" cy="166214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ángulo 14"/>
            <p:cNvSpPr/>
            <p:nvPr/>
          </p:nvSpPr>
          <p:spPr>
            <a:xfrm>
              <a:off x="4928325" y="159487"/>
              <a:ext cx="1980317" cy="156478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800" kern="1200" dirty="0" smtClean="0"/>
                <a:t>Gestión</a:t>
              </a:r>
              <a:endParaRPr lang="es-ES" sz="2800" kern="1200" dirty="0"/>
            </a:p>
          </p:txBody>
        </p:sp>
      </p:grpSp>
      <p:sp>
        <p:nvSpPr>
          <p:cNvPr id="12" name="CuadroTexto 11"/>
          <p:cNvSpPr txBox="1"/>
          <p:nvPr/>
        </p:nvSpPr>
        <p:spPr>
          <a:xfrm>
            <a:off x="188157" y="453592"/>
            <a:ext cx="9582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Recursos totales gestionados por CGCI para la movilidad</a:t>
            </a: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3183423148"/>
              </p:ext>
            </p:extLst>
          </p:nvPr>
        </p:nvGraphicFramePr>
        <p:xfrm>
          <a:off x="329275" y="898979"/>
          <a:ext cx="11642228" cy="5959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9110133" y="5723466"/>
            <a:ext cx="2777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Mismos recursos humanos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762368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10016</TotalTime>
  <Words>3412</Words>
  <Application>Microsoft Macintosh PowerPoint</Application>
  <PresentationFormat>Personalizado</PresentationFormat>
  <Paragraphs>623</Paragraphs>
  <Slides>34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Tema de Office</vt:lpstr>
      <vt:lpstr>Presentación de PowerPoint</vt:lpstr>
      <vt:lpstr>Presentación de PowerPoint</vt:lpstr>
      <vt:lpstr>Síntesis del Plan de Trabajo presentado en 2015</vt:lpstr>
      <vt:lpstr>Programa de Internacionalización Integral CGCI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Plan de Trabajo 2016</vt:lpstr>
      <vt:lpstr>Programa de Internacionalización Integral CGCI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</dc:creator>
  <cp:lastModifiedBy>Nadia Paola Mireles Torres</cp:lastModifiedBy>
  <cp:revision>392</cp:revision>
  <cp:lastPrinted>2016-01-28T20:21:19Z</cp:lastPrinted>
  <dcterms:created xsi:type="dcterms:W3CDTF">2015-01-07T22:48:31Z</dcterms:created>
  <dcterms:modified xsi:type="dcterms:W3CDTF">2016-02-04T23:15:48Z</dcterms:modified>
</cp:coreProperties>
</file>