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notesSlides/notesSlide27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5" r:id="rId2"/>
    <p:sldMasterId id="2147483719" r:id="rId3"/>
  </p:sldMasterIdLst>
  <p:notesMasterIdLst>
    <p:notesMasterId r:id="rId49"/>
  </p:notesMasterIdLst>
  <p:handoutMasterIdLst>
    <p:handoutMasterId r:id="rId50"/>
  </p:handoutMasterIdLst>
  <p:sldIdLst>
    <p:sldId id="257" r:id="rId4"/>
    <p:sldId id="272" r:id="rId5"/>
    <p:sldId id="258" r:id="rId6"/>
    <p:sldId id="259" r:id="rId7"/>
    <p:sldId id="363" r:id="rId8"/>
    <p:sldId id="440" r:id="rId9"/>
    <p:sldId id="431" r:id="rId10"/>
    <p:sldId id="430" r:id="rId11"/>
    <p:sldId id="432" r:id="rId12"/>
    <p:sldId id="433" r:id="rId13"/>
    <p:sldId id="437" r:id="rId14"/>
    <p:sldId id="434" r:id="rId15"/>
    <p:sldId id="435" r:id="rId16"/>
    <p:sldId id="429" r:id="rId17"/>
    <p:sldId id="427" r:id="rId18"/>
    <p:sldId id="390" r:id="rId19"/>
    <p:sldId id="421" r:id="rId20"/>
    <p:sldId id="423" r:id="rId21"/>
    <p:sldId id="442" r:id="rId22"/>
    <p:sldId id="400" r:id="rId23"/>
    <p:sldId id="416" r:id="rId24"/>
    <p:sldId id="405" r:id="rId25"/>
    <p:sldId id="401" r:id="rId26"/>
    <p:sldId id="402" r:id="rId27"/>
    <p:sldId id="403" r:id="rId28"/>
    <p:sldId id="407" r:id="rId29"/>
    <p:sldId id="410" r:id="rId30"/>
    <p:sldId id="404" r:id="rId31"/>
    <p:sldId id="406" r:id="rId32"/>
    <p:sldId id="374" r:id="rId33"/>
    <p:sldId id="418" r:id="rId34"/>
    <p:sldId id="417" r:id="rId35"/>
    <p:sldId id="438" r:id="rId36"/>
    <p:sldId id="439" r:id="rId37"/>
    <p:sldId id="321" r:id="rId38"/>
    <p:sldId id="397" r:id="rId39"/>
    <p:sldId id="441" r:id="rId40"/>
    <p:sldId id="274" r:id="rId41"/>
    <p:sldId id="326" r:id="rId42"/>
    <p:sldId id="398" r:id="rId43"/>
    <p:sldId id="381" r:id="rId44"/>
    <p:sldId id="383" r:id="rId45"/>
    <p:sldId id="384" r:id="rId46"/>
    <p:sldId id="385" r:id="rId47"/>
    <p:sldId id="273" r:id="rId48"/>
  </p:sldIdLst>
  <p:sldSz cx="12192000" cy="6858000"/>
  <p:notesSz cx="7010400" cy="9296400"/>
  <p:defaultTextStyle>
    <a:defPPr>
      <a:defRPr lang="es-MX" alt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 de Microsoft Office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33" autoAdjust="0"/>
    <p:restoredTop sz="90783" autoAdjust="0"/>
  </p:normalViewPr>
  <p:slideViewPr>
    <p:cSldViewPr snapToGrid="0">
      <p:cViewPr>
        <p:scale>
          <a:sx n="79" d="100"/>
          <a:sy n="79" d="100"/>
        </p:scale>
        <p:origin x="-49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mar%20Karim\Dropbox\COPLADI\2016\SECRETARIA\FONDOS%20EXTERNOS\CIERRE%20DEL%20PROFOCIE%202014\CORTE%20PROFOCIE%2003-02-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ristinaE\Desktop\ENCUESTA%20POR%20SECCIONES%20CON%20GR&#193;FICAS-Revisi&#243;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Año</c:v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Hoja1!$C$19:$D$19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Hoja1!$C$19:$D$19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val>
        </c:ser>
        <c:ser>
          <c:idx val="1"/>
          <c:order val="1"/>
          <c:tx>
            <c:v>Monto del fondo</c:v>
          </c:tx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-4.9737575606731498E-17"/>
                  <c:y val="-2.92627469793125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6384112853041299E-17"/>
                  <c:y val="1.170509879172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Hoja1!$C$19:$D$19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Hoja1!$C$20:$D$20</c:f>
              <c:numCache>
                <c:formatCode>General</c:formatCode>
                <c:ptCount val="2"/>
                <c:pt idx="0">
                  <c:v>932865254</c:v>
                </c:pt>
                <c:pt idx="1">
                  <c:v>975263858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4245760"/>
        <c:axId val="4252032"/>
      </c:barChart>
      <c:catAx>
        <c:axId val="4245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s-MX" sz="1400" b="1"/>
                  <a:t>Año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es-ES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252032"/>
        <c:crosses val="autoZero"/>
        <c:auto val="1"/>
        <c:lblAlgn val="ctr"/>
        <c:lblOffset val="100"/>
        <c:noMultiLvlLbl val="0"/>
      </c:catAx>
      <c:valAx>
        <c:axId val="4252032"/>
        <c:scaling>
          <c:orientation val="minMax"/>
          <c:min val="7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245760"/>
        <c:crosses val="autoZero"/>
        <c:crossBetween val="between"/>
        <c:dispUnits>
          <c:builtInUnit val="millions"/>
          <c:dispUnitsLbl>
            <c:layout/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21244674455699"/>
          <c:y val="0"/>
          <c:w val="0.57731218255711902"/>
          <c:h val="1"/>
        </c:manualLayout>
      </c:layout>
      <c:pie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93245441817365"/>
                  <c:y val="-0.14836995168397099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'Sección VI'!$A$44:$A$45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'Sección VI'!$B$44:$B$45</c:f>
              <c:numCache>
                <c:formatCode>General</c:formatCode>
                <c:ptCount val="2"/>
                <c:pt idx="0">
                  <c:v>6644</c:v>
                </c:pt>
                <c:pt idx="1">
                  <c:v>13114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</c:spPr>
    </c:plotArea>
    <c:plotVisOnly val="1"/>
    <c:dispBlanksAs val="gap"/>
    <c:showDLblsOverMax val="0"/>
  </c:chart>
  <c:spPr>
    <a:noFill/>
  </c:spPr>
  <c:txPr>
    <a:bodyPr/>
    <a:lstStyle/>
    <a:p>
      <a:pPr>
        <a:defRPr sz="2000">
          <a:latin typeface="Candara" panose="020E0502030303020204" pitchFamily="34" charset="0"/>
        </a:defRPr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7565077386662109E-3"/>
          <c:y val="2.4026497835499898E-3"/>
          <c:w val="0.98106829788128602"/>
          <c:h val="0.90098368650946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Hoja1!$B$24</c:f>
              <c:strCache>
                <c:ptCount val="1"/>
              </c:strCache>
            </c:strRef>
          </c:tx>
          <c:spPr>
            <a:solidFill>
              <a:srgbClr val="44546A">
                <a:lumMod val="50000"/>
              </a:srgbClr>
            </a:solidFill>
          </c:spPr>
          <c:invertIfNegative val="0"/>
          <c:cat>
            <c:strRef>
              <c:f>Hoja1!$D$23:$F$23</c:f>
              <c:strCache>
                <c:ptCount val="3"/>
                <c:pt idx="0">
                  <c:v>Presupuesto Total</c:v>
                </c:pt>
                <c:pt idx="1">
                  <c:v>Subsidio Ordinario </c:v>
                </c:pt>
                <c:pt idx="2">
                  <c:v>Gasto operativo</c:v>
                </c:pt>
              </c:strCache>
            </c:strRef>
          </c:cat>
          <c:val>
            <c:numRef>
              <c:f>Hoja1!$D$24:$F$24</c:f>
              <c:numCache>
                <c:formatCode>_(* #,##0.00_);_(* \(#,##0.00\);_(* "-"??_);_(@_)</c:formatCode>
                <c:ptCount val="3"/>
                <c:pt idx="0" formatCode="General">
                  <c:v>12688.477621</c:v>
                </c:pt>
                <c:pt idx="1">
                  <c:v>9894.8162429999993</c:v>
                </c:pt>
                <c:pt idx="2">
                  <c:v>2061.9285570000002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65632"/>
        <c:axId val="4567424"/>
      </c:barChart>
      <c:lineChart>
        <c:grouping val="standard"/>
        <c:varyColors val="0"/>
        <c:ser>
          <c:idx val="1"/>
          <c:order val="1"/>
          <c:tx>
            <c:strRef>
              <c:f>Hoja1!$B$25</c:f>
              <c:strCache>
                <c:ptCount val="1"/>
                <c:pt idx="0">
                  <c:v>% Fondos extraordinarios</c:v>
                </c:pt>
              </c:strCache>
            </c:strRef>
          </c:tx>
          <c:spPr>
            <a:ln w="57150"/>
          </c:spPr>
          <c:marker>
            <c:symbol val="none"/>
          </c:marker>
          <c:dLbls>
            <c:dLbl>
              <c:idx val="0"/>
              <c:layout>
                <c:manualLayout>
                  <c:x val="-3.6563071297988997E-2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8750734786601198E-2"/>
                  <c:y val="-0.1011732059926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563071297988997E-2"/>
                  <c:y val="-4.6296296296296301E-2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solidFill>
                        <a:schemeClr val="tx1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Hoja1!$D$23:$F$23</c:f>
              <c:strCache>
                <c:ptCount val="3"/>
                <c:pt idx="0">
                  <c:v>Presupuesto Total</c:v>
                </c:pt>
                <c:pt idx="1">
                  <c:v>Subsidio Ordinario </c:v>
                </c:pt>
                <c:pt idx="2">
                  <c:v>Gasto operativo</c:v>
                </c:pt>
              </c:strCache>
            </c:strRef>
          </c:cat>
          <c:val>
            <c:numRef>
              <c:f>Hoja1!$D$25:$F$25</c:f>
              <c:numCache>
                <c:formatCode>0%</c:formatCode>
                <c:ptCount val="3"/>
                <c:pt idx="0">
                  <c:v>7.6862164802647001E-2</c:v>
                </c:pt>
                <c:pt idx="1">
                  <c:v>9.8563109617113107E-2</c:v>
                </c:pt>
                <c:pt idx="2">
                  <c:v>0.47298625099744401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70496"/>
        <c:axId val="4568960"/>
      </c:lineChart>
      <c:catAx>
        <c:axId val="4565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567424"/>
        <c:crosses val="autoZero"/>
        <c:auto val="1"/>
        <c:lblAlgn val="ctr"/>
        <c:lblOffset val="100"/>
        <c:noMultiLvlLbl val="0"/>
      </c:catAx>
      <c:valAx>
        <c:axId val="4567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es-MX"/>
          </a:p>
        </c:txPr>
        <c:crossAx val="4565632"/>
        <c:crosses val="autoZero"/>
        <c:crossBetween val="between"/>
      </c:valAx>
      <c:valAx>
        <c:axId val="4568960"/>
        <c:scaling>
          <c:orientation val="minMax"/>
          <c:max val="1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es-MX"/>
          </a:p>
        </c:txPr>
        <c:crossAx val="4570496"/>
        <c:crosses val="max"/>
        <c:crossBetween val="between"/>
      </c:valAx>
      <c:catAx>
        <c:axId val="45704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56896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600"/>
      </a:pPr>
      <a:endParaRPr lang="es-MX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59891124720499E-2"/>
          <c:y val="0.13496932515337401"/>
          <c:w val="0.82551736776146201"/>
          <c:h val="0.770150234288198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Hoja3!$O$2</c:f>
              <c:strCache>
                <c:ptCount val="1"/>
                <c:pt idx="0">
                  <c:v>%  CAPTURADO EN AFIN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Hoja3!$C$3:$C$9</c:f>
              <c:strCache>
                <c:ptCount val="7"/>
                <c:pt idx="0">
                  <c:v>CIEP</c:v>
                </c:pt>
                <c:pt idx="1">
                  <c:v>CIEP</c:v>
                </c:pt>
                <c:pt idx="2">
                  <c:v>CGCI</c:v>
                </c:pt>
                <c:pt idx="3">
                  <c:v>VINCULACIÓN</c:v>
                </c:pt>
                <c:pt idx="4">
                  <c:v>COPLADI</c:v>
                </c:pt>
                <c:pt idx="5">
                  <c:v>VICERECTORIA</c:v>
                </c:pt>
                <c:pt idx="6">
                  <c:v>ESTANCIAS</c:v>
                </c:pt>
              </c:strCache>
            </c:strRef>
          </c:cat>
          <c:val>
            <c:numRef>
              <c:f>Hoja3!$O$3:$O$9</c:f>
              <c:numCache>
                <c:formatCode>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Hoja3!$P$2</c:f>
              <c:strCache>
                <c:ptCount val="1"/>
                <c:pt idx="0">
                  <c:v>CAPTURADO EN E-PIFI (pagado)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Hoja3!$C$3:$C$9</c:f>
              <c:strCache>
                <c:ptCount val="7"/>
                <c:pt idx="0">
                  <c:v>CIEP</c:v>
                </c:pt>
                <c:pt idx="1">
                  <c:v>CIEP</c:v>
                </c:pt>
                <c:pt idx="2">
                  <c:v>CGCI</c:v>
                </c:pt>
                <c:pt idx="3">
                  <c:v>VINCULACIÓN</c:v>
                </c:pt>
                <c:pt idx="4">
                  <c:v>COPLADI</c:v>
                </c:pt>
                <c:pt idx="5">
                  <c:v>VICERECTORIA</c:v>
                </c:pt>
                <c:pt idx="6">
                  <c:v>ESTANCIAS</c:v>
                </c:pt>
              </c:strCache>
            </c:strRef>
          </c:cat>
          <c:val>
            <c:numRef>
              <c:f>Hoja3!$P$3:$P$9</c:f>
              <c:numCache>
                <c:formatCode>0.00%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0.99742184323607097</c:v>
                </c:pt>
                <c:pt idx="4">
                  <c:v>0.99863761904761905</c:v>
                </c:pt>
                <c:pt idx="5">
                  <c:v>0.90562643867924497</c:v>
                </c:pt>
                <c:pt idx="6">
                  <c:v>0.99992331666666701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481792"/>
        <c:axId val="88483328"/>
      </c:barChart>
      <c:catAx>
        <c:axId val="8848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483328"/>
        <c:crosses val="autoZero"/>
        <c:auto val="1"/>
        <c:lblAlgn val="ctr"/>
        <c:lblOffset val="100"/>
        <c:noMultiLvlLbl val="0"/>
      </c:catAx>
      <c:valAx>
        <c:axId val="884833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48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24159070924039119"/>
          <c:y val="0"/>
          <c:w val="0.49902253322685369"/>
          <c:h val="0.133804375554988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364103242750801E-2"/>
          <c:y val="0.19580825402959601"/>
          <c:w val="0.93265787477922701"/>
          <c:h val="0.70931130541197696"/>
        </c:manualLayout>
      </c:layout>
      <c:barChart>
        <c:barDir val="col"/>
        <c:grouping val="clustered"/>
        <c:varyColors val="0"/>
        <c:ser>
          <c:idx val="10"/>
          <c:order val="0"/>
          <c:tx>
            <c:strRef>
              <c:f>Hoja3!$O$10</c:f>
              <c:strCache>
                <c:ptCount val="1"/>
                <c:pt idx="0">
                  <c:v>%  CAPTURADO EN AFIN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Hoja3!$C$11:$C$26</c:f>
              <c:strCache>
                <c:ptCount val="16"/>
                <c:pt idx="0">
                  <c:v>CUAAD</c:v>
                </c:pt>
                <c:pt idx="1">
                  <c:v>CUCBA</c:v>
                </c:pt>
                <c:pt idx="2">
                  <c:v>CUCS</c:v>
                </c:pt>
                <c:pt idx="3">
                  <c:v>CUCEA</c:v>
                </c:pt>
                <c:pt idx="4">
                  <c:v>CUCEI</c:v>
                </c:pt>
                <c:pt idx="5">
                  <c:v>CUCSH</c:v>
                </c:pt>
                <c:pt idx="6">
                  <c:v>CIÉNEGA</c:v>
                </c:pt>
                <c:pt idx="7">
                  <c:v>COSTA</c:v>
                </c:pt>
                <c:pt idx="8">
                  <c:v>COSTA SUR</c:v>
                </c:pt>
                <c:pt idx="9">
                  <c:v>ALTOS</c:v>
                </c:pt>
                <c:pt idx="10">
                  <c:v>SUR</c:v>
                </c:pt>
                <c:pt idx="11">
                  <c:v>NORTE</c:v>
                </c:pt>
                <c:pt idx="12">
                  <c:v>VALLES</c:v>
                </c:pt>
                <c:pt idx="13">
                  <c:v>LAGOS</c:v>
                </c:pt>
                <c:pt idx="14">
                  <c:v>SUV</c:v>
                </c:pt>
                <c:pt idx="15">
                  <c:v>TONALA</c:v>
                </c:pt>
              </c:strCache>
            </c:strRef>
          </c:cat>
          <c:val>
            <c:numRef>
              <c:f>Hoja3!$O$11:$O$26</c:f>
              <c:numCache>
                <c:formatCode>0%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</c:ser>
        <c:ser>
          <c:idx val="11"/>
          <c:order val="1"/>
          <c:tx>
            <c:strRef>
              <c:f>Hoja3!$P$10</c:f>
              <c:strCache>
                <c:ptCount val="1"/>
                <c:pt idx="0">
                  <c:v>CAPTURADO EN E-PIFI (pagado)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Hoja3!$C$11:$C$26</c:f>
              <c:strCache>
                <c:ptCount val="16"/>
                <c:pt idx="0">
                  <c:v>CUAAD</c:v>
                </c:pt>
                <c:pt idx="1">
                  <c:v>CUCBA</c:v>
                </c:pt>
                <c:pt idx="2">
                  <c:v>CUCS</c:v>
                </c:pt>
                <c:pt idx="3">
                  <c:v>CUCEA</c:v>
                </c:pt>
                <c:pt idx="4">
                  <c:v>CUCEI</c:v>
                </c:pt>
                <c:pt idx="5">
                  <c:v>CUCSH</c:v>
                </c:pt>
                <c:pt idx="6">
                  <c:v>CIÉNEGA</c:v>
                </c:pt>
                <c:pt idx="7">
                  <c:v>COSTA</c:v>
                </c:pt>
                <c:pt idx="8">
                  <c:v>COSTA SUR</c:v>
                </c:pt>
                <c:pt idx="9">
                  <c:v>ALTOS</c:v>
                </c:pt>
                <c:pt idx="10">
                  <c:v>SUR</c:v>
                </c:pt>
                <c:pt idx="11">
                  <c:v>NORTE</c:v>
                </c:pt>
                <c:pt idx="12">
                  <c:v>VALLES</c:v>
                </c:pt>
                <c:pt idx="13">
                  <c:v>LAGOS</c:v>
                </c:pt>
                <c:pt idx="14">
                  <c:v>SUV</c:v>
                </c:pt>
                <c:pt idx="15">
                  <c:v>TONALA</c:v>
                </c:pt>
              </c:strCache>
            </c:strRef>
          </c:cat>
          <c:val>
            <c:numRef>
              <c:f>Hoja3!$P$11:$P$26</c:f>
              <c:numCache>
                <c:formatCode>0.00%</c:formatCode>
                <c:ptCount val="16"/>
                <c:pt idx="0">
                  <c:v>0.99832796117739597</c:v>
                </c:pt>
                <c:pt idx="1">
                  <c:v>0.89299551314121495</c:v>
                </c:pt>
                <c:pt idx="2">
                  <c:v>0.98290490307992995</c:v>
                </c:pt>
                <c:pt idx="3">
                  <c:v>0.99122789222499497</c:v>
                </c:pt>
                <c:pt idx="4">
                  <c:v>0.92340369581929904</c:v>
                </c:pt>
                <c:pt idx="5">
                  <c:v>0.999829026637717</c:v>
                </c:pt>
                <c:pt idx="6">
                  <c:v>0.99428244278285105</c:v>
                </c:pt>
                <c:pt idx="7">
                  <c:v>0.99999990681866102</c:v>
                </c:pt>
                <c:pt idx="8">
                  <c:v>0.99648949227435502</c:v>
                </c:pt>
                <c:pt idx="9">
                  <c:v>0.98551398885973396</c:v>
                </c:pt>
                <c:pt idx="10">
                  <c:v>0.99999999723368005</c:v>
                </c:pt>
                <c:pt idx="11">
                  <c:v>0.999999991864995</c:v>
                </c:pt>
                <c:pt idx="12">
                  <c:v>0.99552534748996002</c:v>
                </c:pt>
                <c:pt idx="13">
                  <c:v>0.95291214656664702</c:v>
                </c:pt>
                <c:pt idx="14">
                  <c:v>0.95795959239457995</c:v>
                </c:pt>
                <c:pt idx="15">
                  <c:v>0.95910008203266095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529152"/>
        <c:axId val="88535040"/>
      </c:barChart>
      <c:catAx>
        <c:axId val="8852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535040"/>
        <c:crosses val="autoZero"/>
        <c:auto val="1"/>
        <c:lblAlgn val="ctr"/>
        <c:lblOffset val="100"/>
        <c:noMultiLvlLbl val="0"/>
      </c:catAx>
      <c:valAx>
        <c:axId val="885350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529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'ProExOEES (2)'!$M$3</c:f>
              <c:strCache>
                <c:ptCount val="1"/>
                <c:pt idx="0">
                  <c:v>Asignado</c:v>
                </c:pt>
              </c:strCache>
            </c:strRef>
          </c:tx>
          <c:invertIfNegative val="0"/>
          <c:cat>
            <c:strRef>
              <c:f>'ProExOEES (2)'!$L$4:$L$18</c:f>
              <c:strCache>
                <c:ptCount val="15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</c:strCache>
            </c:strRef>
          </c:cat>
          <c:val>
            <c:numRef>
              <c:f>'ProExOEES (2)'!$M$4:$M$18</c:f>
            </c:numRef>
          </c:val>
        </c:ser>
        <c:ser>
          <c:idx val="1"/>
          <c:order val="1"/>
          <c:tx>
            <c:strRef>
              <c:f>'ProExOEES (2)'!$N$3</c:f>
              <c:strCache>
                <c:ptCount val="1"/>
                <c:pt idx="0">
                  <c:v>Comprometido</c:v>
                </c:pt>
              </c:strCache>
            </c:strRef>
          </c:tx>
          <c:invertIfNegative val="0"/>
          <c:cat>
            <c:strRef>
              <c:f>'ProExOEES (2)'!$L$4:$L$18</c:f>
              <c:strCache>
                <c:ptCount val="15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</c:strCache>
            </c:strRef>
          </c:cat>
          <c:val>
            <c:numRef>
              <c:f>'ProExOEES (2)'!$N$4:$N$18</c:f>
            </c:numRef>
          </c:val>
        </c:ser>
        <c:ser>
          <c:idx val="2"/>
          <c:order val="2"/>
          <c:tx>
            <c:strRef>
              <c:f>'ProExOEES (2)'!$O$3</c:f>
              <c:strCache>
                <c:ptCount val="1"/>
                <c:pt idx="0">
                  <c:v>Comprometido</c:v>
                </c:pt>
              </c:strCache>
            </c:strRef>
          </c:tx>
          <c:spPr>
            <a:solidFill>
              <a:srgbClr val="70AD47"/>
            </a:solidFill>
            <a:ln>
              <a:solidFill>
                <a:srgbClr val="70AD47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'ProExOEES (2)'!$L$4:$L$18</c:f>
              <c:strCache>
                <c:ptCount val="15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</c:strCache>
            </c:strRef>
          </c:cat>
          <c:val>
            <c:numRef>
              <c:f>'ProExOEES (2)'!$O$4:$O$18</c:f>
              <c:numCache>
                <c:formatCode>0</c:formatCode>
                <c:ptCount val="15"/>
                <c:pt idx="0">
                  <c:v>82.590011709392485</c:v>
                </c:pt>
                <c:pt idx="1">
                  <c:v>22.745156689775961</c:v>
                </c:pt>
                <c:pt idx="2">
                  <c:v>97.995850898061249</c:v>
                </c:pt>
                <c:pt idx="3">
                  <c:v>99.999467779777675</c:v>
                </c:pt>
                <c:pt idx="4">
                  <c:v>0</c:v>
                </c:pt>
                <c:pt idx="5">
                  <c:v>44.863100606090157</c:v>
                </c:pt>
                <c:pt idx="6">
                  <c:v>84.745241424305803</c:v>
                </c:pt>
                <c:pt idx="7">
                  <c:v>78.838501435420824</c:v>
                </c:pt>
                <c:pt idx="8">
                  <c:v>97.833089151586776</c:v>
                </c:pt>
                <c:pt idx="9">
                  <c:v>66.282794333507994</c:v>
                </c:pt>
                <c:pt idx="10">
                  <c:v>99.868438975707775</c:v>
                </c:pt>
                <c:pt idx="11">
                  <c:v>98.606744248410976</c:v>
                </c:pt>
                <c:pt idx="12">
                  <c:v>100</c:v>
                </c:pt>
                <c:pt idx="13">
                  <c:v>32.3001027057242</c:v>
                </c:pt>
                <c:pt idx="14">
                  <c:v>83.094064322644542</c:v>
                </c:pt>
              </c:numCache>
            </c:numRef>
          </c:val>
        </c:ser>
        <c:ser>
          <c:idx val="3"/>
          <c:order val="3"/>
          <c:tx>
            <c:strRef>
              <c:f>'ProExOEES (2)'!$P$3</c:f>
              <c:strCache>
                <c:ptCount val="1"/>
                <c:pt idx="0">
                  <c:v>Ejercido</c:v>
                </c:pt>
              </c:strCache>
            </c:strRef>
          </c:tx>
          <c:invertIfNegative val="0"/>
          <c:cat>
            <c:strRef>
              <c:f>'ProExOEES (2)'!$L$4:$L$18</c:f>
              <c:strCache>
                <c:ptCount val="15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</c:strCache>
            </c:strRef>
          </c:cat>
          <c:val>
            <c:numRef>
              <c:f>'ProExOEES (2)'!$P$4:$P$18</c:f>
            </c:numRef>
          </c:val>
        </c:ser>
        <c:ser>
          <c:idx val="4"/>
          <c:order val="4"/>
          <c:tx>
            <c:strRef>
              <c:f>'ProExOEES (2)'!$Q$3</c:f>
              <c:strCache>
                <c:ptCount val="1"/>
                <c:pt idx="0">
                  <c:v>Ejercido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'ProExOEES (2)'!$L$4:$L$18</c:f>
              <c:strCache>
                <c:ptCount val="15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</c:strCache>
            </c:strRef>
          </c:cat>
          <c:val>
            <c:numRef>
              <c:f>'ProExOEES (2)'!$Q$4:$Q$18</c:f>
              <c:numCache>
                <c:formatCode>0</c:formatCode>
                <c:ptCount val="15"/>
                <c:pt idx="0">
                  <c:v>13.18276269595475</c:v>
                </c:pt>
                <c:pt idx="1">
                  <c:v>64.087607162630576</c:v>
                </c:pt>
                <c:pt idx="2">
                  <c:v>2.0014043309775311</c:v>
                </c:pt>
                <c:pt idx="3">
                  <c:v>0</c:v>
                </c:pt>
                <c:pt idx="4">
                  <c:v>98.454824599020327</c:v>
                </c:pt>
                <c:pt idx="5">
                  <c:v>54.774773731760433</c:v>
                </c:pt>
                <c:pt idx="6">
                  <c:v>3.1211044731519451</c:v>
                </c:pt>
                <c:pt idx="7">
                  <c:v>21.161069633372929</c:v>
                </c:pt>
                <c:pt idx="8">
                  <c:v>2.1669067387623939</c:v>
                </c:pt>
                <c:pt idx="9">
                  <c:v>33.493655574803547</c:v>
                </c:pt>
                <c:pt idx="10">
                  <c:v>0.114007745244275</c:v>
                </c:pt>
                <c:pt idx="11">
                  <c:v>0</c:v>
                </c:pt>
                <c:pt idx="12">
                  <c:v>0</c:v>
                </c:pt>
                <c:pt idx="13">
                  <c:v>67.6998972942758</c:v>
                </c:pt>
                <c:pt idx="14">
                  <c:v>0</c:v>
                </c:pt>
              </c:numCache>
            </c:numRef>
          </c:val>
        </c:ser>
        <c:ser>
          <c:idx val="5"/>
          <c:order val="5"/>
          <c:tx>
            <c:strRef>
              <c:f>'ProExOEES (2)'!$R$3</c:f>
              <c:strCache>
                <c:ptCount val="1"/>
                <c:pt idx="0">
                  <c:v>No ejercido</c:v>
                </c:pt>
              </c:strCache>
            </c:strRef>
          </c:tx>
          <c:invertIfNegative val="0"/>
          <c:cat>
            <c:strRef>
              <c:f>'ProExOEES (2)'!$L$4:$L$18</c:f>
              <c:strCache>
                <c:ptCount val="15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</c:strCache>
            </c:strRef>
          </c:cat>
          <c:val>
            <c:numRef>
              <c:f>'ProExOEES (2)'!$R$4:$R$18</c:f>
            </c:numRef>
          </c:val>
        </c:ser>
        <c:ser>
          <c:idx val="6"/>
          <c:order val="6"/>
          <c:tx>
            <c:strRef>
              <c:f>'ProExOEES (2)'!$S$3</c:f>
              <c:strCache>
                <c:ptCount val="1"/>
                <c:pt idx="0">
                  <c:v>No ejercido</c:v>
                </c:pt>
              </c:strCache>
            </c:strRef>
          </c:tx>
          <c:spPr>
            <a:solidFill>
              <a:srgbClr val="ED7D31">
                <a:lumMod val="40000"/>
                <a:lumOff val="60000"/>
              </a:srgbClr>
            </a:solidFill>
            <a:ln>
              <a:solidFill>
                <a:srgbClr val="ED7D31">
                  <a:lumMod val="20000"/>
                  <a:lumOff val="80000"/>
                </a:srgbClr>
              </a:solidFill>
            </a:ln>
          </c:spPr>
          <c:invertIfNegative val="0"/>
          <c:cat>
            <c:strRef>
              <c:f>'ProExOEES (2)'!$L$4:$L$18</c:f>
              <c:strCache>
                <c:ptCount val="15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</c:strCache>
            </c:strRef>
          </c:cat>
          <c:val>
            <c:numRef>
              <c:f>'ProExOEES (2)'!$S$4:$S$18</c:f>
              <c:numCache>
                <c:formatCode>0</c:formatCode>
                <c:ptCount val="15"/>
                <c:pt idx="0">
                  <c:v>4.2272255946528228</c:v>
                </c:pt>
                <c:pt idx="1">
                  <c:v>13.1672361475934</c:v>
                </c:pt>
                <c:pt idx="2">
                  <c:v>2.7447709611851199E-3</c:v>
                </c:pt>
                <c:pt idx="3">
                  <c:v>5.3222022236279595E-4</c:v>
                </c:pt>
                <c:pt idx="4">
                  <c:v>1.5451754009797041</c:v>
                </c:pt>
                <c:pt idx="5">
                  <c:v>0.36212566214942599</c:v>
                </c:pt>
                <c:pt idx="6">
                  <c:v>12.1336541025423</c:v>
                </c:pt>
                <c:pt idx="7">
                  <c:v>4.28931206156589E-4</c:v>
                </c:pt>
                <c:pt idx="8">
                  <c:v>4.1096507114459199E-6</c:v>
                </c:pt>
                <c:pt idx="9">
                  <c:v>0.22355009168833501</c:v>
                </c:pt>
                <c:pt idx="10">
                  <c:v>1.75532790479077E-2</c:v>
                </c:pt>
                <c:pt idx="11">
                  <c:v>1.393255751588983</c:v>
                </c:pt>
                <c:pt idx="12">
                  <c:v>0</c:v>
                </c:pt>
                <c:pt idx="13">
                  <c:v>0</c:v>
                </c:pt>
                <c:pt idx="14">
                  <c:v>16.905935677355441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123328"/>
        <c:axId val="9124864"/>
      </c:barChart>
      <c:catAx>
        <c:axId val="9123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 i="1"/>
            </a:pPr>
            <a:endParaRPr lang="es-MX"/>
          </a:p>
        </c:txPr>
        <c:crossAx val="9124864"/>
        <c:crosses val="autoZero"/>
        <c:auto val="1"/>
        <c:lblAlgn val="ctr"/>
        <c:lblOffset val="100"/>
        <c:noMultiLvlLbl val="0"/>
      </c:catAx>
      <c:valAx>
        <c:axId val="9124864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s-MX" sz="1400" b="0"/>
                  <a:t>Porcentaje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1"/>
            </a:pPr>
            <a:endParaRPr lang="es-MX"/>
          </a:p>
        </c:txPr>
        <c:crossAx val="9123328"/>
        <c:crosses val="autoZero"/>
        <c:crossBetween val="between"/>
        <c:minorUnit val="2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'FECES (2)'!$Q$2</c:f>
              <c:strCache>
                <c:ptCount val="1"/>
                <c:pt idx="0">
                  <c:v>Comprometido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'FECES (2)'!$M$3:$M$18</c:f>
              <c:strCache>
                <c:ptCount val="16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  <c:pt idx="15">
                  <c:v>SUV</c:v>
                </c:pt>
              </c:strCache>
            </c:strRef>
          </c:cat>
          <c:val>
            <c:numRef>
              <c:f>'FECES (2)'!$Q$3:$Q$18</c:f>
              <c:numCache>
                <c:formatCode>0.00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66.291010805393825</c:v>
                </c:pt>
                <c:pt idx="6">
                  <c:v>0</c:v>
                </c:pt>
                <c:pt idx="7">
                  <c:v>37.12918281920588</c:v>
                </c:pt>
                <c:pt idx="8">
                  <c:v>0</c:v>
                </c:pt>
                <c:pt idx="9">
                  <c:v>0</c:v>
                </c:pt>
                <c:pt idx="10">
                  <c:v>82.478549339713553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27.603256268722792</c:v>
                </c:pt>
              </c:numCache>
            </c:numRef>
          </c:val>
        </c:ser>
        <c:ser>
          <c:idx val="1"/>
          <c:order val="1"/>
          <c:tx>
            <c:strRef>
              <c:f>'FECES (2)'!$R$2</c:f>
              <c:strCache>
                <c:ptCount val="1"/>
                <c:pt idx="0">
                  <c:v>Ejercido</c:v>
                </c:pt>
              </c:strCache>
            </c:strRef>
          </c:tx>
          <c:invertIfNegative val="0"/>
          <c:cat>
            <c:strRef>
              <c:f>'FECES (2)'!$M$3:$M$18</c:f>
              <c:strCache>
                <c:ptCount val="16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  <c:pt idx="15">
                  <c:v>SUV</c:v>
                </c:pt>
              </c:strCache>
            </c:strRef>
          </c:cat>
          <c:val>
            <c:numRef>
              <c:f>'FECES (2)'!$R$3:$R$18</c:f>
            </c:numRef>
          </c:val>
        </c:ser>
        <c:ser>
          <c:idx val="2"/>
          <c:order val="2"/>
          <c:tx>
            <c:strRef>
              <c:f>'FECES (2)'!$S$2</c:f>
              <c:strCache>
                <c:ptCount val="1"/>
                <c:pt idx="0">
                  <c:v>Ejercido</c:v>
                </c:pt>
              </c:strCache>
            </c:strRef>
          </c:tx>
          <c:spPr>
            <a:solidFill>
              <a:srgbClr val="70AD47"/>
            </a:solidFill>
            <a:ln>
              <a:solidFill>
                <a:srgbClr val="70AD47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3"/>
              <c:layout>
                <c:manualLayout>
                  <c:x val="1.1593702264414401E-3"/>
                  <c:y val="-1.3681592709757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2.736318541951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5.7968511322071901E-3"/>
                  <c:y val="-1.71019908871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'FECES (2)'!$M$3:$M$18</c:f>
              <c:strCache>
                <c:ptCount val="16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  <c:pt idx="15">
                  <c:v>SUV</c:v>
                </c:pt>
              </c:strCache>
            </c:strRef>
          </c:cat>
          <c:val>
            <c:numRef>
              <c:f>'FECES (2)'!$S$3:$S$18</c:f>
              <c:numCache>
                <c:formatCode>0</c:formatCode>
                <c:ptCount val="16"/>
                <c:pt idx="0">
                  <c:v>99.977384046235002</c:v>
                </c:pt>
                <c:pt idx="1">
                  <c:v>77.64928651557733</c:v>
                </c:pt>
                <c:pt idx="2">
                  <c:v>99.864820755460684</c:v>
                </c:pt>
                <c:pt idx="3">
                  <c:v>98.4435466993896</c:v>
                </c:pt>
                <c:pt idx="4">
                  <c:v>99.927737877180576</c:v>
                </c:pt>
                <c:pt idx="5">
                  <c:v>29.440980378182161</c:v>
                </c:pt>
                <c:pt idx="6">
                  <c:v>83.755211568803702</c:v>
                </c:pt>
                <c:pt idx="7">
                  <c:v>62.870107685275123</c:v>
                </c:pt>
                <c:pt idx="8">
                  <c:v>96.092658640211098</c:v>
                </c:pt>
                <c:pt idx="9">
                  <c:v>84.043360517113129</c:v>
                </c:pt>
                <c:pt idx="10">
                  <c:v>16.807625195806018</c:v>
                </c:pt>
                <c:pt idx="11">
                  <c:v>59.165468798266197</c:v>
                </c:pt>
                <c:pt idx="12">
                  <c:v>99.999998109524284</c:v>
                </c:pt>
                <c:pt idx="13">
                  <c:v>99.999999243809725</c:v>
                </c:pt>
                <c:pt idx="14">
                  <c:v>97.577876632850987</c:v>
                </c:pt>
                <c:pt idx="15">
                  <c:v>71.681454660532964</c:v>
                </c:pt>
              </c:numCache>
            </c:numRef>
          </c:val>
        </c:ser>
        <c:ser>
          <c:idx val="3"/>
          <c:order val="3"/>
          <c:tx>
            <c:strRef>
              <c:f>'FECES (2)'!$T$2</c:f>
              <c:strCache>
                <c:ptCount val="1"/>
                <c:pt idx="0">
                  <c:v>No ejercido</c:v>
                </c:pt>
              </c:strCache>
            </c:strRef>
          </c:tx>
          <c:invertIfNegative val="0"/>
          <c:cat>
            <c:strRef>
              <c:f>'FECES (2)'!$M$3:$M$18</c:f>
              <c:strCache>
                <c:ptCount val="16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  <c:pt idx="15">
                  <c:v>SUV</c:v>
                </c:pt>
              </c:strCache>
            </c:strRef>
          </c:cat>
          <c:val>
            <c:numRef>
              <c:f>'FECES (2)'!$T$3:$T$18</c:f>
            </c:numRef>
          </c:val>
        </c:ser>
        <c:ser>
          <c:idx val="4"/>
          <c:order val="4"/>
          <c:tx>
            <c:strRef>
              <c:f>'FECES (2)'!$U$2</c:f>
              <c:strCache>
                <c:ptCount val="1"/>
                <c:pt idx="0">
                  <c:v>No ejercido</c:v>
                </c:pt>
              </c:strCache>
            </c:strRef>
          </c:tx>
          <c:spPr>
            <a:solidFill>
              <a:srgbClr val="ED7D31">
                <a:lumMod val="40000"/>
                <a:lumOff val="60000"/>
              </a:srgbClr>
            </a:solidFill>
            <a:ln>
              <a:solidFill>
                <a:srgbClr val="ED7D31">
                  <a:lumMod val="20000"/>
                  <a:lumOff val="80000"/>
                </a:srgbClr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'FECES (2)'!$M$3:$M$18</c:f>
              <c:strCache>
                <c:ptCount val="16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CULAGOS</c:v>
                </c:pt>
                <c:pt idx="10">
                  <c:v>CUCSUR</c:v>
                </c:pt>
                <c:pt idx="11">
                  <c:v>CUNORTE</c:v>
                </c:pt>
                <c:pt idx="12">
                  <c:v>CUSUR</c:v>
                </c:pt>
                <c:pt idx="13">
                  <c:v>CUVALLES</c:v>
                </c:pt>
                <c:pt idx="14">
                  <c:v>CUTONALÁ</c:v>
                </c:pt>
                <c:pt idx="15">
                  <c:v>SUV</c:v>
                </c:pt>
              </c:strCache>
            </c:strRef>
          </c:cat>
          <c:val>
            <c:numRef>
              <c:f>'FECES (2)'!$U$3:$U$18</c:f>
              <c:numCache>
                <c:formatCode>0.00</c:formatCode>
                <c:ptCount val="16"/>
                <c:pt idx="0">
                  <c:v>2.26159537650059E-2</c:v>
                </c:pt>
                <c:pt idx="1">
                  <c:v>22.35071348442267</c:v>
                </c:pt>
                <c:pt idx="2">
                  <c:v>0.13517924453931299</c:v>
                </c:pt>
                <c:pt idx="3">
                  <c:v>1.5564533006104539</c:v>
                </c:pt>
                <c:pt idx="4">
                  <c:v>7.2262122819312297E-2</c:v>
                </c:pt>
                <c:pt idx="5">
                  <c:v>4.2680088164240004</c:v>
                </c:pt>
                <c:pt idx="6">
                  <c:v>16.24478843119633</c:v>
                </c:pt>
                <c:pt idx="7">
                  <c:v>7.0949551900551899E-4</c:v>
                </c:pt>
                <c:pt idx="8">
                  <c:v>3.907341359788902</c:v>
                </c:pt>
                <c:pt idx="9">
                  <c:v>15.95663948288685</c:v>
                </c:pt>
                <c:pt idx="10">
                  <c:v>0.71382546448041995</c:v>
                </c:pt>
                <c:pt idx="11">
                  <c:v>40.834531201733803</c:v>
                </c:pt>
                <c:pt idx="12">
                  <c:v>1.8904756701452699E-6</c:v>
                </c:pt>
                <c:pt idx="13">
                  <c:v>7.5619026805810701E-7</c:v>
                </c:pt>
                <c:pt idx="14">
                  <c:v>2.422123367148902</c:v>
                </c:pt>
                <c:pt idx="15">
                  <c:v>0.71528907074424597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474240"/>
        <c:axId val="36496512"/>
      </c:barChart>
      <c:catAx>
        <c:axId val="36474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MX"/>
          </a:p>
        </c:txPr>
        <c:crossAx val="36496512"/>
        <c:crosses val="autoZero"/>
        <c:auto val="1"/>
        <c:lblAlgn val="ctr"/>
        <c:lblOffset val="100"/>
        <c:noMultiLvlLbl val="0"/>
      </c:catAx>
      <c:valAx>
        <c:axId val="36496512"/>
        <c:scaling>
          <c:orientation val="minMax"/>
          <c:max val="1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1"/>
            </a:pPr>
            <a:endParaRPr lang="es-MX"/>
          </a:p>
        </c:txPr>
        <c:crossAx val="36474240"/>
        <c:crosses val="autoZero"/>
        <c:crossBetween val="between"/>
        <c:majorUnit val="10"/>
        <c:minorUnit val="2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SNI!$B$1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SNI!$A$2:$A$18</c:f>
              <c:strCache>
                <c:ptCount val="17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CUCSUR</c:v>
                </c:pt>
                <c:pt idx="10">
                  <c:v>CULAGOS</c:v>
                </c:pt>
                <c:pt idx="11">
                  <c:v>CUNORTE</c:v>
                </c:pt>
                <c:pt idx="12">
                  <c:v>CUSUR</c:v>
                </c:pt>
                <c:pt idx="13">
                  <c:v>CUTONALÁ</c:v>
                </c:pt>
                <c:pt idx="14">
                  <c:v>CUVALLES</c:v>
                </c:pt>
                <c:pt idx="15">
                  <c:v>SUV</c:v>
                </c:pt>
                <c:pt idx="16">
                  <c:v>SNCA</c:v>
                </c:pt>
              </c:strCache>
            </c:strRef>
          </c:cat>
          <c:val>
            <c:numRef>
              <c:f>SNI!$B$2:$B$18</c:f>
              <c:numCache>
                <c:formatCode>General</c:formatCode>
                <c:ptCount val="17"/>
                <c:pt idx="0">
                  <c:v>25</c:v>
                </c:pt>
                <c:pt idx="1">
                  <c:v>70</c:v>
                </c:pt>
                <c:pt idx="2">
                  <c:v>59</c:v>
                </c:pt>
                <c:pt idx="3">
                  <c:v>146</c:v>
                </c:pt>
                <c:pt idx="4">
                  <c:v>112</c:v>
                </c:pt>
                <c:pt idx="5">
                  <c:v>152</c:v>
                </c:pt>
                <c:pt idx="6">
                  <c:v>6</c:v>
                </c:pt>
                <c:pt idx="7">
                  <c:v>25</c:v>
                </c:pt>
                <c:pt idx="8">
                  <c:v>19</c:v>
                </c:pt>
                <c:pt idx="9">
                  <c:v>18</c:v>
                </c:pt>
                <c:pt idx="10">
                  <c:v>26</c:v>
                </c:pt>
                <c:pt idx="11">
                  <c:v>5</c:v>
                </c:pt>
                <c:pt idx="12">
                  <c:v>13</c:v>
                </c:pt>
                <c:pt idx="13">
                  <c:v>5</c:v>
                </c:pt>
                <c:pt idx="14">
                  <c:v>19</c:v>
                </c:pt>
                <c:pt idx="15">
                  <c:v>1</c:v>
                </c:pt>
                <c:pt idx="16">
                  <c:v>3</c:v>
                </c:pt>
              </c:numCache>
            </c:numRef>
          </c:val>
        </c:ser>
        <c:ser>
          <c:idx val="1"/>
          <c:order val="1"/>
          <c:tx>
            <c:strRef>
              <c:f>SNI!$C$1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SNI!$A$2:$A$18</c:f>
              <c:strCache>
                <c:ptCount val="17"/>
                <c:pt idx="0">
                  <c:v>CUAAD</c:v>
                </c:pt>
                <c:pt idx="1">
                  <c:v>CUCBA</c:v>
                </c:pt>
                <c:pt idx="2">
                  <c:v>CUCEA</c:v>
                </c:pt>
                <c:pt idx="3">
                  <c:v>CUCEI</c:v>
                </c:pt>
                <c:pt idx="4">
                  <c:v>CUCS</c:v>
                </c:pt>
                <c:pt idx="5">
                  <c:v>CUCSH</c:v>
                </c:pt>
                <c:pt idx="6">
                  <c:v>CUALTOS</c:v>
                </c:pt>
                <c:pt idx="7">
                  <c:v>CUCIÉNEGA</c:v>
                </c:pt>
                <c:pt idx="8">
                  <c:v>CUCOSTA</c:v>
                </c:pt>
                <c:pt idx="9">
                  <c:v>CUCSUR</c:v>
                </c:pt>
                <c:pt idx="10">
                  <c:v>CULAGOS</c:v>
                </c:pt>
                <c:pt idx="11">
                  <c:v>CUNORTE</c:v>
                </c:pt>
                <c:pt idx="12">
                  <c:v>CUSUR</c:v>
                </c:pt>
                <c:pt idx="13">
                  <c:v>CUTONALÁ</c:v>
                </c:pt>
                <c:pt idx="14">
                  <c:v>CUVALLES</c:v>
                </c:pt>
                <c:pt idx="15">
                  <c:v>SUV</c:v>
                </c:pt>
                <c:pt idx="16">
                  <c:v>SNCA</c:v>
                </c:pt>
              </c:strCache>
            </c:strRef>
          </c:cat>
          <c:val>
            <c:numRef>
              <c:f>SNI!$C$2:$C$18</c:f>
              <c:numCache>
                <c:formatCode>General</c:formatCode>
                <c:ptCount val="17"/>
                <c:pt idx="0">
                  <c:v>25</c:v>
                </c:pt>
                <c:pt idx="1">
                  <c:v>80</c:v>
                </c:pt>
                <c:pt idx="2">
                  <c:v>70</c:v>
                </c:pt>
                <c:pt idx="3">
                  <c:v>169</c:v>
                </c:pt>
                <c:pt idx="4">
                  <c:v>145</c:v>
                </c:pt>
                <c:pt idx="5">
                  <c:v>159</c:v>
                </c:pt>
                <c:pt idx="6">
                  <c:v>19</c:v>
                </c:pt>
                <c:pt idx="7">
                  <c:v>31</c:v>
                </c:pt>
                <c:pt idx="8">
                  <c:v>26</c:v>
                </c:pt>
                <c:pt idx="9">
                  <c:v>18</c:v>
                </c:pt>
                <c:pt idx="10">
                  <c:v>30</c:v>
                </c:pt>
                <c:pt idx="11">
                  <c:v>4</c:v>
                </c:pt>
                <c:pt idx="12">
                  <c:v>17</c:v>
                </c:pt>
                <c:pt idx="13">
                  <c:v>31</c:v>
                </c:pt>
                <c:pt idx="14">
                  <c:v>28</c:v>
                </c:pt>
                <c:pt idx="15">
                  <c:v>8</c:v>
                </c:pt>
                <c:pt idx="1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8792320"/>
        <c:axId val="8802304"/>
      </c:barChart>
      <c:catAx>
        <c:axId val="8792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s-MX"/>
          </a:p>
        </c:txPr>
        <c:crossAx val="8802304"/>
        <c:crosses val="autoZero"/>
        <c:auto val="1"/>
        <c:lblAlgn val="ctr"/>
        <c:lblOffset val="100"/>
        <c:noMultiLvlLbl val="0"/>
      </c:catAx>
      <c:valAx>
        <c:axId val="8802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92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latin typeface="Georgia" panose="02040502050405020303" pitchFamily="18" charset="0"/>
              </a:defRPr>
            </a:pPr>
            <a:r>
              <a:rPr lang="es-MX" sz="1400" dirty="0">
                <a:latin typeface="Georgia" panose="02040502050405020303" pitchFamily="18" charset="0"/>
              </a:rPr>
              <a:t>¿Qué tan de acuerdo estás con el uso de anticonceptivos?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2.0004064225351399E-2"/>
          <c:y val="0.218679428761091"/>
          <c:w val="0.47295450568678898"/>
          <c:h val="0.78825750947798201"/>
        </c:manualLayout>
      </c:layout>
      <c:doughnut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PB!$A$2:$A$6</c:f>
              <c:strCache>
                <c:ptCount val="5"/>
                <c:pt idx="0">
                  <c:v>De acuerdo</c:v>
                </c:pt>
                <c:pt idx="1">
                  <c:v>En desacuerdo</c:v>
                </c:pt>
                <c:pt idx="2">
                  <c:v>Más o menos de acuerdo</c:v>
                </c:pt>
                <c:pt idx="3">
                  <c:v>Totalmente de acuerdo</c:v>
                </c:pt>
                <c:pt idx="4">
                  <c:v>Totalmente en desacuerdo</c:v>
                </c:pt>
              </c:strCache>
            </c:strRef>
          </c:cat>
          <c:val>
            <c:numRef>
              <c:f>PB!$B$2:$B$6</c:f>
              <c:numCache>
                <c:formatCode>General</c:formatCode>
                <c:ptCount val="5"/>
                <c:pt idx="0">
                  <c:v>9071</c:v>
                </c:pt>
                <c:pt idx="1">
                  <c:v>810</c:v>
                </c:pt>
                <c:pt idx="2">
                  <c:v>2288</c:v>
                </c:pt>
                <c:pt idx="3">
                  <c:v>33718</c:v>
                </c:pt>
                <c:pt idx="4">
                  <c:v>2554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t"/>
      <c:layout>
        <c:manualLayout>
          <c:xMode val="edge"/>
          <c:yMode val="edge"/>
          <c:x val="0.49025832542883402"/>
          <c:y val="0.35162037037036997"/>
          <c:w val="0.50215865085369704"/>
          <c:h val="0.54293111887429202"/>
        </c:manualLayout>
      </c:layout>
      <c:overlay val="0"/>
      <c:txPr>
        <a:bodyPr/>
        <a:lstStyle/>
        <a:p>
          <a:pPr>
            <a:defRPr sz="1400"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841520254363"/>
          <c:y val="0.132525549322286"/>
          <c:w val="0.49108366266182102"/>
          <c:h val="0.78263183576768103"/>
        </c:manualLayout>
      </c:layout>
      <c:pie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0.15790727838000401"/>
                  <c:y val="0.182055630090148"/>
                </c:manualLayout>
              </c:layout>
              <c:tx>
                <c:rich>
                  <a:bodyPr/>
                  <a:lstStyle/>
                  <a:p>
                    <a:r>
                      <a:rPr lang="is-IS" sz="2000" b="1" i="0" smtClean="0">
                        <a:latin typeface="Candara" panose="020E0502030303020204" pitchFamily="34" charset="0"/>
                      </a:rPr>
                      <a:t>Sí</a:t>
                    </a:r>
                    <a:r>
                      <a:rPr lang="is-IS" sz="2000" b="1" i="0" dirty="0">
                        <a:latin typeface="Candara" panose="020E0502030303020204" pitchFamily="34" charset="0"/>
                      </a:rPr>
                      <a:t>
32%</a:t>
                    </a:r>
                    <a:endParaRPr lang="is-I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722018541149799"/>
                  <c:y val="-0.18628355066636701"/>
                </c:manualLayout>
              </c:layout>
              <c:tx>
                <c:rich>
                  <a:bodyPr/>
                  <a:lstStyle/>
                  <a:p>
                    <a:r>
                      <a:rPr lang="is-IS" sz="2000" b="1" i="0" smtClean="0">
                        <a:latin typeface="Candara" panose="020E0502030303020204" pitchFamily="34" charset="0"/>
                      </a:rPr>
                      <a:t>No</a:t>
                    </a:r>
                    <a:r>
                      <a:rPr lang="is-IS" sz="2000" b="1" i="0">
                        <a:latin typeface="Candara" panose="020E0502030303020204" pitchFamily="34" charset="0"/>
                      </a:rPr>
                      <a:t>
68%</a:t>
                    </a:r>
                    <a:endParaRPr lang="is-I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/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'Sección VI'!$A$25:$A$26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'Sección VI'!$B$25:$B$26</c:f>
              <c:numCache>
                <c:formatCode>General</c:formatCode>
                <c:ptCount val="2"/>
                <c:pt idx="0">
                  <c:v>6236</c:v>
                </c:pt>
                <c:pt idx="1">
                  <c:v>13552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</c:spPr>
  <c:txPr>
    <a:bodyPr/>
    <a:lstStyle/>
    <a:p>
      <a:pPr>
        <a:defRPr sz="1200">
          <a:latin typeface="Candara" panose="020E0502030303020204" pitchFamily="34" charset="0"/>
        </a:defRPr>
      </a:pPr>
      <a:endParaRPr lang="es-MX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399E78-BD70-4DD5-BAC2-99FCCFE4ACF7}" type="doc">
      <dgm:prSet loTypeId="urn:microsoft.com/office/officeart/2008/layout/AlternatingHexagon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7401CDE-0580-491D-96D7-DAEDAA05BDC9}">
      <dgm:prSet phldrT="[Texto]" custT="1"/>
      <dgm:spPr/>
      <dgm:t>
        <a:bodyPr/>
        <a:lstStyle/>
        <a:p>
          <a:pPr rtl="0"/>
          <a:r>
            <a:rPr lang="es-ES" sz="1800" b="0" i="0" u="none" strike="noStrike" dirty="0" smtClean="0">
              <a:effectLst/>
              <a:latin typeface="Georgia" panose="02040502050405020303" pitchFamily="18" charset="0"/>
            </a:rPr>
            <a:t>15 CU, SUV</a:t>
          </a:r>
          <a:r>
            <a:rPr lang="es-ES" sz="1800" b="0" i="0" u="none" strike="noStrike" baseline="0" dirty="0" smtClean="0">
              <a:effectLst/>
              <a:latin typeface="Georgia" panose="02040502050405020303" pitchFamily="18" charset="0"/>
            </a:rPr>
            <a:t> y SEMS</a:t>
          </a:r>
          <a:endParaRPr lang="es-MX" sz="1800" b="0" dirty="0">
            <a:latin typeface="Georgia" panose="02040502050405020303" pitchFamily="18" charset="0"/>
          </a:endParaRPr>
        </a:p>
      </dgm:t>
    </dgm:pt>
    <dgm:pt modelId="{8A7B7D2B-CE44-4FA2-AE51-57EC7D774544}" type="parTrans" cxnId="{2AB8824E-D1E0-4367-AF58-874ACE72C06E}">
      <dgm:prSet/>
      <dgm:spPr/>
      <dgm:t>
        <a:bodyPr/>
        <a:lstStyle/>
        <a:p>
          <a:endParaRPr lang="es-MX"/>
        </a:p>
      </dgm:t>
    </dgm:pt>
    <dgm:pt modelId="{E020F812-E11B-4C87-8250-2EBD95CD1305}" type="sibTrans" cxnId="{2AB8824E-D1E0-4367-AF58-874ACE72C06E}">
      <dgm:prSet custT="1"/>
      <dgm:spPr/>
      <dgm:t>
        <a:bodyPr/>
        <a:lstStyle/>
        <a:p>
          <a:r>
            <a:rPr lang="es-MX" sz="1600" b="0" dirty="0" smtClean="0">
              <a:latin typeface="Georgia" panose="02040502050405020303" pitchFamily="18" charset="0"/>
            </a:rPr>
            <a:t>Dependencias</a:t>
          </a:r>
          <a:endParaRPr lang="es-MX" sz="1600" b="0" dirty="0">
            <a:latin typeface="Georgia" panose="02040502050405020303" pitchFamily="18" charset="0"/>
          </a:endParaRPr>
        </a:p>
      </dgm:t>
    </dgm:pt>
    <dgm:pt modelId="{661A918B-53FC-40AA-9638-AC84D18B0008}">
      <dgm:prSet phldrT="[Texto]" custT="1"/>
      <dgm:spPr/>
      <dgm:t>
        <a:bodyPr/>
        <a:lstStyle/>
        <a:p>
          <a:r>
            <a:rPr lang="es-MX" sz="1800" b="1" dirty="0" smtClean="0">
              <a:latin typeface="Georgia" panose="02040502050405020303" pitchFamily="18" charset="0"/>
            </a:rPr>
            <a:t>12 </a:t>
          </a:r>
          <a:r>
            <a:rPr lang="es-MX" sz="1600" b="0" dirty="0" smtClean="0">
              <a:latin typeface="Georgia" panose="02040502050405020303" pitchFamily="18" charset="0"/>
            </a:rPr>
            <a:t>sesiones presenciales</a:t>
          </a:r>
          <a:endParaRPr lang="es-MX" sz="1600" b="0" dirty="0">
            <a:latin typeface="Georgia" panose="02040502050405020303" pitchFamily="18" charset="0"/>
          </a:endParaRPr>
        </a:p>
      </dgm:t>
    </dgm:pt>
    <dgm:pt modelId="{63407E1B-472C-4772-998A-14133041A73F}" type="parTrans" cxnId="{C99829C0-653A-419F-B455-6D3AE4670205}">
      <dgm:prSet/>
      <dgm:spPr/>
      <dgm:t>
        <a:bodyPr/>
        <a:lstStyle/>
        <a:p>
          <a:endParaRPr lang="es-MX"/>
        </a:p>
      </dgm:t>
    </dgm:pt>
    <dgm:pt modelId="{EADE07A4-D7E7-421E-8703-AEB3D4C09A26}" type="sibTrans" cxnId="{C99829C0-653A-419F-B455-6D3AE4670205}">
      <dgm:prSet custT="1"/>
      <dgm:spPr/>
      <dgm:t>
        <a:bodyPr/>
        <a:lstStyle/>
        <a:p>
          <a:r>
            <a:rPr lang="es-MX" sz="1800" b="1" dirty="0" smtClean="0">
              <a:latin typeface="Georgia" panose="02040502050405020303" pitchFamily="18" charset="0"/>
            </a:rPr>
            <a:t>5</a:t>
          </a:r>
          <a:r>
            <a:rPr lang="es-MX" sz="1800" b="0" dirty="0" smtClean="0">
              <a:latin typeface="Georgia" panose="02040502050405020303" pitchFamily="18" charset="0"/>
            </a:rPr>
            <a:t> sesiones remotas</a:t>
          </a:r>
          <a:endParaRPr lang="es-MX" sz="1800" b="0" dirty="0">
            <a:latin typeface="Georgia" panose="02040502050405020303" pitchFamily="18" charset="0"/>
          </a:endParaRPr>
        </a:p>
      </dgm:t>
    </dgm:pt>
    <dgm:pt modelId="{69A2ED65-1D5F-4BE6-B458-DD4616EE3D5B}">
      <dgm:prSet phldrT="[Texto]" custT="1"/>
      <dgm:spPr/>
      <dgm:t>
        <a:bodyPr/>
        <a:lstStyle/>
        <a:p>
          <a:r>
            <a:rPr lang="es-MX" sz="2400" b="1" dirty="0" smtClean="0">
              <a:latin typeface="Georgia" panose="02040502050405020303" pitchFamily="18" charset="0"/>
            </a:rPr>
            <a:t>Resultados</a:t>
          </a:r>
          <a:endParaRPr lang="es-MX" sz="2400" b="1" dirty="0">
            <a:latin typeface="Georgia" panose="02040502050405020303" pitchFamily="18" charset="0"/>
          </a:endParaRPr>
        </a:p>
      </dgm:t>
    </dgm:pt>
    <dgm:pt modelId="{F7122E35-C527-4944-9120-3F9C0F3DCA2F}" type="parTrans" cxnId="{72E1E0F9-4EFF-4A61-9989-43E78C783E3C}">
      <dgm:prSet/>
      <dgm:spPr/>
      <dgm:t>
        <a:bodyPr/>
        <a:lstStyle/>
        <a:p>
          <a:endParaRPr lang="es-MX"/>
        </a:p>
      </dgm:t>
    </dgm:pt>
    <dgm:pt modelId="{207DF2E1-1712-43E1-9DDD-267513AE1D60}" type="sibTrans" cxnId="{72E1E0F9-4EFF-4A61-9989-43E78C783E3C}">
      <dgm:prSet/>
      <dgm:spPr/>
      <dgm:t>
        <a:bodyPr/>
        <a:lstStyle/>
        <a:p>
          <a:endParaRPr lang="es-MX"/>
        </a:p>
      </dgm:t>
    </dgm:pt>
    <dgm:pt modelId="{75D11F42-A289-42E1-8B68-B91A4AC9DBE5}">
      <dgm:prSet phldrT="[Texto]" custT="1"/>
      <dgm:spPr/>
      <dgm:t>
        <a:bodyPr/>
        <a:lstStyle/>
        <a:p>
          <a:r>
            <a:rPr lang="es-MX" sz="1600" b="1" dirty="0" smtClean="0">
              <a:latin typeface="Georgia" panose="02040502050405020303" pitchFamily="18" charset="0"/>
            </a:rPr>
            <a:t>3971 </a:t>
          </a:r>
          <a:r>
            <a:rPr lang="es-MX" sz="1600" b="0" dirty="0" smtClean="0">
              <a:latin typeface="Georgia" panose="02040502050405020303" pitchFamily="18" charset="0"/>
            </a:rPr>
            <a:t>propuestas de acción</a:t>
          </a:r>
          <a:endParaRPr lang="es-MX" sz="1600" b="0" dirty="0">
            <a:latin typeface="Georgia" panose="02040502050405020303" pitchFamily="18" charset="0"/>
          </a:endParaRPr>
        </a:p>
      </dgm:t>
    </dgm:pt>
    <dgm:pt modelId="{E09B7D84-0C78-41D8-871B-4401FBEE28FF}" type="parTrans" cxnId="{9BAE34FF-D89D-447D-B4E4-1158685D8A75}">
      <dgm:prSet/>
      <dgm:spPr/>
      <dgm:t>
        <a:bodyPr/>
        <a:lstStyle/>
        <a:p>
          <a:endParaRPr lang="es-MX"/>
        </a:p>
      </dgm:t>
    </dgm:pt>
    <dgm:pt modelId="{8391DDA6-E145-4F55-838B-464D658ACF12}" type="sibTrans" cxnId="{9BAE34FF-D89D-447D-B4E4-1158685D8A75}">
      <dgm:prSet custT="1"/>
      <dgm:spPr/>
      <dgm:t>
        <a:bodyPr/>
        <a:lstStyle/>
        <a:p>
          <a:r>
            <a:rPr lang="es-MX" sz="1600" b="1" dirty="0" smtClean="0">
              <a:latin typeface="Georgia" panose="02040502050405020303" pitchFamily="18" charset="0"/>
            </a:rPr>
            <a:t>368 </a:t>
          </a:r>
          <a:r>
            <a:rPr lang="es-MX" sz="1600" b="0" dirty="0" smtClean="0">
              <a:latin typeface="Georgia" panose="02040502050405020303" pitchFamily="18" charset="0"/>
            </a:rPr>
            <a:t>objetivos analizados</a:t>
          </a:r>
          <a:endParaRPr lang="es-MX" sz="1600" b="0" dirty="0">
            <a:latin typeface="Georgia" panose="02040502050405020303" pitchFamily="18" charset="0"/>
          </a:endParaRPr>
        </a:p>
      </dgm:t>
    </dgm:pt>
    <dgm:pt modelId="{D99DBA2B-1282-42C3-AB4A-E585B83DAC32}" type="pres">
      <dgm:prSet presAssocID="{73399E78-BD70-4DD5-BAC2-99FCCFE4ACF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3AE287FF-5A5D-4BF0-9597-1EFCB63B034D}" type="pres">
      <dgm:prSet presAssocID="{37401CDE-0580-491D-96D7-DAEDAA05BDC9}" presName="composite" presStyleCnt="0"/>
      <dgm:spPr/>
    </dgm:pt>
    <dgm:pt modelId="{771CE97C-9798-4D71-B1F3-FC25A68A771F}" type="pres">
      <dgm:prSet presAssocID="{37401CDE-0580-491D-96D7-DAEDAA05BDC9}" presName="Parent1" presStyleLbl="node1" presStyleIdx="0" presStyleCnt="6" custLinFactNeighborX="23329" custLinFactNeighborY="-136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586BB1C-D844-41BC-B05C-A52B9F954EBB}" type="pres">
      <dgm:prSet presAssocID="{37401CDE-0580-491D-96D7-DAEDAA05BDC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8658888-2A35-43A0-B8D4-8A41BFC29B38}" type="pres">
      <dgm:prSet presAssocID="{37401CDE-0580-491D-96D7-DAEDAA05BDC9}" presName="BalanceSpacing" presStyleCnt="0"/>
      <dgm:spPr/>
    </dgm:pt>
    <dgm:pt modelId="{C7F44FB9-6704-4828-9F28-A7EDBF9A67BD}" type="pres">
      <dgm:prSet presAssocID="{37401CDE-0580-491D-96D7-DAEDAA05BDC9}" presName="BalanceSpacing1" presStyleCnt="0"/>
      <dgm:spPr/>
    </dgm:pt>
    <dgm:pt modelId="{F26416AB-ED20-4699-8CDB-FEFADE2866F3}" type="pres">
      <dgm:prSet presAssocID="{E020F812-E11B-4C87-8250-2EBD95CD1305}" presName="Accent1Text" presStyleLbl="node1" presStyleIdx="1" presStyleCnt="6" custScaleX="155034" custLinFactNeighborX="1208" custLinFactNeighborY="-18923"/>
      <dgm:spPr/>
      <dgm:t>
        <a:bodyPr/>
        <a:lstStyle/>
        <a:p>
          <a:endParaRPr lang="es-MX"/>
        </a:p>
      </dgm:t>
    </dgm:pt>
    <dgm:pt modelId="{2718177D-4623-47ED-8D0F-2C7B484F7ABE}" type="pres">
      <dgm:prSet presAssocID="{E020F812-E11B-4C87-8250-2EBD95CD1305}" presName="spaceBetweenRectangles" presStyleCnt="0"/>
      <dgm:spPr/>
    </dgm:pt>
    <dgm:pt modelId="{E3A9EB1B-B8F2-49D2-B954-637F87509E09}" type="pres">
      <dgm:prSet presAssocID="{661A918B-53FC-40AA-9638-AC84D18B0008}" presName="composite" presStyleCnt="0"/>
      <dgm:spPr/>
    </dgm:pt>
    <dgm:pt modelId="{708158F7-D75A-40AE-95EF-E8682260A0B2}" type="pres">
      <dgm:prSet presAssocID="{661A918B-53FC-40AA-9638-AC84D18B0008}" presName="Parent1" presStyleLbl="node1" presStyleIdx="2" presStyleCnt="6" custScaleX="156068" custLinFactNeighborX="49542" custLinFactNeighborY="21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4616E05-32F6-44EB-8E94-303C283E74E8}" type="pres">
      <dgm:prSet presAssocID="{661A918B-53FC-40AA-9638-AC84D18B0008}" presName="Childtext1" presStyleLbl="revTx" presStyleIdx="1" presStyleCnt="3" custScaleX="141319" custLinFactNeighborX="-16144" custLinFactNeighborY="-58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7216F2-1AA0-43CB-ADB6-E8C0210D1DD0}" type="pres">
      <dgm:prSet presAssocID="{661A918B-53FC-40AA-9638-AC84D18B0008}" presName="BalanceSpacing" presStyleCnt="0"/>
      <dgm:spPr/>
    </dgm:pt>
    <dgm:pt modelId="{3E0A7332-CDB2-419A-9E1F-8BA5FF7A7C48}" type="pres">
      <dgm:prSet presAssocID="{661A918B-53FC-40AA-9638-AC84D18B0008}" presName="BalanceSpacing1" presStyleCnt="0"/>
      <dgm:spPr/>
    </dgm:pt>
    <dgm:pt modelId="{08DA290C-3A22-4055-97C5-BF3DCB7E7EA5}" type="pres">
      <dgm:prSet presAssocID="{EADE07A4-D7E7-421E-8703-AEB3D4C09A26}" presName="Accent1Text" presStyleLbl="node1" presStyleIdx="3" presStyleCnt="6" custScaleX="113740" custLinFactNeighborX="47126" custLinFactNeighborY="0"/>
      <dgm:spPr/>
      <dgm:t>
        <a:bodyPr/>
        <a:lstStyle/>
        <a:p>
          <a:endParaRPr lang="es-MX"/>
        </a:p>
      </dgm:t>
    </dgm:pt>
    <dgm:pt modelId="{91E03A3D-B06D-41AC-98E8-6CDE21CC974C}" type="pres">
      <dgm:prSet presAssocID="{EADE07A4-D7E7-421E-8703-AEB3D4C09A26}" presName="spaceBetweenRectangles" presStyleCnt="0"/>
      <dgm:spPr/>
    </dgm:pt>
    <dgm:pt modelId="{70FC40D2-ABD8-414E-9C79-8621140EF3A4}" type="pres">
      <dgm:prSet presAssocID="{75D11F42-A289-42E1-8B68-B91A4AC9DBE5}" presName="composite" presStyleCnt="0"/>
      <dgm:spPr/>
    </dgm:pt>
    <dgm:pt modelId="{DBF923E1-7F07-483F-977C-38B329247C1A}" type="pres">
      <dgm:prSet presAssocID="{75D11F42-A289-42E1-8B68-B91A4AC9DBE5}" presName="Parent1" presStyleLbl="node1" presStyleIdx="4" presStyleCnt="6" custScaleX="138956" custLinFactNeighborX="4833" custLinFactNeighborY="168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35D3840-97E9-42ED-9684-0D2F353B6A2E}" type="pres">
      <dgm:prSet presAssocID="{75D11F42-A289-42E1-8B68-B91A4AC9DBE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9A1388-8E01-4A22-9126-71ABCEFF9DFD}" type="pres">
      <dgm:prSet presAssocID="{75D11F42-A289-42E1-8B68-B91A4AC9DBE5}" presName="BalanceSpacing" presStyleCnt="0"/>
      <dgm:spPr/>
    </dgm:pt>
    <dgm:pt modelId="{4B206FA2-7E5E-4D85-ACE4-10951C91D626}" type="pres">
      <dgm:prSet presAssocID="{75D11F42-A289-42E1-8B68-B91A4AC9DBE5}" presName="BalanceSpacing1" presStyleCnt="0"/>
      <dgm:spPr/>
    </dgm:pt>
    <dgm:pt modelId="{0C25F73F-2BDD-49FB-B42D-9BF179DEB798}" type="pres">
      <dgm:prSet presAssocID="{8391DDA6-E145-4F55-838B-464D658ACF12}" presName="Accent1Text" presStyleLbl="node1" presStyleIdx="5" presStyleCnt="6" custScaleX="121913" custLinFactNeighborX="-16307" custLinFactNeighborY="15288"/>
      <dgm:spPr/>
      <dgm:t>
        <a:bodyPr/>
        <a:lstStyle/>
        <a:p>
          <a:endParaRPr lang="es-MX"/>
        </a:p>
      </dgm:t>
    </dgm:pt>
  </dgm:ptLst>
  <dgm:cxnLst>
    <dgm:cxn modelId="{2AB8824E-D1E0-4367-AF58-874ACE72C06E}" srcId="{73399E78-BD70-4DD5-BAC2-99FCCFE4ACF7}" destId="{37401CDE-0580-491D-96D7-DAEDAA05BDC9}" srcOrd="0" destOrd="0" parTransId="{8A7B7D2B-CE44-4FA2-AE51-57EC7D774544}" sibTransId="{E020F812-E11B-4C87-8250-2EBD95CD1305}"/>
    <dgm:cxn modelId="{72E1E0F9-4EFF-4A61-9989-43E78C783E3C}" srcId="{661A918B-53FC-40AA-9638-AC84D18B0008}" destId="{69A2ED65-1D5F-4BE6-B458-DD4616EE3D5B}" srcOrd="0" destOrd="0" parTransId="{F7122E35-C527-4944-9120-3F9C0F3DCA2F}" sibTransId="{207DF2E1-1712-43E1-9DDD-267513AE1D60}"/>
    <dgm:cxn modelId="{3B2B9731-6947-4DA1-B26C-265F9633ED7A}" type="presOf" srcId="{E020F812-E11B-4C87-8250-2EBD95CD1305}" destId="{F26416AB-ED20-4699-8CDB-FEFADE2866F3}" srcOrd="0" destOrd="0" presId="urn:microsoft.com/office/officeart/2008/layout/AlternatingHexagons"/>
    <dgm:cxn modelId="{422A8199-CF92-402E-8B24-DB9758A665C2}" type="presOf" srcId="{73399E78-BD70-4DD5-BAC2-99FCCFE4ACF7}" destId="{D99DBA2B-1282-42C3-AB4A-E585B83DAC32}" srcOrd="0" destOrd="0" presId="urn:microsoft.com/office/officeart/2008/layout/AlternatingHexagons"/>
    <dgm:cxn modelId="{C99829C0-653A-419F-B455-6D3AE4670205}" srcId="{73399E78-BD70-4DD5-BAC2-99FCCFE4ACF7}" destId="{661A918B-53FC-40AA-9638-AC84D18B0008}" srcOrd="1" destOrd="0" parTransId="{63407E1B-472C-4772-998A-14133041A73F}" sibTransId="{EADE07A4-D7E7-421E-8703-AEB3D4C09A26}"/>
    <dgm:cxn modelId="{A3BFBA16-8377-4E51-A085-BF22F1BB648D}" type="presOf" srcId="{75D11F42-A289-42E1-8B68-B91A4AC9DBE5}" destId="{DBF923E1-7F07-483F-977C-38B329247C1A}" srcOrd="0" destOrd="0" presId="urn:microsoft.com/office/officeart/2008/layout/AlternatingHexagons"/>
    <dgm:cxn modelId="{8E91196D-55A6-458C-9FF1-3275950818E2}" type="presOf" srcId="{37401CDE-0580-491D-96D7-DAEDAA05BDC9}" destId="{771CE97C-9798-4D71-B1F3-FC25A68A771F}" srcOrd="0" destOrd="0" presId="urn:microsoft.com/office/officeart/2008/layout/AlternatingHexagons"/>
    <dgm:cxn modelId="{A036D534-3C6B-4FD5-BE12-89AB23297A33}" type="presOf" srcId="{8391DDA6-E145-4F55-838B-464D658ACF12}" destId="{0C25F73F-2BDD-49FB-B42D-9BF179DEB798}" srcOrd="0" destOrd="0" presId="urn:microsoft.com/office/officeart/2008/layout/AlternatingHexagons"/>
    <dgm:cxn modelId="{ED2B7CEC-6025-47C7-ADC8-6A540335740A}" type="presOf" srcId="{69A2ED65-1D5F-4BE6-B458-DD4616EE3D5B}" destId="{04616E05-32F6-44EB-8E94-303C283E74E8}" srcOrd="0" destOrd="0" presId="urn:microsoft.com/office/officeart/2008/layout/AlternatingHexagons"/>
    <dgm:cxn modelId="{4F6B3B38-BA9D-40C0-82AF-7B441D734077}" type="presOf" srcId="{661A918B-53FC-40AA-9638-AC84D18B0008}" destId="{708158F7-D75A-40AE-95EF-E8682260A0B2}" srcOrd="0" destOrd="0" presId="urn:microsoft.com/office/officeart/2008/layout/AlternatingHexagons"/>
    <dgm:cxn modelId="{9BAE34FF-D89D-447D-B4E4-1158685D8A75}" srcId="{73399E78-BD70-4DD5-BAC2-99FCCFE4ACF7}" destId="{75D11F42-A289-42E1-8B68-B91A4AC9DBE5}" srcOrd="2" destOrd="0" parTransId="{E09B7D84-0C78-41D8-871B-4401FBEE28FF}" sibTransId="{8391DDA6-E145-4F55-838B-464D658ACF12}"/>
    <dgm:cxn modelId="{75D73A8F-BF08-4443-8977-3F86848A2566}" type="presOf" srcId="{EADE07A4-D7E7-421E-8703-AEB3D4C09A26}" destId="{08DA290C-3A22-4055-97C5-BF3DCB7E7EA5}" srcOrd="0" destOrd="0" presId="urn:microsoft.com/office/officeart/2008/layout/AlternatingHexagons"/>
    <dgm:cxn modelId="{1C722EB3-6C3E-4EB4-8043-78D32D60B0F3}" type="presParOf" srcId="{D99DBA2B-1282-42C3-AB4A-E585B83DAC32}" destId="{3AE287FF-5A5D-4BF0-9597-1EFCB63B034D}" srcOrd="0" destOrd="0" presId="urn:microsoft.com/office/officeart/2008/layout/AlternatingHexagons"/>
    <dgm:cxn modelId="{D372B57D-A01F-458A-8146-847A9CA433F0}" type="presParOf" srcId="{3AE287FF-5A5D-4BF0-9597-1EFCB63B034D}" destId="{771CE97C-9798-4D71-B1F3-FC25A68A771F}" srcOrd="0" destOrd="0" presId="urn:microsoft.com/office/officeart/2008/layout/AlternatingHexagons"/>
    <dgm:cxn modelId="{0BFC8EA6-6325-46EB-80A6-84E7302F983E}" type="presParOf" srcId="{3AE287FF-5A5D-4BF0-9597-1EFCB63B034D}" destId="{8586BB1C-D844-41BC-B05C-A52B9F954EBB}" srcOrd="1" destOrd="0" presId="urn:microsoft.com/office/officeart/2008/layout/AlternatingHexagons"/>
    <dgm:cxn modelId="{B5740790-0DFE-42E7-88DF-12395B3E31CA}" type="presParOf" srcId="{3AE287FF-5A5D-4BF0-9597-1EFCB63B034D}" destId="{A8658888-2A35-43A0-B8D4-8A41BFC29B38}" srcOrd="2" destOrd="0" presId="urn:microsoft.com/office/officeart/2008/layout/AlternatingHexagons"/>
    <dgm:cxn modelId="{D4741104-E943-4AD5-BF47-3BF938DEDC98}" type="presParOf" srcId="{3AE287FF-5A5D-4BF0-9597-1EFCB63B034D}" destId="{C7F44FB9-6704-4828-9F28-A7EDBF9A67BD}" srcOrd="3" destOrd="0" presId="urn:microsoft.com/office/officeart/2008/layout/AlternatingHexagons"/>
    <dgm:cxn modelId="{B62D9860-91FB-4A4B-8866-8A79E961D23A}" type="presParOf" srcId="{3AE287FF-5A5D-4BF0-9597-1EFCB63B034D}" destId="{F26416AB-ED20-4699-8CDB-FEFADE2866F3}" srcOrd="4" destOrd="0" presId="urn:microsoft.com/office/officeart/2008/layout/AlternatingHexagons"/>
    <dgm:cxn modelId="{B3B5165B-F4BB-4A48-8618-1BD47876F650}" type="presParOf" srcId="{D99DBA2B-1282-42C3-AB4A-E585B83DAC32}" destId="{2718177D-4623-47ED-8D0F-2C7B484F7ABE}" srcOrd="1" destOrd="0" presId="urn:microsoft.com/office/officeart/2008/layout/AlternatingHexagons"/>
    <dgm:cxn modelId="{B27A9948-B2EF-4374-A9F1-DC0BFFD58E55}" type="presParOf" srcId="{D99DBA2B-1282-42C3-AB4A-E585B83DAC32}" destId="{E3A9EB1B-B8F2-49D2-B954-637F87509E09}" srcOrd="2" destOrd="0" presId="urn:microsoft.com/office/officeart/2008/layout/AlternatingHexagons"/>
    <dgm:cxn modelId="{052538F1-C56B-49CE-9CFA-FCA16D067F0F}" type="presParOf" srcId="{E3A9EB1B-B8F2-49D2-B954-637F87509E09}" destId="{708158F7-D75A-40AE-95EF-E8682260A0B2}" srcOrd="0" destOrd="0" presId="urn:microsoft.com/office/officeart/2008/layout/AlternatingHexagons"/>
    <dgm:cxn modelId="{46C64063-4ED4-477A-BE01-081B63773E56}" type="presParOf" srcId="{E3A9EB1B-B8F2-49D2-B954-637F87509E09}" destId="{04616E05-32F6-44EB-8E94-303C283E74E8}" srcOrd="1" destOrd="0" presId="urn:microsoft.com/office/officeart/2008/layout/AlternatingHexagons"/>
    <dgm:cxn modelId="{CA214A09-5145-4879-9DEC-E8B4EB35D9F2}" type="presParOf" srcId="{E3A9EB1B-B8F2-49D2-B954-637F87509E09}" destId="{197216F2-1AA0-43CB-ADB6-E8C0210D1DD0}" srcOrd="2" destOrd="0" presId="urn:microsoft.com/office/officeart/2008/layout/AlternatingHexagons"/>
    <dgm:cxn modelId="{71728D75-7101-4F26-BC35-C2FF917B118A}" type="presParOf" srcId="{E3A9EB1B-B8F2-49D2-B954-637F87509E09}" destId="{3E0A7332-CDB2-419A-9E1F-8BA5FF7A7C48}" srcOrd="3" destOrd="0" presId="urn:microsoft.com/office/officeart/2008/layout/AlternatingHexagons"/>
    <dgm:cxn modelId="{59423AE7-8DED-4438-BF27-620D12AB0057}" type="presParOf" srcId="{E3A9EB1B-B8F2-49D2-B954-637F87509E09}" destId="{08DA290C-3A22-4055-97C5-BF3DCB7E7EA5}" srcOrd="4" destOrd="0" presId="urn:microsoft.com/office/officeart/2008/layout/AlternatingHexagons"/>
    <dgm:cxn modelId="{0F8656C5-4ECD-44BA-9255-187AEF8502DA}" type="presParOf" srcId="{D99DBA2B-1282-42C3-AB4A-E585B83DAC32}" destId="{91E03A3D-B06D-41AC-98E8-6CDE21CC974C}" srcOrd="3" destOrd="0" presId="urn:microsoft.com/office/officeart/2008/layout/AlternatingHexagons"/>
    <dgm:cxn modelId="{6705E35F-9890-4E01-9EE1-1DDD0CD1546B}" type="presParOf" srcId="{D99DBA2B-1282-42C3-AB4A-E585B83DAC32}" destId="{70FC40D2-ABD8-414E-9C79-8621140EF3A4}" srcOrd="4" destOrd="0" presId="urn:microsoft.com/office/officeart/2008/layout/AlternatingHexagons"/>
    <dgm:cxn modelId="{EBEE7330-E939-486F-904F-7772E353F94D}" type="presParOf" srcId="{70FC40D2-ABD8-414E-9C79-8621140EF3A4}" destId="{DBF923E1-7F07-483F-977C-38B329247C1A}" srcOrd="0" destOrd="0" presId="urn:microsoft.com/office/officeart/2008/layout/AlternatingHexagons"/>
    <dgm:cxn modelId="{3EA9FD6F-E512-4CBD-A4E7-4E74C27BC74E}" type="presParOf" srcId="{70FC40D2-ABD8-414E-9C79-8621140EF3A4}" destId="{C35D3840-97E9-42ED-9684-0D2F353B6A2E}" srcOrd="1" destOrd="0" presId="urn:microsoft.com/office/officeart/2008/layout/AlternatingHexagons"/>
    <dgm:cxn modelId="{CA27B15E-B948-453B-9163-E3DAF53C0768}" type="presParOf" srcId="{70FC40D2-ABD8-414E-9C79-8621140EF3A4}" destId="{9B9A1388-8E01-4A22-9126-71ABCEFF9DFD}" srcOrd="2" destOrd="0" presId="urn:microsoft.com/office/officeart/2008/layout/AlternatingHexagons"/>
    <dgm:cxn modelId="{DBB940DF-9DE3-4698-8025-74AE07DE7BC3}" type="presParOf" srcId="{70FC40D2-ABD8-414E-9C79-8621140EF3A4}" destId="{4B206FA2-7E5E-4D85-ACE4-10951C91D626}" srcOrd="3" destOrd="0" presId="urn:microsoft.com/office/officeart/2008/layout/AlternatingHexagons"/>
    <dgm:cxn modelId="{F5D10C6C-A371-48C4-9407-44258AC798CA}" type="presParOf" srcId="{70FC40D2-ABD8-414E-9C79-8621140EF3A4}" destId="{0C25F73F-2BDD-49FB-B42D-9BF179DEB79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2274C9-C4A4-45AC-8B39-8BADBB3B203C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5FC1204-9BFC-4BA4-ABE1-29B2F91D709D}">
      <dgm:prSet phldrT="[Texto]" custT="1"/>
      <dgm:spPr/>
      <dgm:t>
        <a:bodyPr/>
        <a:lstStyle/>
        <a:p>
          <a:r>
            <a:rPr lang="es-MX" sz="1100" dirty="0" smtClean="0">
              <a:latin typeface="Georgia" panose="02040502050405020303" pitchFamily="18" charset="0"/>
            </a:rPr>
            <a:t>Estándares</a:t>
          </a:r>
          <a:endParaRPr lang="es-MX" sz="1100" dirty="0">
            <a:latin typeface="Georgia" panose="02040502050405020303" pitchFamily="18" charset="0"/>
          </a:endParaRPr>
        </a:p>
      </dgm:t>
    </dgm:pt>
    <dgm:pt modelId="{4D0B258B-6963-4515-87B3-0016CF772765}" type="parTrans" cxnId="{71A38C21-A3C0-47D7-B7EB-E6D71B5C65C3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171D8BC2-55C3-4410-A118-D132AF87CF49}" type="sibTrans" cxnId="{71A38C21-A3C0-47D7-B7EB-E6D71B5C65C3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901EC781-6DE8-4596-BD03-4521B88ED204}">
      <dgm:prSet phldrT="[Texto]" custT="1"/>
      <dgm:spPr/>
      <dgm:t>
        <a:bodyPr/>
        <a:lstStyle/>
        <a:p>
          <a:r>
            <a:rPr lang="es-MX" sz="1000" dirty="0" smtClean="0">
              <a:latin typeface="Georgia" panose="02040502050405020303" pitchFamily="18" charset="0"/>
            </a:rPr>
            <a:t>Misión</a:t>
          </a:r>
          <a:endParaRPr lang="es-MX" sz="1000" dirty="0">
            <a:latin typeface="Georgia" panose="02040502050405020303" pitchFamily="18" charset="0"/>
          </a:endParaRPr>
        </a:p>
      </dgm:t>
    </dgm:pt>
    <dgm:pt modelId="{578DE010-6B81-4B8E-85B2-FB3A0E5B4537}" type="parTrans" cxnId="{23F26AEF-BB37-46E2-9E1C-A4827A451A06}">
      <dgm:prSet custT="1"/>
      <dgm:spPr/>
      <dgm:t>
        <a:bodyPr/>
        <a:lstStyle/>
        <a:p>
          <a:endParaRPr lang="es-MX" sz="1000">
            <a:latin typeface="Georgia" panose="02040502050405020303" pitchFamily="18" charset="0"/>
          </a:endParaRPr>
        </a:p>
      </dgm:t>
    </dgm:pt>
    <dgm:pt modelId="{D16147E4-4494-43BF-B600-A9CE08A7C997}" type="sibTrans" cxnId="{23F26AEF-BB37-46E2-9E1C-A4827A451A06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C4D0B5FF-C77D-451F-82DA-4BFB91E6E9AF}">
      <dgm:prSet phldrT="[Texto]" custT="1"/>
      <dgm:spPr/>
      <dgm:t>
        <a:bodyPr/>
        <a:lstStyle/>
        <a:p>
          <a:r>
            <a:rPr lang="es-MX" sz="1000" dirty="0" smtClean="0">
              <a:latin typeface="Georgia" panose="02040502050405020303" pitchFamily="18" charset="0"/>
            </a:rPr>
            <a:t>Efectividad Institucional</a:t>
          </a:r>
          <a:endParaRPr lang="es-MX" sz="1000" dirty="0">
            <a:latin typeface="Georgia" panose="02040502050405020303" pitchFamily="18" charset="0"/>
          </a:endParaRPr>
        </a:p>
      </dgm:t>
    </dgm:pt>
    <dgm:pt modelId="{4D72141C-FAA8-4CC4-A4B4-A056A7D8B956}" type="parTrans" cxnId="{4E1D873B-FFDA-43E5-9523-4A70790A65B6}">
      <dgm:prSet custT="1"/>
      <dgm:spPr/>
      <dgm:t>
        <a:bodyPr/>
        <a:lstStyle/>
        <a:p>
          <a:endParaRPr lang="es-MX" sz="1000">
            <a:latin typeface="Georgia" panose="02040502050405020303" pitchFamily="18" charset="0"/>
          </a:endParaRPr>
        </a:p>
      </dgm:t>
    </dgm:pt>
    <dgm:pt modelId="{D71F6440-EECA-4864-84F5-CEC8939B679D}" type="sibTrans" cxnId="{4E1D873B-FFDA-43E5-9523-4A70790A65B6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AE629F48-18AC-46AC-A977-958538364128}">
      <dgm:prSet phldrT="[Texto]" custT="1"/>
      <dgm:spPr/>
      <dgm:t>
        <a:bodyPr/>
        <a:lstStyle/>
        <a:p>
          <a:r>
            <a:rPr lang="es-MX" sz="1000" dirty="0" smtClean="0">
              <a:latin typeface="Georgia" panose="02040502050405020303" pitchFamily="18" charset="0"/>
            </a:rPr>
            <a:t>Instrucción</a:t>
          </a:r>
          <a:r>
            <a:rPr lang="es-MX" sz="1400" dirty="0" smtClean="0">
              <a:latin typeface="Georgia" panose="02040502050405020303" pitchFamily="18" charset="0"/>
            </a:rPr>
            <a:t> </a:t>
          </a:r>
          <a:endParaRPr lang="es-MX" sz="1400" dirty="0">
            <a:latin typeface="Georgia" panose="02040502050405020303" pitchFamily="18" charset="0"/>
          </a:endParaRPr>
        </a:p>
      </dgm:t>
    </dgm:pt>
    <dgm:pt modelId="{1549A330-12AC-4C04-A853-6777C9254B62}" type="parTrans" cxnId="{C705687B-7E90-4491-8A06-16B5C78CCD3B}">
      <dgm:prSet custT="1"/>
      <dgm:spPr/>
      <dgm:t>
        <a:bodyPr/>
        <a:lstStyle/>
        <a:p>
          <a:endParaRPr lang="es-MX" sz="1000">
            <a:latin typeface="Georgia" panose="02040502050405020303" pitchFamily="18" charset="0"/>
          </a:endParaRPr>
        </a:p>
      </dgm:t>
    </dgm:pt>
    <dgm:pt modelId="{E6E6C54B-4A01-436D-8717-0AF2B84B99FA}" type="sibTrans" cxnId="{C705687B-7E90-4491-8A06-16B5C78CCD3B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E5D8C44A-949B-441C-855D-E620AD49BAAE}">
      <dgm:prSet phldrT="[Texto]" custT="1"/>
      <dgm:spPr/>
      <dgm:t>
        <a:bodyPr/>
        <a:lstStyle/>
        <a:p>
          <a:r>
            <a:rPr lang="es-MX" sz="1000" dirty="0" smtClean="0">
              <a:latin typeface="Georgia" panose="02040502050405020303" pitchFamily="18" charset="0"/>
            </a:rPr>
            <a:t>Servicios Estudiantiles</a:t>
          </a:r>
          <a:endParaRPr lang="es-MX" sz="1000" dirty="0">
            <a:latin typeface="Georgia" panose="02040502050405020303" pitchFamily="18" charset="0"/>
          </a:endParaRPr>
        </a:p>
      </dgm:t>
    </dgm:pt>
    <dgm:pt modelId="{D4E7BE53-1C84-48EC-9881-4263D514817E}" type="parTrans" cxnId="{4CA35DBB-481D-4EA8-A760-93F519EB625F}">
      <dgm:prSet custT="1"/>
      <dgm:spPr/>
      <dgm:t>
        <a:bodyPr/>
        <a:lstStyle/>
        <a:p>
          <a:endParaRPr lang="es-MX" sz="1000">
            <a:latin typeface="Georgia" panose="02040502050405020303" pitchFamily="18" charset="0"/>
          </a:endParaRPr>
        </a:p>
      </dgm:t>
    </dgm:pt>
    <dgm:pt modelId="{E39AA22A-9816-42ED-9A55-212662D1FA13}" type="sibTrans" cxnId="{4CA35DBB-481D-4EA8-A760-93F519EB625F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671A3458-C1B1-4565-9CB7-2D3C7B6E3BBE}">
      <dgm:prSet phldrT="[Texto]" custRadScaleRad="96603" custRadScaleInc="-274"/>
      <dgm:spPr/>
      <dgm:t>
        <a:bodyPr/>
        <a:lstStyle/>
        <a:p>
          <a:endParaRPr lang="es-MX" sz="2400"/>
        </a:p>
      </dgm:t>
    </dgm:pt>
    <dgm:pt modelId="{F95B1D70-A44B-4639-86D3-0DC15B74B3DE}" type="parTrans" cxnId="{89D87331-612E-470D-BA82-7DF4DFBCD938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D40AE44E-E437-4B03-8C29-5D48804F51F4}" type="sibTrans" cxnId="{89D87331-612E-470D-BA82-7DF4DFBCD938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3DFA8218-1289-4921-93E3-923584110612}">
      <dgm:prSet phldrT="[Texto]" custT="1"/>
      <dgm:spPr/>
      <dgm:t>
        <a:bodyPr/>
        <a:lstStyle/>
        <a:p>
          <a:r>
            <a:rPr lang="es-MX" sz="1000" dirty="0" smtClean="0">
              <a:latin typeface="Georgia" panose="02040502050405020303" pitchFamily="18" charset="0"/>
            </a:rPr>
            <a:t>Recursos de aprendizaje</a:t>
          </a:r>
          <a:endParaRPr lang="es-MX" sz="1000" dirty="0">
            <a:latin typeface="Georgia" panose="02040502050405020303" pitchFamily="18" charset="0"/>
          </a:endParaRPr>
        </a:p>
      </dgm:t>
    </dgm:pt>
    <dgm:pt modelId="{15F99733-929C-4BEF-8FFB-D83F650E8461}" type="parTrans" cxnId="{EBC135A6-FB70-4D3D-BAE3-4A6B5EECAE83}">
      <dgm:prSet custT="1"/>
      <dgm:spPr/>
      <dgm:t>
        <a:bodyPr/>
        <a:lstStyle/>
        <a:p>
          <a:endParaRPr lang="es-MX" sz="1000">
            <a:latin typeface="Georgia" panose="02040502050405020303" pitchFamily="18" charset="0"/>
          </a:endParaRPr>
        </a:p>
      </dgm:t>
    </dgm:pt>
    <dgm:pt modelId="{E41C681F-495D-42DE-83FE-BB18C8883A22}" type="sibTrans" cxnId="{EBC135A6-FB70-4D3D-BAE3-4A6B5EECAE83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3FC65F5D-9601-42E7-A9DC-FDDD5D8EA335}">
      <dgm:prSet phldrT="[Texto]" custT="1"/>
      <dgm:spPr/>
      <dgm:t>
        <a:bodyPr/>
        <a:lstStyle/>
        <a:p>
          <a:r>
            <a:rPr lang="es-MX" sz="1000" dirty="0" smtClean="0">
              <a:latin typeface="Georgia" panose="02040502050405020303" pitchFamily="18" charset="0"/>
            </a:rPr>
            <a:t>Administración fiscal y de recursos</a:t>
          </a:r>
          <a:endParaRPr lang="es-MX" sz="1000" dirty="0">
            <a:latin typeface="Georgia" panose="02040502050405020303" pitchFamily="18" charset="0"/>
          </a:endParaRPr>
        </a:p>
      </dgm:t>
    </dgm:pt>
    <dgm:pt modelId="{B5EE92D9-3748-45DE-9E57-15B74CF34969}" type="parTrans" cxnId="{7B890A9E-36F9-4182-9619-DC471DB3B65C}">
      <dgm:prSet custT="1"/>
      <dgm:spPr/>
      <dgm:t>
        <a:bodyPr/>
        <a:lstStyle/>
        <a:p>
          <a:endParaRPr lang="es-MX" sz="1000">
            <a:latin typeface="Georgia" panose="02040502050405020303" pitchFamily="18" charset="0"/>
          </a:endParaRPr>
        </a:p>
      </dgm:t>
    </dgm:pt>
    <dgm:pt modelId="{1CE71104-1B10-4FC1-B345-827C55A9A312}" type="sibTrans" cxnId="{7B890A9E-36F9-4182-9619-DC471DB3B65C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A9362211-1E45-4E72-A4AE-629578A0B58D}">
      <dgm:prSet phldrT="[Texto]" custT="1"/>
      <dgm:spPr/>
      <dgm:t>
        <a:bodyPr/>
        <a:lstStyle/>
        <a:p>
          <a:r>
            <a:rPr lang="es-MX" sz="1000" dirty="0" smtClean="0">
              <a:latin typeface="Georgia" panose="02040502050405020303" pitchFamily="18" charset="0"/>
            </a:rPr>
            <a:t>Gobernanza y toma de decisiones</a:t>
          </a:r>
          <a:endParaRPr lang="es-MX" sz="1000" dirty="0">
            <a:latin typeface="Georgia" panose="02040502050405020303" pitchFamily="18" charset="0"/>
          </a:endParaRPr>
        </a:p>
      </dgm:t>
    </dgm:pt>
    <dgm:pt modelId="{D0B5C84A-F096-4CF2-8BD8-FC65C13B92A8}" type="parTrans" cxnId="{123FD795-8BB6-41B2-9293-D2F880B6D3D8}">
      <dgm:prSet custT="1"/>
      <dgm:spPr/>
      <dgm:t>
        <a:bodyPr/>
        <a:lstStyle/>
        <a:p>
          <a:endParaRPr lang="es-MX" sz="1000">
            <a:latin typeface="Georgia" panose="02040502050405020303" pitchFamily="18" charset="0"/>
          </a:endParaRPr>
        </a:p>
      </dgm:t>
    </dgm:pt>
    <dgm:pt modelId="{2EE75480-D111-47E5-91B7-586A34AF1B85}" type="sibTrans" cxnId="{123FD795-8BB6-41B2-9293-D2F880B6D3D8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6DC88D22-20D7-44A8-9398-15717CB7AB75}">
      <dgm:prSet phldrT="[Texto]" custT="1"/>
      <dgm:spPr/>
      <dgm:t>
        <a:bodyPr/>
        <a:lstStyle/>
        <a:p>
          <a:r>
            <a:rPr lang="es-MX" sz="1000" dirty="0" smtClean="0">
              <a:latin typeface="Georgia" panose="02040502050405020303" pitchFamily="18" charset="0"/>
            </a:rPr>
            <a:t>Recursos Humanos</a:t>
          </a:r>
          <a:endParaRPr lang="es-MX" sz="1000" dirty="0">
            <a:latin typeface="Georgia" panose="02040502050405020303" pitchFamily="18" charset="0"/>
          </a:endParaRPr>
        </a:p>
      </dgm:t>
    </dgm:pt>
    <dgm:pt modelId="{EA60A6C7-0956-4378-9EB2-B4F7A704B201}" type="parTrans" cxnId="{B3BED4C9-0AF8-41F4-AE8B-3CAD98E4427E}">
      <dgm:prSet custT="1"/>
      <dgm:spPr/>
      <dgm:t>
        <a:bodyPr/>
        <a:lstStyle/>
        <a:p>
          <a:endParaRPr lang="es-MX" sz="1000">
            <a:latin typeface="Georgia" panose="02040502050405020303" pitchFamily="18" charset="0"/>
          </a:endParaRPr>
        </a:p>
      </dgm:t>
    </dgm:pt>
    <dgm:pt modelId="{1C891838-8EEB-4D1B-A36D-691DA515E220}" type="sibTrans" cxnId="{B3BED4C9-0AF8-41F4-AE8B-3CAD98E4427E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51EC3363-FF99-43FA-97BC-58607AA1CADE}">
      <dgm:prSet phldrT="[Texto]" custT="1"/>
      <dgm:spPr/>
      <dgm:t>
        <a:bodyPr/>
        <a:lstStyle/>
        <a:p>
          <a:r>
            <a:rPr lang="es-MX" sz="1000" dirty="0" smtClean="0">
              <a:latin typeface="Georgia" panose="02040502050405020303" pitchFamily="18" charset="0"/>
            </a:rPr>
            <a:t>Resultados educativos</a:t>
          </a:r>
          <a:endParaRPr lang="es-MX" sz="1000" dirty="0">
            <a:latin typeface="Georgia" panose="02040502050405020303" pitchFamily="18" charset="0"/>
          </a:endParaRPr>
        </a:p>
      </dgm:t>
    </dgm:pt>
    <dgm:pt modelId="{8B878466-EE14-4151-8C40-5E9AFADE6CF7}" type="parTrans" cxnId="{45136B61-6CC1-4200-9EF6-D9C3710ABEA0}">
      <dgm:prSet custT="1"/>
      <dgm:spPr/>
      <dgm:t>
        <a:bodyPr/>
        <a:lstStyle/>
        <a:p>
          <a:endParaRPr lang="es-MX" sz="1000">
            <a:latin typeface="Georgia" panose="02040502050405020303" pitchFamily="18" charset="0"/>
          </a:endParaRPr>
        </a:p>
      </dgm:t>
    </dgm:pt>
    <dgm:pt modelId="{2C44475B-5074-4798-BEA5-B0E34D1F0149}" type="sibTrans" cxnId="{45136B61-6CC1-4200-9EF6-D9C3710ABEA0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F6668173-E607-4272-A250-782A333575C7}">
      <dgm:prSet phldrT="[Texto]" custT="1"/>
      <dgm:spPr/>
      <dgm:t>
        <a:bodyPr/>
        <a:lstStyle/>
        <a:p>
          <a:r>
            <a:rPr lang="es-MX" sz="1000" dirty="0" smtClean="0">
              <a:latin typeface="Georgia" panose="02040502050405020303" pitchFamily="18" charset="0"/>
            </a:rPr>
            <a:t>Infraestructura física y tecnológica</a:t>
          </a:r>
          <a:endParaRPr lang="es-MX" sz="1000" dirty="0">
            <a:latin typeface="Georgia" panose="02040502050405020303" pitchFamily="18" charset="0"/>
          </a:endParaRPr>
        </a:p>
      </dgm:t>
    </dgm:pt>
    <dgm:pt modelId="{FBBF4190-F535-45D8-A95C-4F66A3BBD0CE}" type="sibTrans" cxnId="{1F24B731-2A58-40CC-B7FF-77068A4CF2A9}">
      <dgm:prSet/>
      <dgm:spPr/>
      <dgm:t>
        <a:bodyPr/>
        <a:lstStyle/>
        <a:p>
          <a:endParaRPr lang="es-MX" sz="1400">
            <a:latin typeface="Georgia" panose="02040502050405020303" pitchFamily="18" charset="0"/>
          </a:endParaRPr>
        </a:p>
      </dgm:t>
    </dgm:pt>
    <dgm:pt modelId="{A1697951-FDEC-44BC-A9B1-DAA89D5676F0}" type="parTrans" cxnId="{1F24B731-2A58-40CC-B7FF-77068A4CF2A9}">
      <dgm:prSet custT="1"/>
      <dgm:spPr/>
      <dgm:t>
        <a:bodyPr/>
        <a:lstStyle/>
        <a:p>
          <a:endParaRPr lang="es-MX" sz="1000">
            <a:latin typeface="Georgia" panose="02040502050405020303" pitchFamily="18" charset="0"/>
          </a:endParaRPr>
        </a:p>
      </dgm:t>
    </dgm:pt>
    <dgm:pt modelId="{543CA717-041E-4D35-B0C9-0A594B95977A}" type="pres">
      <dgm:prSet presAssocID="{1F2274C9-C4A4-45AC-8B39-8BADBB3B203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5F4EC17-4D46-4241-9C9A-FED48EFEAF2C}" type="pres">
      <dgm:prSet presAssocID="{A5FC1204-9BFC-4BA4-ABE1-29B2F91D709D}" presName="centerShape" presStyleLbl="node0" presStyleIdx="0" presStyleCnt="1" custScaleX="140693"/>
      <dgm:spPr/>
      <dgm:t>
        <a:bodyPr/>
        <a:lstStyle/>
        <a:p>
          <a:endParaRPr lang="es-MX"/>
        </a:p>
      </dgm:t>
    </dgm:pt>
    <dgm:pt modelId="{BB262EFE-DFDD-4082-AAAB-32D06BF8DB12}" type="pres">
      <dgm:prSet presAssocID="{578DE010-6B81-4B8E-85B2-FB3A0E5B4537}" presName="Name9" presStyleLbl="parChTrans1D2" presStyleIdx="0" presStyleCnt="10"/>
      <dgm:spPr/>
      <dgm:t>
        <a:bodyPr/>
        <a:lstStyle/>
        <a:p>
          <a:endParaRPr lang="es-MX"/>
        </a:p>
      </dgm:t>
    </dgm:pt>
    <dgm:pt modelId="{40A92861-7128-445F-B702-687F3FB046F3}" type="pres">
      <dgm:prSet presAssocID="{578DE010-6B81-4B8E-85B2-FB3A0E5B4537}" presName="connTx" presStyleLbl="parChTrans1D2" presStyleIdx="0" presStyleCnt="10"/>
      <dgm:spPr/>
      <dgm:t>
        <a:bodyPr/>
        <a:lstStyle/>
        <a:p>
          <a:endParaRPr lang="es-MX"/>
        </a:p>
      </dgm:t>
    </dgm:pt>
    <dgm:pt modelId="{55779FE5-A980-49C2-9386-0E6C99A62E73}" type="pres">
      <dgm:prSet presAssocID="{901EC781-6DE8-4596-BD03-4521B88ED204}" presName="node" presStyleLbl="node1" presStyleIdx="0" presStyleCnt="10" custScaleY="7825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6000AF3-BC31-45A3-8AFB-FB5C11194D6D}" type="pres">
      <dgm:prSet presAssocID="{4D72141C-FAA8-4CC4-A4B4-A056A7D8B956}" presName="Name9" presStyleLbl="parChTrans1D2" presStyleIdx="1" presStyleCnt="10"/>
      <dgm:spPr/>
      <dgm:t>
        <a:bodyPr/>
        <a:lstStyle/>
        <a:p>
          <a:endParaRPr lang="es-MX"/>
        </a:p>
      </dgm:t>
    </dgm:pt>
    <dgm:pt modelId="{0CF7BB76-D06F-4CF3-B98C-C4F222F5EEFE}" type="pres">
      <dgm:prSet presAssocID="{4D72141C-FAA8-4CC4-A4B4-A056A7D8B956}" presName="connTx" presStyleLbl="parChTrans1D2" presStyleIdx="1" presStyleCnt="10"/>
      <dgm:spPr/>
      <dgm:t>
        <a:bodyPr/>
        <a:lstStyle/>
        <a:p>
          <a:endParaRPr lang="es-MX"/>
        </a:p>
      </dgm:t>
    </dgm:pt>
    <dgm:pt modelId="{A54E004F-1BD5-45CB-90EE-7D574FE893FA}" type="pres">
      <dgm:prSet presAssocID="{C4D0B5FF-C77D-451F-82DA-4BFB91E6E9AF}" presName="node" presStyleLbl="node1" presStyleIdx="1" presStyleCnt="10" custScaleX="12139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DEA7EF6-9BE5-4CAF-ACB3-947E7D265BCB}" type="pres">
      <dgm:prSet presAssocID="{1549A330-12AC-4C04-A853-6777C9254B62}" presName="Name9" presStyleLbl="parChTrans1D2" presStyleIdx="2" presStyleCnt="10"/>
      <dgm:spPr/>
      <dgm:t>
        <a:bodyPr/>
        <a:lstStyle/>
        <a:p>
          <a:endParaRPr lang="es-MX"/>
        </a:p>
      </dgm:t>
    </dgm:pt>
    <dgm:pt modelId="{D9DCA429-8708-4E9C-8C5E-FE3565A7701F}" type="pres">
      <dgm:prSet presAssocID="{1549A330-12AC-4C04-A853-6777C9254B62}" presName="connTx" presStyleLbl="parChTrans1D2" presStyleIdx="2" presStyleCnt="10"/>
      <dgm:spPr/>
      <dgm:t>
        <a:bodyPr/>
        <a:lstStyle/>
        <a:p>
          <a:endParaRPr lang="es-MX"/>
        </a:p>
      </dgm:t>
    </dgm:pt>
    <dgm:pt modelId="{D179B6BA-BA6D-4EFE-B03C-CEF29E60D371}" type="pres">
      <dgm:prSet presAssocID="{AE629F48-18AC-46AC-A977-958538364128}" presName="node" presStyleLbl="node1" presStyleIdx="2" presStyleCnt="10" custScaleX="11107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EFC9A2C-FE71-4503-AEA6-0F01A575BE25}" type="pres">
      <dgm:prSet presAssocID="{D4E7BE53-1C84-48EC-9881-4263D514817E}" presName="Name9" presStyleLbl="parChTrans1D2" presStyleIdx="3" presStyleCnt="10"/>
      <dgm:spPr/>
      <dgm:t>
        <a:bodyPr/>
        <a:lstStyle/>
        <a:p>
          <a:endParaRPr lang="es-MX"/>
        </a:p>
      </dgm:t>
    </dgm:pt>
    <dgm:pt modelId="{9240AB68-9F35-4404-B2D4-D9B805A6E2DD}" type="pres">
      <dgm:prSet presAssocID="{D4E7BE53-1C84-48EC-9881-4263D514817E}" presName="connTx" presStyleLbl="parChTrans1D2" presStyleIdx="3" presStyleCnt="10"/>
      <dgm:spPr/>
      <dgm:t>
        <a:bodyPr/>
        <a:lstStyle/>
        <a:p>
          <a:endParaRPr lang="es-MX"/>
        </a:p>
      </dgm:t>
    </dgm:pt>
    <dgm:pt modelId="{33DFC9BA-1D98-47A1-AD86-FCFDF0FA557E}" type="pres">
      <dgm:prSet presAssocID="{E5D8C44A-949B-441C-855D-E620AD49BAAE}" presName="node" presStyleLbl="node1" presStyleIdx="3" presStyleCnt="10" custScaleX="118002" custRadScaleRad="96603" custRadScaleInc="-27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0E6B1E-780C-4CD4-8661-370BE75B36ED}" type="pres">
      <dgm:prSet presAssocID="{15F99733-929C-4BEF-8FFB-D83F650E8461}" presName="Name9" presStyleLbl="parChTrans1D2" presStyleIdx="4" presStyleCnt="10"/>
      <dgm:spPr/>
      <dgm:t>
        <a:bodyPr/>
        <a:lstStyle/>
        <a:p>
          <a:endParaRPr lang="es-MX"/>
        </a:p>
      </dgm:t>
    </dgm:pt>
    <dgm:pt modelId="{391FA29B-5BF4-45B7-9A7A-522E5CE2CD78}" type="pres">
      <dgm:prSet presAssocID="{15F99733-929C-4BEF-8FFB-D83F650E8461}" presName="connTx" presStyleLbl="parChTrans1D2" presStyleIdx="4" presStyleCnt="10"/>
      <dgm:spPr/>
      <dgm:t>
        <a:bodyPr/>
        <a:lstStyle/>
        <a:p>
          <a:endParaRPr lang="es-MX"/>
        </a:p>
      </dgm:t>
    </dgm:pt>
    <dgm:pt modelId="{E3429667-9003-424A-BAD2-CB8C2C2A1156}" type="pres">
      <dgm:prSet presAssocID="{3DFA8218-1289-4921-93E3-923584110612}" presName="node" presStyleLbl="node1" presStyleIdx="4" presStyleCnt="10" custScaleX="107550" custRadScaleRad="99117" custRadScaleInc="-1614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BD08C5-6A37-495D-916F-FCD864FC68BD}" type="pres">
      <dgm:prSet presAssocID="{A1697951-FDEC-44BC-A9B1-DAA89D5676F0}" presName="Name9" presStyleLbl="parChTrans1D2" presStyleIdx="5" presStyleCnt="10"/>
      <dgm:spPr/>
      <dgm:t>
        <a:bodyPr/>
        <a:lstStyle/>
        <a:p>
          <a:endParaRPr lang="es-MX"/>
        </a:p>
      </dgm:t>
    </dgm:pt>
    <dgm:pt modelId="{1B30B5B2-27A3-4B2E-8C49-3765E9D2BB70}" type="pres">
      <dgm:prSet presAssocID="{A1697951-FDEC-44BC-A9B1-DAA89D5676F0}" presName="connTx" presStyleLbl="parChTrans1D2" presStyleIdx="5" presStyleCnt="10"/>
      <dgm:spPr/>
      <dgm:t>
        <a:bodyPr/>
        <a:lstStyle/>
        <a:p>
          <a:endParaRPr lang="es-MX"/>
        </a:p>
      </dgm:t>
    </dgm:pt>
    <dgm:pt modelId="{30A8D0FD-C597-43B6-B2D4-7587576E2AA9}" type="pres">
      <dgm:prSet presAssocID="{F6668173-E607-4272-A250-782A333575C7}" presName="node" presStyleLbl="node1" presStyleIdx="5" presStyleCnt="10" custScaleX="145532" custRadScaleRad="95661" custRadScaleInc="-1052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3D15737-35DB-4A0C-92F0-94A555AB164F}" type="pres">
      <dgm:prSet presAssocID="{B5EE92D9-3748-45DE-9E57-15B74CF34969}" presName="Name9" presStyleLbl="parChTrans1D2" presStyleIdx="6" presStyleCnt="10"/>
      <dgm:spPr/>
      <dgm:t>
        <a:bodyPr/>
        <a:lstStyle/>
        <a:p>
          <a:endParaRPr lang="es-MX"/>
        </a:p>
      </dgm:t>
    </dgm:pt>
    <dgm:pt modelId="{0A8B3675-B422-4FB3-86A5-3B3EFE291A0D}" type="pres">
      <dgm:prSet presAssocID="{B5EE92D9-3748-45DE-9E57-15B74CF34969}" presName="connTx" presStyleLbl="parChTrans1D2" presStyleIdx="6" presStyleCnt="10"/>
      <dgm:spPr/>
      <dgm:t>
        <a:bodyPr/>
        <a:lstStyle/>
        <a:p>
          <a:endParaRPr lang="es-MX"/>
        </a:p>
      </dgm:t>
    </dgm:pt>
    <dgm:pt modelId="{D8444D15-575D-4673-8DBD-18F389214516}" type="pres">
      <dgm:prSet presAssocID="{3FC65F5D-9601-42E7-A9DC-FDDD5D8EA335}" presName="node" presStyleLbl="node1" presStyleIdx="6" presStyleCnt="10" custScaleX="138951" custScaleY="105217" custRadScaleRad="96534" custRadScaleInc="2398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0F7DDBF-705C-46CB-93F0-7B45122B3B1A}" type="pres">
      <dgm:prSet presAssocID="{D0B5C84A-F096-4CF2-8BD8-FC65C13B92A8}" presName="Name9" presStyleLbl="parChTrans1D2" presStyleIdx="7" presStyleCnt="10"/>
      <dgm:spPr/>
      <dgm:t>
        <a:bodyPr/>
        <a:lstStyle/>
        <a:p>
          <a:endParaRPr lang="es-MX"/>
        </a:p>
      </dgm:t>
    </dgm:pt>
    <dgm:pt modelId="{D32E5C90-3533-46B7-B220-7490938472D1}" type="pres">
      <dgm:prSet presAssocID="{D0B5C84A-F096-4CF2-8BD8-FC65C13B92A8}" presName="connTx" presStyleLbl="parChTrans1D2" presStyleIdx="7" presStyleCnt="10"/>
      <dgm:spPr/>
      <dgm:t>
        <a:bodyPr/>
        <a:lstStyle/>
        <a:p>
          <a:endParaRPr lang="es-MX"/>
        </a:p>
      </dgm:t>
    </dgm:pt>
    <dgm:pt modelId="{3BDE71E2-CEAD-4F35-80A2-542D7010E500}" type="pres">
      <dgm:prSet presAssocID="{A9362211-1E45-4E72-A4AE-629578A0B58D}" presName="node" presStyleLbl="node1" presStyleIdx="7" presStyleCnt="10" custScaleX="113377" custRadScaleRad="96603" custRadScaleInc="-27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255F6A1-324E-4A3E-86FA-E0D31B3F60B9}" type="pres">
      <dgm:prSet presAssocID="{EA60A6C7-0956-4378-9EB2-B4F7A704B201}" presName="Name9" presStyleLbl="parChTrans1D2" presStyleIdx="8" presStyleCnt="10"/>
      <dgm:spPr/>
      <dgm:t>
        <a:bodyPr/>
        <a:lstStyle/>
        <a:p>
          <a:endParaRPr lang="es-MX"/>
        </a:p>
      </dgm:t>
    </dgm:pt>
    <dgm:pt modelId="{547F5762-C6EB-428A-A7D8-DDE7C0C4C44D}" type="pres">
      <dgm:prSet presAssocID="{EA60A6C7-0956-4378-9EB2-B4F7A704B201}" presName="connTx" presStyleLbl="parChTrans1D2" presStyleIdx="8" presStyleCnt="10"/>
      <dgm:spPr/>
      <dgm:t>
        <a:bodyPr/>
        <a:lstStyle/>
        <a:p>
          <a:endParaRPr lang="es-MX"/>
        </a:p>
      </dgm:t>
    </dgm:pt>
    <dgm:pt modelId="{AC3C52AB-BAD2-4AFB-A405-2600C60E1D94}" type="pres">
      <dgm:prSet presAssocID="{6DC88D22-20D7-44A8-9398-15717CB7AB75}" presName="node" presStyleLbl="node1" presStyleIdx="8" presStyleCnt="10" custRadScaleRad="96603" custRadScaleInc="-27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E244A6A-F94B-4768-B5B0-CA0C4D97044B}" type="pres">
      <dgm:prSet presAssocID="{8B878466-EE14-4151-8C40-5E9AFADE6CF7}" presName="Name9" presStyleLbl="parChTrans1D2" presStyleIdx="9" presStyleCnt="10"/>
      <dgm:spPr/>
      <dgm:t>
        <a:bodyPr/>
        <a:lstStyle/>
        <a:p>
          <a:endParaRPr lang="es-MX"/>
        </a:p>
      </dgm:t>
    </dgm:pt>
    <dgm:pt modelId="{4E195250-3576-42A4-B842-F24951EB18ED}" type="pres">
      <dgm:prSet presAssocID="{8B878466-EE14-4151-8C40-5E9AFADE6CF7}" presName="connTx" presStyleLbl="parChTrans1D2" presStyleIdx="9" presStyleCnt="10"/>
      <dgm:spPr/>
      <dgm:t>
        <a:bodyPr/>
        <a:lstStyle/>
        <a:p>
          <a:endParaRPr lang="es-MX"/>
        </a:p>
      </dgm:t>
    </dgm:pt>
    <dgm:pt modelId="{F2219EF9-C799-4FA0-9F6E-370292AA2EB9}" type="pres">
      <dgm:prSet presAssocID="{51EC3363-FF99-43FA-97BC-58607AA1CADE}" presName="node" presStyleLbl="node1" presStyleIdx="9" presStyleCnt="10" custRadScaleRad="96603" custRadScaleInc="-27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BF5A253-FF24-4BEC-96CB-B881C9038F3C}" type="presOf" srcId="{4D72141C-FAA8-4CC4-A4B4-A056A7D8B956}" destId="{0CF7BB76-D06F-4CF3-B98C-C4F222F5EEFE}" srcOrd="1" destOrd="0" presId="urn:microsoft.com/office/officeart/2005/8/layout/radial1"/>
    <dgm:cxn modelId="{C52D08D6-0767-4CFF-8BC9-3897765CBD9A}" type="presOf" srcId="{8B878466-EE14-4151-8C40-5E9AFADE6CF7}" destId="{4E195250-3576-42A4-B842-F24951EB18ED}" srcOrd="1" destOrd="0" presId="urn:microsoft.com/office/officeart/2005/8/layout/radial1"/>
    <dgm:cxn modelId="{B3BED4C9-0AF8-41F4-AE8B-3CAD98E4427E}" srcId="{A5FC1204-9BFC-4BA4-ABE1-29B2F91D709D}" destId="{6DC88D22-20D7-44A8-9398-15717CB7AB75}" srcOrd="8" destOrd="0" parTransId="{EA60A6C7-0956-4378-9EB2-B4F7A704B201}" sibTransId="{1C891838-8EEB-4D1B-A36D-691DA515E220}"/>
    <dgm:cxn modelId="{16881834-64C6-460A-8718-8EA7DC14E85D}" type="presOf" srcId="{C4D0B5FF-C77D-451F-82DA-4BFB91E6E9AF}" destId="{A54E004F-1BD5-45CB-90EE-7D574FE893FA}" srcOrd="0" destOrd="0" presId="urn:microsoft.com/office/officeart/2005/8/layout/radial1"/>
    <dgm:cxn modelId="{EF98AD00-33B4-409C-9069-B4698F3C5A97}" type="presOf" srcId="{4D72141C-FAA8-4CC4-A4B4-A056A7D8B956}" destId="{76000AF3-BC31-45A3-8AFB-FB5C11194D6D}" srcOrd="0" destOrd="0" presId="urn:microsoft.com/office/officeart/2005/8/layout/radial1"/>
    <dgm:cxn modelId="{7D6E3092-74EB-4C15-AB55-9E324A0004BE}" type="presOf" srcId="{6DC88D22-20D7-44A8-9398-15717CB7AB75}" destId="{AC3C52AB-BAD2-4AFB-A405-2600C60E1D94}" srcOrd="0" destOrd="0" presId="urn:microsoft.com/office/officeart/2005/8/layout/radial1"/>
    <dgm:cxn modelId="{DAAC9F9D-DB3A-4438-9D71-EB3C343B661A}" type="presOf" srcId="{578DE010-6B81-4B8E-85B2-FB3A0E5B4537}" destId="{BB262EFE-DFDD-4082-AAAB-32D06BF8DB12}" srcOrd="0" destOrd="0" presId="urn:microsoft.com/office/officeart/2005/8/layout/radial1"/>
    <dgm:cxn modelId="{50F070B2-8A9A-438A-AC5A-0B6C5A18B5A1}" type="presOf" srcId="{51EC3363-FF99-43FA-97BC-58607AA1CADE}" destId="{F2219EF9-C799-4FA0-9F6E-370292AA2EB9}" srcOrd="0" destOrd="0" presId="urn:microsoft.com/office/officeart/2005/8/layout/radial1"/>
    <dgm:cxn modelId="{2D071D60-418C-4529-B848-94E0263FE5D5}" type="presOf" srcId="{B5EE92D9-3748-45DE-9E57-15B74CF34969}" destId="{0A8B3675-B422-4FB3-86A5-3B3EFE291A0D}" srcOrd="1" destOrd="0" presId="urn:microsoft.com/office/officeart/2005/8/layout/radial1"/>
    <dgm:cxn modelId="{CF92DC52-385A-4AE4-AFC9-07CB514F94AD}" type="presOf" srcId="{F6668173-E607-4272-A250-782A333575C7}" destId="{30A8D0FD-C597-43B6-B2D4-7587576E2AA9}" srcOrd="0" destOrd="0" presId="urn:microsoft.com/office/officeart/2005/8/layout/radial1"/>
    <dgm:cxn modelId="{C705687B-7E90-4491-8A06-16B5C78CCD3B}" srcId="{A5FC1204-9BFC-4BA4-ABE1-29B2F91D709D}" destId="{AE629F48-18AC-46AC-A977-958538364128}" srcOrd="2" destOrd="0" parTransId="{1549A330-12AC-4C04-A853-6777C9254B62}" sibTransId="{E6E6C54B-4A01-436D-8717-0AF2B84B99FA}"/>
    <dgm:cxn modelId="{B75A5E28-E3C7-42EA-A71B-06C4FB0B413C}" type="presOf" srcId="{1F2274C9-C4A4-45AC-8B39-8BADBB3B203C}" destId="{543CA717-041E-4D35-B0C9-0A594B95977A}" srcOrd="0" destOrd="0" presId="urn:microsoft.com/office/officeart/2005/8/layout/radial1"/>
    <dgm:cxn modelId="{227BC871-292E-4B6D-B5CA-BE1B4B216494}" type="presOf" srcId="{A1697951-FDEC-44BC-A9B1-DAA89D5676F0}" destId="{1B30B5B2-27A3-4B2E-8C49-3765E9D2BB70}" srcOrd="1" destOrd="0" presId="urn:microsoft.com/office/officeart/2005/8/layout/radial1"/>
    <dgm:cxn modelId="{84207EDD-F1EB-42F5-BE15-C9A04551E9B4}" type="presOf" srcId="{1549A330-12AC-4C04-A853-6777C9254B62}" destId="{D9DCA429-8708-4E9C-8C5E-FE3565A7701F}" srcOrd="1" destOrd="0" presId="urn:microsoft.com/office/officeart/2005/8/layout/radial1"/>
    <dgm:cxn modelId="{4BE437E4-421B-4A46-8E8B-1D573E97340F}" type="presOf" srcId="{3DFA8218-1289-4921-93E3-923584110612}" destId="{E3429667-9003-424A-BAD2-CB8C2C2A1156}" srcOrd="0" destOrd="0" presId="urn:microsoft.com/office/officeart/2005/8/layout/radial1"/>
    <dgm:cxn modelId="{10BA35B3-4586-46F4-8CB4-DECEE29CD83A}" type="presOf" srcId="{D4E7BE53-1C84-48EC-9881-4263D514817E}" destId="{AEFC9A2C-FE71-4503-AEA6-0F01A575BE25}" srcOrd="0" destOrd="0" presId="urn:microsoft.com/office/officeart/2005/8/layout/radial1"/>
    <dgm:cxn modelId="{FD5CE55C-9796-4866-8516-58254EACBBCB}" type="presOf" srcId="{B5EE92D9-3748-45DE-9E57-15B74CF34969}" destId="{93D15737-35DB-4A0C-92F0-94A555AB164F}" srcOrd="0" destOrd="0" presId="urn:microsoft.com/office/officeart/2005/8/layout/radial1"/>
    <dgm:cxn modelId="{15F116E2-3918-4528-BAAF-A560D72A8B9F}" type="presOf" srcId="{3FC65F5D-9601-42E7-A9DC-FDDD5D8EA335}" destId="{D8444D15-575D-4673-8DBD-18F389214516}" srcOrd="0" destOrd="0" presId="urn:microsoft.com/office/officeart/2005/8/layout/radial1"/>
    <dgm:cxn modelId="{45136B61-6CC1-4200-9EF6-D9C3710ABEA0}" srcId="{A5FC1204-9BFC-4BA4-ABE1-29B2F91D709D}" destId="{51EC3363-FF99-43FA-97BC-58607AA1CADE}" srcOrd="9" destOrd="0" parTransId="{8B878466-EE14-4151-8C40-5E9AFADE6CF7}" sibTransId="{2C44475B-5074-4798-BEA5-B0E34D1F0149}"/>
    <dgm:cxn modelId="{BECCCDBE-26A0-4237-A2D3-DFFD6C7D387E}" type="presOf" srcId="{EA60A6C7-0956-4378-9EB2-B4F7A704B201}" destId="{547F5762-C6EB-428A-A7D8-DDE7C0C4C44D}" srcOrd="1" destOrd="0" presId="urn:microsoft.com/office/officeart/2005/8/layout/radial1"/>
    <dgm:cxn modelId="{1F24B731-2A58-40CC-B7FF-77068A4CF2A9}" srcId="{A5FC1204-9BFC-4BA4-ABE1-29B2F91D709D}" destId="{F6668173-E607-4272-A250-782A333575C7}" srcOrd="5" destOrd="0" parTransId="{A1697951-FDEC-44BC-A9B1-DAA89D5676F0}" sibTransId="{FBBF4190-F535-45D8-A95C-4F66A3BBD0CE}"/>
    <dgm:cxn modelId="{E07B4E6F-9DEF-4014-8C90-9C98B9DCB82C}" type="presOf" srcId="{D0B5C84A-F096-4CF2-8BD8-FC65C13B92A8}" destId="{D32E5C90-3533-46B7-B220-7490938472D1}" srcOrd="1" destOrd="0" presId="urn:microsoft.com/office/officeart/2005/8/layout/radial1"/>
    <dgm:cxn modelId="{7B890A9E-36F9-4182-9619-DC471DB3B65C}" srcId="{A5FC1204-9BFC-4BA4-ABE1-29B2F91D709D}" destId="{3FC65F5D-9601-42E7-A9DC-FDDD5D8EA335}" srcOrd="6" destOrd="0" parTransId="{B5EE92D9-3748-45DE-9E57-15B74CF34969}" sibTransId="{1CE71104-1B10-4FC1-B345-827C55A9A312}"/>
    <dgm:cxn modelId="{FA016404-ED6F-4FC1-A3F7-D9B85FA8B586}" type="presOf" srcId="{A1697951-FDEC-44BC-A9B1-DAA89D5676F0}" destId="{81BD08C5-6A37-495D-916F-FCD864FC68BD}" srcOrd="0" destOrd="0" presId="urn:microsoft.com/office/officeart/2005/8/layout/radial1"/>
    <dgm:cxn modelId="{B5D2C554-FAEE-4E0C-AEE9-C0F16F8CBE68}" type="presOf" srcId="{EA60A6C7-0956-4378-9EB2-B4F7A704B201}" destId="{8255F6A1-324E-4A3E-86FA-E0D31B3F60B9}" srcOrd="0" destOrd="0" presId="urn:microsoft.com/office/officeart/2005/8/layout/radial1"/>
    <dgm:cxn modelId="{16E0083E-C36F-4E31-8635-CAFD35EB6D32}" type="presOf" srcId="{15F99733-929C-4BEF-8FFB-D83F650E8461}" destId="{A60E6B1E-780C-4CD4-8661-370BE75B36ED}" srcOrd="0" destOrd="0" presId="urn:microsoft.com/office/officeart/2005/8/layout/radial1"/>
    <dgm:cxn modelId="{B069A749-F6AA-4798-86AA-8B9F4345775F}" type="presOf" srcId="{D4E7BE53-1C84-48EC-9881-4263D514817E}" destId="{9240AB68-9F35-4404-B2D4-D9B805A6E2DD}" srcOrd="1" destOrd="0" presId="urn:microsoft.com/office/officeart/2005/8/layout/radial1"/>
    <dgm:cxn modelId="{200A1E5D-CA93-428B-A7CA-B5E9211D06BA}" type="presOf" srcId="{901EC781-6DE8-4596-BD03-4521B88ED204}" destId="{55779FE5-A980-49C2-9386-0E6C99A62E73}" srcOrd="0" destOrd="0" presId="urn:microsoft.com/office/officeart/2005/8/layout/radial1"/>
    <dgm:cxn modelId="{4E1D873B-FFDA-43E5-9523-4A70790A65B6}" srcId="{A5FC1204-9BFC-4BA4-ABE1-29B2F91D709D}" destId="{C4D0B5FF-C77D-451F-82DA-4BFB91E6E9AF}" srcOrd="1" destOrd="0" parTransId="{4D72141C-FAA8-4CC4-A4B4-A056A7D8B956}" sibTransId="{D71F6440-EECA-4864-84F5-CEC8939B679D}"/>
    <dgm:cxn modelId="{4CA35DBB-481D-4EA8-A760-93F519EB625F}" srcId="{A5FC1204-9BFC-4BA4-ABE1-29B2F91D709D}" destId="{E5D8C44A-949B-441C-855D-E620AD49BAAE}" srcOrd="3" destOrd="0" parTransId="{D4E7BE53-1C84-48EC-9881-4263D514817E}" sibTransId="{E39AA22A-9816-42ED-9A55-212662D1FA13}"/>
    <dgm:cxn modelId="{347A3660-0952-4771-95B1-0ECF8230B29A}" type="presOf" srcId="{AE629F48-18AC-46AC-A977-958538364128}" destId="{D179B6BA-BA6D-4EFE-B03C-CEF29E60D371}" srcOrd="0" destOrd="0" presId="urn:microsoft.com/office/officeart/2005/8/layout/radial1"/>
    <dgm:cxn modelId="{EBC135A6-FB70-4D3D-BAE3-4A6B5EECAE83}" srcId="{A5FC1204-9BFC-4BA4-ABE1-29B2F91D709D}" destId="{3DFA8218-1289-4921-93E3-923584110612}" srcOrd="4" destOrd="0" parTransId="{15F99733-929C-4BEF-8FFB-D83F650E8461}" sibTransId="{E41C681F-495D-42DE-83FE-BB18C8883A22}"/>
    <dgm:cxn modelId="{123FD795-8BB6-41B2-9293-D2F880B6D3D8}" srcId="{A5FC1204-9BFC-4BA4-ABE1-29B2F91D709D}" destId="{A9362211-1E45-4E72-A4AE-629578A0B58D}" srcOrd="7" destOrd="0" parTransId="{D0B5C84A-F096-4CF2-8BD8-FC65C13B92A8}" sibTransId="{2EE75480-D111-47E5-91B7-586A34AF1B85}"/>
    <dgm:cxn modelId="{148CD424-C629-49E7-A83A-DA7C42FAD8FA}" type="presOf" srcId="{8B878466-EE14-4151-8C40-5E9AFADE6CF7}" destId="{BE244A6A-F94B-4768-B5B0-CA0C4D97044B}" srcOrd="0" destOrd="0" presId="urn:microsoft.com/office/officeart/2005/8/layout/radial1"/>
    <dgm:cxn modelId="{23F26AEF-BB37-46E2-9E1C-A4827A451A06}" srcId="{A5FC1204-9BFC-4BA4-ABE1-29B2F91D709D}" destId="{901EC781-6DE8-4596-BD03-4521B88ED204}" srcOrd="0" destOrd="0" parTransId="{578DE010-6B81-4B8E-85B2-FB3A0E5B4537}" sibTransId="{D16147E4-4494-43BF-B600-A9CE08A7C997}"/>
    <dgm:cxn modelId="{072A7EE1-44E0-4E9F-ADFF-87107DD59F67}" type="presOf" srcId="{E5D8C44A-949B-441C-855D-E620AD49BAAE}" destId="{33DFC9BA-1D98-47A1-AD86-FCFDF0FA557E}" srcOrd="0" destOrd="0" presId="urn:microsoft.com/office/officeart/2005/8/layout/radial1"/>
    <dgm:cxn modelId="{DF1813DB-F078-4D1F-A1F8-E92F9C1BDD26}" type="presOf" srcId="{A5FC1204-9BFC-4BA4-ABE1-29B2F91D709D}" destId="{15F4EC17-4D46-4241-9C9A-FED48EFEAF2C}" srcOrd="0" destOrd="0" presId="urn:microsoft.com/office/officeart/2005/8/layout/radial1"/>
    <dgm:cxn modelId="{28690E61-887A-4E07-8EC0-9BB81F93DCB9}" type="presOf" srcId="{1549A330-12AC-4C04-A853-6777C9254B62}" destId="{EDEA7EF6-9BE5-4CAF-ACB3-947E7D265BCB}" srcOrd="0" destOrd="0" presId="urn:microsoft.com/office/officeart/2005/8/layout/radial1"/>
    <dgm:cxn modelId="{97D3EF9B-388A-4D17-B3BB-0B285231E05B}" type="presOf" srcId="{15F99733-929C-4BEF-8FFB-D83F650E8461}" destId="{391FA29B-5BF4-45B7-9A7A-522E5CE2CD78}" srcOrd="1" destOrd="0" presId="urn:microsoft.com/office/officeart/2005/8/layout/radial1"/>
    <dgm:cxn modelId="{2EADCD2F-1DF4-4BFD-B708-875C1549CB73}" type="presOf" srcId="{A9362211-1E45-4E72-A4AE-629578A0B58D}" destId="{3BDE71E2-CEAD-4F35-80A2-542D7010E500}" srcOrd="0" destOrd="0" presId="urn:microsoft.com/office/officeart/2005/8/layout/radial1"/>
    <dgm:cxn modelId="{89D87331-612E-470D-BA82-7DF4DFBCD938}" srcId="{1F2274C9-C4A4-45AC-8B39-8BADBB3B203C}" destId="{671A3458-C1B1-4565-9CB7-2D3C7B6E3BBE}" srcOrd="1" destOrd="0" parTransId="{F95B1D70-A44B-4639-86D3-0DC15B74B3DE}" sibTransId="{D40AE44E-E437-4B03-8C29-5D48804F51F4}"/>
    <dgm:cxn modelId="{71A38C21-A3C0-47D7-B7EB-E6D71B5C65C3}" srcId="{1F2274C9-C4A4-45AC-8B39-8BADBB3B203C}" destId="{A5FC1204-9BFC-4BA4-ABE1-29B2F91D709D}" srcOrd="0" destOrd="0" parTransId="{4D0B258B-6963-4515-87B3-0016CF772765}" sibTransId="{171D8BC2-55C3-4410-A118-D132AF87CF49}"/>
    <dgm:cxn modelId="{7D1E721B-128B-43F0-8A3B-3CDF9613E75A}" type="presOf" srcId="{D0B5C84A-F096-4CF2-8BD8-FC65C13B92A8}" destId="{00F7DDBF-705C-46CB-93F0-7B45122B3B1A}" srcOrd="0" destOrd="0" presId="urn:microsoft.com/office/officeart/2005/8/layout/radial1"/>
    <dgm:cxn modelId="{EB701331-BC05-48A5-B585-952EF3EA6C2F}" type="presOf" srcId="{578DE010-6B81-4B8E-85B2-FB3A0E5B4537}" destId="{40A92861-7128-445F-B702-687F3FB046F3}" srcOrd="1" destOrd="0" presId="urn:microsoft.com/office/officeart/2005/8/layout/radial1"/>
    <dgm:cxn modelId="{379905A7-557B-498F-925F-4BEB3435613A}" type="presParOf" srcId="{543CA717-041E-4D35-B0C9-0A594B95977A}" destId="{15F4EC17-4D46-4241-9C9A-FED48EFEAF2C}" srcOrd="0" destOrd="0" presId="urn:microsoft.com/office/officeart/2005/8/layout/radial1"/>
    <dgm:cxn modelId="{4DF092AF-D9B3-49CB-A512-8F6D55D5737F}" type="presParOf" srcId="{543CA717-041E-4D35-B0C9-0A594B95977A}" destId="{BB262EFE-DFDD-4082-AAAB-32D06BF8DB12}" srcOrd="1" destOrd="0" presId="urn:microsoft.com/office/officeart/2005/8/layout/radial1"/>
    <dgm:cxn modelId="{24560709-F786-4127-9B6F-8ECC28698D61}" type="presParOf" srcId="{BB262EFE-DFDD-4082-AAAB-32D06BF8DB12}" destId="{40A92861-7128-445F-B702-687F3FB046F3}" srcOrd="0" destOrd="0" presId="urn:microsoft.com/office/officeart/2005/8/layout/radial1"/>
    <dgm:cxn modelId="{EE911842-36C1-4929-B0BC-BE055EC83C04}" type="presParOf" srcId="{543CA717-041E-4D35-B0C9-0A594B95977A}" destId="{55779FE5-A980-49C2-9386-0E6C99A62E73}" srcOrd="2" destOrd="0" presId="urn:microsoft.com/office/officeart/2005/8/layout/radial1"/>
    <dgm:cxn modelId="{B7BD309F-5ECF-4E66-A9CC-E4F76E99BDC5}" type="presParOf" srcId="{543CA717-041E-4D35-B0C9-0A594B95977A}" destId="{76000AF3-BC31-45A3-8AFB-FB5C11194D6D}" srcOrd="3" destOrd="0" presId="urn:microsoft.com/office/officeart/2005/8/layout/radial1"/>
    <dgm:cxn modelId="{0C3E0DDB-8573-417A-B1B8-D4E04087A61C}" type="presParOf" srcId="{76000AF3-BC31-45A3-8AFB-FB5C11194D6D}" destId="{0CF7BB76-D06F-4CF3-B98C-C4F222F5EEFE}" srcOrd="0" destOrd="0" presId="urn:microsoft.com/office/officeart/2005/8/layout/radial1"/>
    <dgm:cxn modelId="{8D933494-86B0-4417-A88B-6AFC7D4B1B0F}" type="presParOf" srcId="{543CA717-041E-4D35-B0C9-0A594B95977A}" destId="{A54E004F-1BD5-45CB-90EE-7D574FE893FA}" srcOrd="4" destOrd="0" presId="urn:microsoft.com/office/officeart/2005/8/layout/radial1"/>
    <dgm:cxn modelId="{3E6E8E20-AE95-4546-8147-1A1BEA637835}" type="presParOf" srcId="{543CA717-041E-4D35-B0C9-0A594B95977A}" destId="{EDEA7EF6-9BE5-4CAF-ACB3-947E7D265BCB}" srcOrd="5" destOrd="0" presId="urn:microsoft.com/office/officeart/2005/8/layout/radial1"/>
    <dgm:cxn modelId="{7FA8AF5D-91F6-46A3-8024-3B0525D5A541}" type="presParOf" srcId="{EDEA7EF6-9BE5-4CAF-ACB3-947E7D265BCB}" destId="{D9DCA429-8708-4E9C-8C5E-FE3565A7701F}" srcOrd="0" destOrd="0" presId="urn:microsoft.com/office/officeart/2005/8/layout/radial1"/>
    <dgm:cxn modelId="{262AB9DC-3E26-48FF-8C17-C747A477D202}" type="presParOf" srcId="{543CA717-041E-4D35-B0C9-0A594B95977A}" destId="{D179B6BA-BA6D-4EFE-B03C-CEF29E60D371}" srcOrd="6" destOrd="0" presId="urn:microsoft.com/office/officeart/2005/8/layout/radial1"/>
    <dgm:cxn modelId="{48350D95-92F5-4086-B750-A6BED86A7EA9}" type="presParOf" srcId="{543CA717-041E-4D35-B0C9-0A594B95977A}" destId="{AEFC9A2C-FE71-4503-AEA6-0F01A575BE25}" srcOrd="7" destOrd="0" presId="urn:microsoft.com/office/officeart/2005/8/layout/radial1"/>
    <dgm:cxn modelId="{859CBFDF-318D-4983-A7CA-26E38489A548}" type="presParOf" srcId="{AEFC9A2C-FE71-4503-AEA6-0F01A575BE25}" destId="{9240AB68-9F35-4404-B2D4-D9B805A6E2DD}" srcOrd="0" destOrd="0" presId="urn:microsoft.com/office/officeart/2005/8/layout/radial1"/>
    <dgm:cxn modelId="{EEB6BC50-F091-4B89-91E7-99297E81262D}" type="presParOf" srcId="{543CA717-041E-4D35-B0C9-0A594B95977A}" destId="{33DFC9BA-1D98-47A1-AD86-FCFDF0FA557E}" srcOrd="8" destOrd="0" presId="urn:microsoft.com/office/officeart/2005/8/layout/radial1"/>
    <dgm:cxn modelId="{DBCC6DB7-94EB-4514-9FAE-C56170A7CD73}" type="presParOf" srcId="{543CA717-041E-4D35-B0C9-0A594B95977A}" destId="{A60E6B1E-780C-4CD4-8661-370BE75B36ED}" srcOrd="9" destOrd="0" presId="urn:microsoft.com/office/officeart/2005/8/layout/radial1"/>
    <dgm:cxn modelId="{2A13823F-A3C4-425F-8448-FAFCA81EE444}" type="presParOf" srcId="{A60E6B1E-780C-4CD4-8661-370BE75B36ED}" destId="{391FA29B-5BF4-45B7-9A7A-522E5CE2CD78}" srcOrd="0" destOrd="0" presId="urn:microsoft.com/office/officeart/2005/8/layout/radial1"/>
    <dgm:cxn modelId="{BF1376F0-CE33-416A-BADA-E17B85F5DABA}" type="presParOf" srcId="{543CA717-041E-4D35-B0C9-0A594B95977A}" destId="{E3429667-9003-424A-BAD2-CB8C2C2A1156}" srcOrd="10" destOrd="0" presId="urn:microsoft.com/office/officeart/2005/8/layout/radial1"/>
    <dgm:cxn modelId="{A3369A2D-C590-4FDA-8B95-31B1D174E81D}" type="presParOf" srcId="{543CA717-041E-4D35-B0C9-0A594B95977A}" destId="{81BD08C5-6A37-495D-916F-FCD864FC68BD}" srcOrd="11" destOrd="0" presId="urn:microsoft.com/office/officeart/2005/8/layout/radial1"/>
    <dgm:cxn modelId="{FF1272E1-2AEA-4902-927D-C8F2DEC6957B}" type="presParOf" srcId="{81BD08C5-6A37-495D-916F-FCD864FC68BD}" destId="{1B30B5B2-27A3-4B2E-8C49-3765E9D2BB70}" srcOrd="0" destOrd="0" presId="urn:microsoft.com/office/officeart/2005/8/layout/radial1"/>
    <dgm:cxn modelId="{3C13B095-01B7-4EF2-8039-25122E0AFEF9}" type="presParOf" srcId="{543CA717-041E-4D35-B0C9-0A594B95977A}" destId="{30A8D0FD-C597-43B6-B2D4-7587576E2AA9}" srcOrd="12" destOrd="0" presId="urn:microsoft.com/office/officeart/2005/8/layout/radial1"/>
    <dgm:cxn modelId="{A74C5B9C-ED87-4F26-9513-DFA0F2581386}" type="presParOf" srcId="{543CA717-041E-4D35-B0C9-0A594B95977A}" destId="{93D15737-35DB-4A0C-92F0-94A555AB164F}" srcOrd="13" destOrd="0" presId="urn:microsoft.com/office/officeart/2005/8/layout/radial1"/>
    <dgm:cxn modelId="{9A335D98-1065-4593-9C98-183DE301F297}" type="presParOf" srcId="{93D15737-35DB-4A0C-92F0-94A555AB164F}" destId="{0A8B3675-B422-4FB3-86A5-3B3EFE291A0D}" srcOrd="0" destOrd="0" presId="urn:microsoft.com/office/officeart/2005/8/layout/radial1"/>
    <dgm:cxn modelId="{7B20A079-2F6F-469E-9EA2-FD3D57454C68}" type="presParOf" srcId="{543CA717-041E-4D35-B0C9-0A594B95977A}" destId="{D8444D15-575D-4673-8DBD-18F389214516}" srcOrd="14" destOrd="0" presId="urn:microsoft.com/office/officeart/2005/8/layout/radial1"/>
    <dgm:cxn modelId="{96D93AD7-6687-4C80-AF6F-B9AA86EE8ED5}" type="presParOf" srcId="{543CA717-041E-4D35-B0C9-0A594B95977A}" destId="{00F7DDBF-705C-46CB-93F0-7B45122B3B1A}" srcOrd="15" destOrd="0" presId="urn:microsoft.com/office/officeart/2005/8/layout/radial1"/>
    <dgm:cxn modelId="{6F3B7705-073D-4A8E-9AEA-825E7F30A00A}" type="presParOf" srcId="{00F7DDBF-705C-46CB-93F0-7B45122B3B1A}" destId="{D32E5C90-3533-46B7-B220-7490938472D1}" srcOrd="0" destOrd="0" presId="urn:microsoft.com/office/officeart/2005/8/layout/radial1"/>
    <dgm:cxn modelId="{54A73142-AC7E-4A98-B699-433B9E730BE1}" type="presParOf" srcId="{543CA717-041E-4D35-B0C9-0A594B95977A}" destId="{3BDE71E2-CEAD-4F35-80A2-542D7010E500}" srcOrd="16" destOrd="0" presId="urn:microsoft.com/office/officeart/2005/8/layout/radial1"/>
    <dgm:cxn modelId="{396CE666-6025-447D-AFB8-8838FADD8CD2}" type="presParOf" srcId="{543CA717-041E-4D35-B0C9-0A594B95977A}" destId="{8255F6A1-324E-4A3E-86FA-E0D31B3F60B9}" srcOrd="17" destOrd="0" presId="urn:microsoft.com/office/officeart/2005/8/layout/radial1"/>
    <dgm:cxn modelId="{6289DCBE-C7D7-4C5D-8A82-DF2C08C1DF71}" type="presParOf" srcId="{8255F6A1-324E-4A3E-86FA-E0D31B3F60B9}" destId="{547F5762-C6EB-428A-A7D8-DDE7C0C4C44D}" srcOrd="0" destOrd="0" presId="urn:microsoft.com/office/officeart/2005/8/layout/radial1"/>
    <dgm:cxn modelId="{54534A05-9995-4D00-A246-B5EC6DBF640F}" type="presParOf" srcId="{543CA717-041E-4D35-B0C9-0A594B95977A}" destId="{AC3C52AB-BAD2-4AFB-A405-2600C60E1D94}" srcOrd="18" destOrd="0" presId="urn:microsoft.com/office/officeart/2005/8/layout/radial1"/>
    <dgm:cxn modelId="{12E79F3C-046D-48AF-AA5D-52C1642B2E51}" type="presParOf" srcId="{543CA717-041E-4D35-B0C9-0A594B95977A}" destId="{BE244A6A-F94B-4768-B5B0-CA0C4D97044B}" srcOrd="19" destOrd="0" presId="urn:microsoft.com/office/officeart/2005/8/layout/radial1"/>
    <dgm:cxn modelId="{C682B21C-B64D-4B00-B282-D5C7E6A2162F}" type="presParOf" srcId="{BE244A6A-F94B-4768-B5B0-CA0C4D97044B}" destId="{4E195250-3576-42A4-B842-F24951EB18ED}" srcOrd="0" destOrd="0" presId="urn:microsoft.com/office/officeart/2005/8/layout/radial1"/>
    <dgm:cxn modelId="{2E2BCC03-DAE3-46D5-BF27-8B8C05CCCAA9}" type="presParOf" srcId="{543CA717-041E-4D35-B0C9-0A594B95977A}" destId="{F2219EF9-C799-4FA0-9F6E-370292AA2EB9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0.54619</cdr:x>
      <cdr:y>0.11446</cdr:y>
    </cdr:from>
    <cdr:to>
      <cdr:x>1</cdr:x>
      <cdr:y>0.19231</cdr:y>
    </cdr:to>
    <cdr:grpSp>
      <cdr:nvGrpSpPr>
        <cdr:cNvPr id="5" name="4 Grupo"/>
        <cdr:cNvGrpSpPr/>
      </cdr:nvGrpSpPr>
      <cdr:grpSpPr>
        <a:xfrm xmlns:a="http://schemas.openxmlformats.org/drawingml/2006/main">
          <a:off x="3520604" y="439789"/>
          <a:ext cx="2925145" cy="299122"/>
          <a:chOff x="3520580" y="481599"/>
          <a:chExt cx="2925169" cy="327546"/>
        </a:xfrm>
      </cdr:grpSpPr>
      <cdr:sp macro="" textlink="">
        <cdr:nvSpPr>
          <cdr:cNvPr id="2" name="1 CuadroTexto"/>
          <cdr:cNvSpPr txBox="1"/>
        </cdr:nvSpPr>
        <cdr:spPr>
          <a:xfrm xmlns:a="http://schemas.openxmlformats.org/drawingml/2006/main">
            <a:off x="3950041" y="481599"/>
            <a:ext cx="2495708" cy="32754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s-MX" sz="1600" dirty="0" smtClean="0"/>
              <a:t>% Fondos Extraordinarios </a:t>
            </a:r>
            <a:endParaRPr lang="es-MX" sz="1600" dirty="0"/>
          </a:p>
        </cdr:txBody>
      </cdr:sp>
      <cdr:cxnSp macro="">
        <cdr:nvCxnSpPr>
          <cdr:cNvPr id="4" name="3 Conector recto"/>
          <cdr:cNvCxnSpPr/>
        </cdr:nvCxnSpPr>
        <cdr:spPr>
          <a:xfrm xmlns:a="http://schemas.openxmlformats.org/drawingml/2006/main">
            <a:off x="3520580" y="604428"/>
            <a:ext cx="354842" cy="0"/>
          </a:xfrm>
          <a:prstGeom xmlns:a="http://schemas.openxmlformats.org/drawingml/2006/main" prst="line">
            <a:avLst/>
          </a:prstGeom>
          <a:ln xmlns:a="http://schemas.openxmlformats.org/drawingml/2006/main" w="38100">
            <a:solidFill>
              <a:srgbClr val="C00000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r">
              <a:defRPr sz="1200"/>
            </a:lvl1pPr>
          </a:lstStyle>
          <a:p>
            <a:fld id="{DDE36545-2900-4D9B-95FA-01AA9954C8E5}" type="datetimeFigureOut">
              <a:rPr lang="es-MX" smtClean="0"/>
              <a:t>04/02/2016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r">
              <a:defRPr sz="1200"/>
            </a:lvl1pPr>
          </a:lstStyle>
          <a:p>
            <a:fld id="{592D3839-E8B9-4570-8772-02D0B5D1AC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841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r">
              <a:defRPr sz="1200"/>
            </a:lvl1pPr>
          </a:lstStyle>
          <a:p>
            <a:fld id="{C20CC6EF-A85B-415C-BF0A-22B728056E37}" type="datetimeFigureOut">
              <a:rPr lang="es-MX" smtClean="0"/>
              <a:t>04/02/2016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9" tIns="46590" rIns="93179" bIns="4659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9" tIns="46590" rIns="93179" bIns="4659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r">
              <a:defRPr sz="1200"/>
            </a:lvl1pPr>
          </a:lstStyle>
          <a:p>
            <a:fld id="{49C50875-51AC-4177-B7A6-89A6A882A4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1352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612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1128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7331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8672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6843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6843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6843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68436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6843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1291">
              <a:defRPr/>
            </a:pPr>
            <a:r>
              <a:rPr lang="es-ES_tradnl" dirty="0" smtClean="0"/>
              <a:t>Esta parte se sube a lo normativo en la parte de resultados cuantitativos 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6843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3575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1425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Falta el número de reuniones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05235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Debería ser el programa de formación directiva para el desarrollo institucional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68788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Debería ser el programa de formación directiva para el desarrollo institucional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75444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5058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5530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21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7476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2673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2928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0875-51AC-4177-B7A6-89A6A882A412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487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numCol="1" anchor="b"/>
          <a:lstStyle>
            <a:lvl1pPr algn="ctr"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numCol="1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altLang="es-ES" smtClean="0"/>
              <a:t>Haga clic para modificar el estilo de subtítulo del patrón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0946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3898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4070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numCol="1" anchor="b"/>
          <a:lstStyle>
            <a:lvl1pPr algn="ctr"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numCol="1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altLang="es-ES" smtClean="0"/>
              <a:t>Haga clic para modificar el estilo de subtítulo del patrón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47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95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numCol="1" anchor="b"/>
          <a:lstStyle>
            <a:lvl1pPr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numCol="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80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12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03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69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32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1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73930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3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30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82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numCol="1" anchor="b"/>
          <a:lstStyle>
            <a:lvl1pPr algn="ctr"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numCol="1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altLang="es-ES" smtClean="0"/>
              <a:t>Haga clic para modificar el estilo de subtítulo del patrón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82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37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numCol="1" anchor="b"/>
          <a:lstStyle>
            <a:lvl1pPr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numCol="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86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03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42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44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73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numCol="1" anchor="b"/>
          <a:lstStyle>
            <a:lvl1pPr>
              <a:defRPr sz="60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numCol="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55322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18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94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94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7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5993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numCol="1"/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96180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58517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3942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377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alt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s-MX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8560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2B9D6-29CC-49D3-A5D1-BF128FA8BEA0}" type="datetimeFigureOut">
              <a:rPr lang="es-MX" altLang="es-MX" smtClean="0"/>
              <a:t>04/02/2016</a:t>
            </a:fld>
            <a:endParaRPr lang="es-MX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5E6B-7C3E-4AD3-93FD-C655DB8888C2}" type="slidenum">
              <a:rPr lang="es-MX" altLang="es-MX" smtClean="0"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5264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 alt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4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 alt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s-ES" altLang="es-ES" smtClean="0"/>
              <a:t>Haga clic para modificar el estilo de título del patrón</a:t>
            </a:r>
            <a:endParaRPr lang="es-MX" alt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MX" alt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2B9D6-29CC-49D3-A5D1-BF128FA8BEA0}" type="datetimeFigureOut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04/02/2016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5E6B-7C3E-4AD3-93FD-C655DB8888C2}" type="slidenum">
              <a:rPr lang="es-MX" alt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alt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1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 alt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13.png"/><Relationship Id="rId10" Type="http://schemas.microsoft.com/office/2007/relationships/diagramDrawing" Target="../diagrams/drawing1.xml"/><Relationship Id="rId4" Type="http://schemas.openxmlformats.org/officeDocument/2006/relationships/image" Target="../media/image12.jpe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tiff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4.jp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4.png"/><Relationship Id="rId3" Type="http://schemas.openxmlformats.org/officeDocument/2006/relationships/image" Target="../media/image4.jp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52.jpeg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4.jpg"/><Relationship Id="rId7" Type="http://schemas.openxmlformats.org/officeDocument/2006/relationships/image" Target="../media/image58.jpeg"/><Relationship Id="rId12" Type="http://schemas.openxmlformats.org/officeDocument/2006/relationships/image" Target="../media/image63.jp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png"/><Relationship Id="rId10" Type="http://schemas.openxmlformats.org/officeDocument/2006/relationships/image" Target="../media/image61.gif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4.jp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diagramColors" Target="../diagrams/colors2.xml"/><Relationship Id="rId3" Type="http://schemas.openxmlformats.org/officeDocument/2006/relationships/image" Target="../media/image4.jpg"/><Relationship Id="rId7" Type="http://schemas.openxmlformats.org/officeDocument/2006/relationships/image" Target="../media/image81.png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diagramLayout" Target="../diagrams/layout2.xml"/><Relationship Id="rId5" Type="http://schemas.openxmlformats.org/officeDocument/2006/relationships/image" Target="../media/image79.png"/><Relationship Id="rId10" Type="http://schemas.openxmlformats.org/officeDocument/2006/relationships/diagramData" Target="../diagrams/data2.xml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chart" Target="../charts/char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31882" y="3337533"/>
            <a:ext cx="9159027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s-MX" altLang="es-MX" sz="3600" b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Coordinación General de Planeación y Desarrollo Institucional</a:t>
            </a:r>
            <a:endParaRPr lang="es-MX" altLang="es-MX" sz="36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931771" y="5605899"/>
            <a:ext cx="3871208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MX" altLang="es-MX" sz="2400" b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4 de febrero de 2016</a:t>
            </a:r>
            <a:endParaRPr lang="es-MX" altLang="es-MX" sz="2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491317" y="704581"/>
            <a:ext cx="11368585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Portal Aplicativo de la Secretaría de Hacienda (PASH)</a:t>
            </a:r>
            <a:endParaRPr lang="es-ES" sz="2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91318" y="1477928"/>
            <a:ext cx="11296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dirty="0" smtClean="0">
                <a:latin typeface="Georgia" panose="02040502050405020303" pitchFamily="18" charset="0"/>
              </a:rPr>
              <a:t> Los 12 Fondos que se registran actualmente en el Portal se capturan en los siguientes componentes:</a:t>
            </a:r>
          </a:p>
        </p:txBody>
      </p:sp>
      <p:sp>
        <p:nvSpPr>
          <p:cNvPr id="16" name="6 Rectángulo"/>
          <p:cNvSpPr/>
          <p:nvPr/>
        </p:nvSpPr>
        <p:spPr>
          <a:xfrm>
            <a:off x="3735045" y="79826"/>
            <a:ext cx="4464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cualitativos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4920916" y="2002439"/>
            <a:ext cx="6280484" cy="3908503"/>
            <a:chOff x="-176360" y="1417419"/>
            <a:chExt cx="8712968" cy="508332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360" y="1417419"/>
              <a:ext cx="8712968" cy="50833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6" r="-368"/>
            <a:stretch/>
          </p:blipFill>
          <p:spPr bwMode="auto">
            <a:xfrm>
              <a:off x="903761" y="2468295"/>
              <a:ext cx="7632847" cy="403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91317" y="3244142"/>
            <a:ext cx="5330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err="1" smtClean="0">
                <a:latin typeface="Georgia" charset="0"/>
                <a:ea typeface="Georgia" charset="0"/>
                <a:cs typeface="Georgia" charset="0"/>
              </a:rPr>
              <a:t>Gesti</a:t>
            </a:r>
            <a:r>
              <a:rPr lang="es-ES" sz="2200" dirty="0" err="1" smtClean="0">
                <a:latin typeface="Georgia" charset="0"/>
                <a:ea typeface="Georgia" charset="0"/>
                <a:cs typeface="Georgia" charset="0"/>
              </a:rPr>
              <a:t>ó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n de </a:t>
            </a:r>
            <a:r>
              <a:rPr lang="en-US" sz="2200" dirty="0" err="1" smtClean="0">
                <a:latin typeface="Georgia" charset="0"/>
                <a:ea typeface="Georgia" charset="0"/>
                <a:cs typeface="Georgia" charset="0"/>
              </a:rPr>
              <a:t>proyectos</a:t>
            </a:r>
            <a:endParaRPr lang="en-US" sz="2200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 err="1" smtClean="0">
                <a:latin typeface="Georgia" charset="0"/>
                <a:ea typeface="Georgia" charset="0"/>
                <a:cs typeface="Georgia" charset="0"/>
              </a:rPr>
              <a:t>Avance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200" dirty="0" err="1" smtClean="0">
                <a:latin typeface="Georgia" charset="0"/>
                <a:ea typeface="Georgia" charset="0"/>
                <a:cs typeface="Georgia" charset="0"/>
              </a:rPr>
              <a:t>financiero</a:t>
            </a:r>
            <a:endParaRPr lang="en-US" sz="22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6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CuadroTexto"/>
          <p:cNvSpPr txBox="1"/>
          <p:nvPr/>
        </p:nvSpPr>
        <p:spPr>
          <a:xfrm>
            <a:off x="293412" y="827960"/>
            <a:ext cx="6813084" cy="461665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MX" alt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Seguimiento a la implementaci</a:t>
            </a:r>
            <a:r>
              <a:rPr lang="es-ES" altLang="es-MX" sz="2400" b="1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ó</a:t>
            </a:r>
            <a:r>
              <a:rPr lang="es-MX" alt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 del PDI </a:t>
            </a:r>
            <a:endParaRPr lang="es-MX" altLang="es-MX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32697" y="1467480"/>
            <a:ext cx="6837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MX" sz="2000" dirty="0">
                <a:solidFill>
                  <a:prstClr val="black"/>
                </a:solidFill>
                <a:latin typeface="Georgia" panose="02040502050405020303" pitchFamily="18" charset="0"/>
              </a:rPr>
              <a:t>Seguimiento </a:t>
            </a:r>
            <a:r>
              <a:rPr lang="es-MX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a la implementaci</a:t>
            </a:r>
            <a:r>
              <a:rPr lang="es-ES" sz="2000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ó</a:t>
            </a:r>
            <a:r>
              <a:rPr lang="es-MX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n de los </a:t>
            </a:r>
            <a:r>
              <a:rPr lang="es-MX" sz="2000" dirty="0">
                <a:solidFill>
                  <a:prstClr val="black"/>
                </a:solidFill>
                <a:latin typeface="Georgia" panose="02040502050405020303" pitchFamily="18" charset="0"/>
              </a:rPr>
              <a:t>planes de desarrollo de las </a:t>
            </a:r>
            <a:r>
              <a:rPr lang="es-MX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entidades </a:t>
            </a:r>
            <a:r>
              <a:rPr lang="es-MX" sz="2000" dirty="0">
                <a:solidFill>
                  <a:prstClr val="black"/>
                </a:solidFill>
                <a:latin typeface="Georgia" panose="02040502050405020303" pitchFamily="18" charset="0"/>
              </a:rPr>
              <a:t>de la Red y del </a:t>
            </a:r>
            <a:r>
              <a:rPr lang="es-MX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PDI 2014-2030, mediante </a:t>
            </a:r>
            <a:r>
              <a:rPr lang="es-MX" sz="2000" dirty="0">
                <a:solidFill>
                  <a:prstClr val="black"/>
                </a:solidFill>
                <a:latin typeface="Georgia" panose="02040502050405020303" pitchFamily="18" charset="0"/>
              </a:rPr>
              <a:t>un ejercicio </a:t>
            </a:r>
            <a:r>
              <a:rPr lang="es-MX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participativo, con la metodología ThinkTank Collective Intelligence Software</a:t>
            </a:r>
            <a:r>
              <a:rPr lang="es-MX" dirty="0" smtClean="0"/>
              <a:t>.</a:t>
            </a:r>
            <a:endParaRPr lang="es-MX" sz="2000" u="sng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t="16297" r="8795"/>
          <a:stretch/>
        </p:blipFill>
        <p:spPr>
          <a:xfrm>
            <a:off x="588967" y="3062298"/>
            <a:ext cx="2645077" cy="1822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76" y="3062298"/>
            <a:ext cx="1683557" cy="1822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48" y="5132989"/>
            <a:ext cx="3801979" cy="831366"/>
          </a:xfrm>
          <a:prstGeom prst="rect">
            <a:avLst/>
          </a:prstGeom>
        </p:spPr>
      </p:pic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637526009"/>
              </p:ext>
            </p:extLst>
          </p:nvPr>
        </p:nvGraphicFramePr>
        <p:xfrm>
          <a:off x="6969993" y="1289625"/>
          <a:ext cx="5222007" cy="4516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6 Rectángulo"/>
          <p:cNvSpPr/>
          <p:nvPr/>
        </p:nvSpPr>
        <p:spPr>
          <a:xfrm>
            <a:off x="3442507" y="209950"/>
            <a:ext cx="4464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cualitativos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3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386844" y="966483"/>
            <a:ext cx="11534274" cy="11229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MX" sz="2000" dirty="0" smtClean="0">
                <a:latin typeface="Georgia" panose="02040502050405020303" pitchFamily="18" charset="0"/>
              </a:rPr>
              <a:t>En coordinación con la CGCI, se diseñó la estrategia de participación en rankings y bases de datos internacionales y nacionales.</a:t>
            </a:r>
            <a:endParaRPr lang="es-MX" sz="2000" b="1" dirty="0" smtClean="0">
              <a:latin typeface="Georgia" panose="02040502050405020303" pitchFamily="18" charset="0"/>
            </a:endParaRPr>
          </a:p>
          <a:p>
            <a:pPr algn="just"/>
            <a:endParaRPr lang="es-MX" sz="2000" dirty="0"/>
          </a:p>
        </p:txBody>
      </p:sp>
      <p:pic>
        <p:nvPicPr>
          <p:cNvPr id="4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83" y="2294899"/>
            <a:ext cx="1908343" cy="879375"/>
          </a:xfrm>
          <a:prstGeom prst="rect">
            <a:avLst/>
          </a:prstGeom>
        </p:spPr>
      </p:pic>
      <p:pic>
        <p:nvPicPr>
          <p:cNvPr id="5" name="Picture 2" descr="Resultado de imagen para QS World y Latin Ame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14" y="3489451"/>
            <a:ext cx="1912505" cy="79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rosiorozco.com/wp-content/uploads/2015/04/elunivers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96" y="4639566"/>
            <a:ext cx="1251041" cy="101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58679" r="46687" b="34349"/>
          <a:stretch/>
        </p:blipFill>
        <p:spPr bwMode="auto">
          <a:xfrm>
            <a:off x="2894925" y="2351314"/>
            <a:ext cx="4450757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80722" r="47111" b="12350"/>
          <a:stretch/>
        </p:blipFill>
        <p:spPr bwMode="auto">
          <a:xfrm>
            <a:off x="2835509" y="3489449"/>
            <a:ext cx="4510174" cy="79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1" t="7633" r="47510" b="80554"/>
          <a:stretch/>
        </p:blipFill>
        <p:spPr bwMode="auto">
          <a:xfrm>
            <a:off x="4040926" y="4509553"/>
            <a:ext cx="2099339" cy="13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171524" y="1902731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Georgia" panose="02040502050405020303" pitchFamily="18" charset="0"/>
              </a:rPr>
              <a:t>Rankings 2015</a:t>
            </a:r>
            <a:endParaRPr lang="es-MX" sz="2000" b="1" dirty="0">
              <a:latin typeface="Georgia" panose="02040502050405020303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922654" y="1860425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Georgia" panose="02040502050405020303" pitchFamily="18" charset="0"/>
              </a:rPr>
              <a:t>Bases de Datos</a:t>
            </a:r>
            <a:endParaRPr lang="es-MX" sz="2000" b="1" dirty="0">
              <a:latin typeface="Georgia" panose="02040502050405020303" pitchFamily="18" charset="0"/>
            </a:endParaRPr>
          </a:p>
        </p:txBody>
      </p:sp>
      <p:pic>
        <p:nvPicPr>
          <p:cNvPr id="12" name="Imagen 4" descr="Academic Ranking of World Universities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505" y="2283609"/>
            <a:ext cx="1890181" cy="65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5"/>
          <p:cNvPicPr>
            <a:picLocks noChangeAspect="1"/>
          </p:cNvPicPr>
          <p:nvPr/>
        </p:nvPicPr>
        <p:blipFill rotWithShape="1">
          <a:blip r:embed="rId10"/>
          <a:srcRect l="28605" t="16367" r="30799" b="19961"/>
          <a:stretch/>
        </p:blipFill>
        <p:spPr>
          <a:xfrm>
            <a:off x="8733817" y="4639566"/>
            <a:ext cx="2067560" cy="1090427"/>
          </a:xfrm>
          <a:prstGeom prst="rect">
            <a:avLst/>
          </a:prstGeom>
        </p:spPr>
      </p:pic>
      <p:pic>
        <p:nvPicPr>
          <p:cNvPr id="14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5869" y="3174274"/>
            <a:ext cx="2343455" cy="1088335"/>
          </a:xfrm>
          <a:prstGeom prst="rect">
            <a:avLst/>
          </a:prstGeom>
        </p:spPr>
      </p:pic>
      <p:sp>
        <p:nvSpPr>
          <p:cNvPr id="17" name="6 Rectángulo"/>
          <p:cNvSpPr/>
          <p:nvPr/>
        </p:nvSpPr>
        <p:spPr>
          <a:xfrm>
            <a:off x="3735045" y="203329"/>
            <a:ext cx="4464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cualitativos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3" y="906551"/>
            <a:ext cx="3635734" cy="4702433"/>
          </a:xfrm>
          <a:prstGeom prst="rect">
            <a:avLst/>
          </a:prstGeom>
          <a:ln w="3175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4153709" y="906551"/>
            <a:ext cx="7558391" cy="20005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s-MX" b="1" dirty="0" smtClean="0">
                <a:latin typeface="Georgia" panose="02040502050405020303" pitchFamily="18" charset="0"/>
              </a:rPr>
              <a:t>Elaboración del Manual de Organización y Procedimientos de COPLADI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b="1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b="1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Georgia" panose="02040502050405020303" pitchFamily="18" charset="0"/>
              </a:rPr>
              <a:t>Clarificar responsabilidades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Georgia" panose="02040502050405020303" pitchFamily="18" charset="0"/>
              </a:rPr>
              <a:t>Definir canales de comunicación, internos y con otras entidades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Georgia" panose="02040502050405020303" pitchFamily="18" charset="0"/>
              </a:rPr>
              <a:t>Facilitar procesos al ingreso de nuevos colaboradores</a:t>
            </a:r>
            <a:endParaRPr lang="es-MX" alt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Blanca Rojo\Desktop\Manual de Procedimientos\2016 0118 VF COPLADI Manual de Organización y Procedimientos (MOP)_Página_0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3"/>
          <a:stretch/>
        </p:blipFill>
        <p:spPr bwMode="auto">
          <a:xfrm>
            <a:off x="6052104" y="2977315"/>
            <a:ext cx="4351365" cy="280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6 Rectángulo"/>
          <p:cNvSpPr/>
          <p:nvPr/>
        </p:nvSpPr>
        <p:spPr>
          <a:xfrm>
            <a:off x="3908767" y="234013"/>
            <a:ext cx="4464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cualitativos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1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33583" y="911182"/>
            <a:ext cx="11476084" cy="5574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 smtClean="0">
                <a:latin typeface="Georgia" panose="02040502050405020303" pitchFamily="18" charset="0"/>
                <a:ea typeface="+mn-ea"/>
                <a:cs typeface="+mn-cs"/>
              </a:rPr>
              <a:t>Modelo BIG DATA para el seguimiento y análisis de indicadores </a:t>
            </a:r>
            <a:endParaRPr lang="es-MX" sz="2000" b="1" dirty="0"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41638" y="1479896"/>
            <a:ext cx="1156802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Georgia" panose="02040502050405020303" pitchFamily="18" charset="0"/>
              </a:rPr>
              <a:t>El módulo de indicadores académicos </a:t>
            </a:r>
            <a:r>
              <a:rPr lang="es-MX" dirty="0" smtClean="0">
                <a:latin typeface="Georgia" panose="02040502050405020303" pitchFamily="18" charset="0"/>
              </a:rPr>
              <a:t>permite visualizar los indicadores estratégicos de la Universidad en línea, realizar filtros de información y comparativos entre entidades de la Red. Los módulos </a:t>
            </a:r>
            <a:r>
              <a:rPr lang="es-MX" dirty="0">
                <a:latin typeface="Georgia" panose="02040502050405020303" pitchFamily="18" charset="0"/>
              </a:rPr>
              <a:t>permiten </a:t>
            </a:r>
            <a:r>
              <a:rPr lang="es-MX" dirty="0" smtClean="0">
                <a:latin typeface="Georgia" panose="02040502050405020303" pitchFamily="18" charset="0"/>
              </a:rPr>
              <a:t>calcular </a:t>
            </a:r>
            <a:r>
              <a:rPr lang="es-ES" dirty="0" smtClean="0">
                <a:latin typeface="Georgia" panose="02040502050405020303" pitchFamily="18" charset="0"/>
              </a:rPr>
              <a:t>múltiples </a:t>
            </a:r>
            <a:r>
              <a:rPr lang="es-MX" dirty="0" smtClean="0">
                <a:latin typeface="Georgia" panose="02040502050405020303" pitchFamily="18" charset="0"/>
              </a:rPr>
              <a:t>indicadores relacionados con:</a:t>
            </a:r>
          </a:p>
          <a:p>
            <a:pPr lvl="3" algn="just"/>
            <a:endParaRPr lang="es-MX" dirty="0" smtClean="0">
              <a:latin typeface="Georgia" panose="02040502050405020303" pitchFamily="18" charset="0"/>
            </a:endParaRP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s-MX" b="1" dirty="0" smtClean="0">
                <a:latin typeface="Georgia" panose="02040502050405020303" pitchFamily="18" charset="0"/>
              </a:rPr>
              <a:t>Matrícula : </a:t>
            </a:r>
            <a:r>
              <a:rPr lang="es-MX" dirty="0" smtClean="0">
                <a:latin typeface="Georgia" panose="02040502050405020303" pitchFamily="18" charset="0"/>
              </a:rPr>
              <a:t>por CU, departamento, división, carrera, sexo, por formación y nivel educativo.</a:t>
            </a:r>
            <a:endParaRPr lang="es-MX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3" algn="just"/>
            <a:endParaRPr lang="es-MX" dirty="0" smtClean="0">
              <a:latin typeface="Georgia" panose="02040502050405020303" pitchFamily="18" charset="0"/>
            </a:endParaRPr>
          </a:p>
          <a:p>
            <a:pPr lvl="3" algn="just"/>
            <a:endParaRPr lang="es-MX" dirty="0" smtClean="0">
              <a:latin typeface="Georgia" panose="02040502050405020303" pitchFamily="18" charset="0"/>
            </a:endParaRP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s-MX" b="1" dirty="0" smtClean="0">
                <a:latin typeface="Georgia" panose="02040502050405020303" pitchFamily="18" charset="0"/>
              </a:rPr>
              <a:t>Programas académicos: </a:t>
            </a:r>
            <a:r>
              <a:rPr lang="es-MX" dirty="0" smtClean="0">
                <a:latin typeface="Georgia" panose="02040502050405020303" pitchFamily="18" charset="0"/>
              </a:rPr>
              <a:t>indicadores </a:t>
            </a:r>
            <a:r>
              <a:rPr lang="es-MX" dirty="0">
                <a:latin typeface="Georgia" panose="02040502050405020303" pitchFamily="18" charset="0"/>
              </a:rPr>
              <a:t>de programas por formación y nivel </a:t>
            </a:r>
            <a:r>
              <a:rPr lang="es-MX" dirty="0" smtClean="0">
                <a:latin typeface="Georgia" panose="02040502050405020303" pitchFamily="18" charset="0"/>
              </a:rPr>
              <a:t>educativo (egreso</a:t>
            </a:r>
            <a:r>
              <a:rPr lang="es-MX" dirty="0">
                <a:latin typeface="Georgia" panose="02040502050405020303" pitchFamily="18" charset="0"/>
              </a:rPr>
              <a:t>, titulación y </a:t>
            </a:r>
            <a:r>
              <a:rPr lang="es-MX" dirty="0" smtClean="0">
                <a:latin typeface="Georgia" panose="02040502050405020303" pitchFamily="18" charset="0"/>
              </a:rPr>
              <a:t>admisión).</a:t>
            </a:r>
          </a:p>
          <a:p>
            <a:pPr lvl="3" algn="just"/>
            <a:endParaRPr lang="es-MX" dirty="0" smtClean="0">
              <a:latin typeface="Georgia" panose="02040502050405020303" pitchFamily="18" charset="0"/>
            </a:endParaRP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s-MX" b="1" dirty="0" smtClean="0">
                <a:latin typeface="Georgia" panose="02040502050405020303" pitchFamily="18" charset="0"/>
              </a:rPr>
              <a:t>Personal </a:t>
            </a:r>
            <a:r>
              <a:rPr lang="es-MX" b="1" dirty="0">
                <a:latin typeface="Georgia" panose="02040502050405020303" pitchFamily="18" charset="0"/>
              </a:rPr>
              <a:t>académico: </a:t>
            </a:r>
            <a:r>
              <a:rPr lang="es-MX" dirty="0" smtClean="0">
                <a:latin typeface="Georgia" panose="02040502050405020303" pitchFamily="18" charset="0"/>
              </a:rPr>
              <a:t>indicadores por </a:t>
            </a:r>
            <a:r>
              <a:rPr lang="es-MX" dirty="0">
                <a:latin typeface="Georgia" panose="02040502050405020303" pitchFamily="18" charset="0"/>
              </a:rPr>
              <a:t>formación y nivel </a:t>
            </a:r>
            <a:r>
              <a:rPr lang="es-MX" dirty="0" smtClean="0">
                <a:latin typeface="Georgia" panose="02040502050405020303" pitchFamily="18" charset="0"/>
              </a:rPr>
              <a:t>educativo,</a:t>
            </a:r>
            <a:r>
              <a:rPr lang="es-MX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s-MX" dirty="0">
                <a:latin typeface="Georgia" panose="02040502050405020303" pitchFamily="18" charset="0"/>
              </a:rPr>
              <a:t>por CU, </a:t>
            </a:r>
            <a:r>
              <a:rPr lang="es-MX" dirty="0" smtClean="0">
                <a:latin typeface="Georgia" panose="02040502050405020303" pitchFamily="18" charset="0"/>
              </a:rPr>
              <a:t>departamento y división (PRODEP, S N I, habilitación y profesores de asignatura).  </a:t>
            </a:r>
            <a:endParaRPr lang="es-MX" b="1" dirty="0" smtClean="0">
              <a:latin typeface="Georgia" panose="02040502050405020303" pitchFamily="18" charset="0"/>
            </a:endParaRPr>
          </a:p>
          <a:p>
            <a:pPr algn="just"/>
            <a:endParaRPr lang="es-MX" b="1" dirty="0">
              <a:latin typeface="Georgia" panose="02040502050405020303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Georgia" panose="02040502050405020303" pitchFamily="18" charset="0"/>
              </a:rPr>
              <a:t>El módulo de seguimiento de indicadores del PDI </a:t>
            </a:r>
            <a:r>
              <a:rPr lang="es-MX" dirty="0" smtClean="0">
                <a:latin typeface="Georgia" panose="02040502050405020303" pitchFamily="18" charset="0"/>
              </a:rPr>
              <a:t>permite identificar el avance de los mismos y realizar análisis comparativos. Cinco ejes estratégicos y 46 indicadores en seguimiento.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" y="2496159"/>
            <a:ext cx="1178565" cy="7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8" y="3194111"/>
            <a:ext cx="626741" cy="83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16" y="4198870"/>
            <a:ext cx="806685" cy="72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5 CuadroTexto"/>
          <p:cNvSpPr txBox="1"/>
          <p:nvPr/>
        </p:nvSpPr>
        <p:spPr>
          <a:xfrm>
            <a:off x="3488992" y="204468"/>
            <a:ext cx="4464684" cy="830997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s-MX" altLang="es-MX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cualitativos</a:t>
            </a:r>
            <a:endParaRPr lang="es-MX" altLang="es-MX" sz="2800" b="1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endParaRPr lang="es-MX" altLang="es-MX" sz="2000" b="1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3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CuadroTexto"/>
          <p:cNvSpPr txBox="1"/>
          <p:nvPr/>
        </p:nvSpPr>
        <p:spPr>
          <a:xfrm>
            <a:off x="3729869" y="243515"/>
            <a:ext cx="4464684" cy="52322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s-MX" altLang="es-MX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MX" altLang="es-MX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cualitativos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Rectángulo 1"/>
          <p:cNvSpPr/>
          <p:nvPr/>
        </p:nvSpPr>
        <p:spPr>
          <a:xfrm>
            <a:off x="507280" y="965714"/>
            <a:ext cx="4418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Georgia" panose="02040502050405020303" pitchFamily="18" charset="0"/>
              </a:rPr>
              <a:t>Panel de control</a:t>
            </a:r>
          </a:p>
          <a:p>
            <a:r>
              <a:rPr lang="es-MX" b="1" dirty="0" smtClean="0">
                <a:latin typeface="Georgia" panose="02040502050405020303" pitchFamily="18" charset="0"/>
              </a:rPr>
              <a:t>Módulo </a:t>
            </a:r>
            <a:r>
              <a:rPr lang="es-MX" b="1" dirty="0">
                <a:latin typeface="Georgia" panose="02040502050405020303" pitchFamily="18" charset="0"/>
              </a:rPr>
              <a:t>de </a:t>
            </a:r>
            <a:r>
              <a:rPr lang="es-MX" b="1" dirty="0" smtClean="0">
                <a:latin typeface="Georgia" panose="02040502050405020303" pitchFamily="18" charset="0"/>
              </a:rPr>
              <a:t>Indicadores </a:t>
            </a:r>
            <a:r>
              <a:rPr lang="es-MX" b="1" dirty="0">
                <a:latin typeface="Georgia" panose="02040502050405020303" pitchFamily="18" charset="0"/>
              </a:rPr>
              <a:t>académicos </a:t>
            </a:r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3" r="29911" b="28990"/>
          <a:stretch/>
        </p:blipFill>
        <p:spPr bwMode="auto">
          <a:xfrm>
            <a:off x="0" y="1905272"/>
            <a:ext cx="5741792" cy="393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/>
          <a:stretch/>
        </p:blipFill>
        <p:spPr bwMode="auto">
          <a:xfrm>
            <a:off x="5890085" y="1897647"/>
            <a:ext cx="6301915" cy="393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1"/>
          <p:cNvSpPr/>
          <p:nvPr/>
        </p:nvSpPr>
        <p:spPr>
          <a:xfrm>
            <a:off x="6567187" y="965713"/>
            <a:ext cx="3448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latin typeface="Georgia" panose="02040502050405020303" pitchFamily="18" charset="0"/>
              </a:rPr>
              <a:t>Panel de control</a:t>
            </a:r>
          </a:p>
          <a:p>
            <a:r>
              <a:rPr lang="es-MX" b="1" dirty="0" smtClean="0">
                <a:latin typeface="Georgia" panose="02040502050405020303" pitchFamily="18" charset="0"/>
              </a:rPr>
              <a:t>Módulo de </a:t>
            </a:r>
            <a:r>
              <a:rPr lang="es-MX" b="1" dirty="0">
                <a:latin typeface="Georgia" panose="02040502050405020303" pitchFamily="18" charset="0"/>
              </a:rPr>
              <a:t>I</a:t>
            </a:r>
            <a:r>
              <a:rPr lang="es-MX" b="1" dirty="0" smtClean="0">
                <a:latin typeface="Georgia" panose="02040502050405020303" pitchFamily="18" charset="0"/>
              </a:rPr>
              <a:t>ndicadores PDI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885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 t="25563" r="36794" b="22693"/>
          <a:stretch/>
        </p:blipFill>
        <p:spPr bwMode="auto">
          <a:xfrm>
            <a:off x="453235" y="961232"/>
            <a:ext cx="3673596" cy="4562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ángulo 2"/>
          <p:cNvSpPr/>
          <p:nvPr/>
        </p:nvSpPr>
        <p:spPr>
          <a:xfrm>
            <a:off x="4491912" y="1965210"/>
            <a:ext cx="68339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MX" sz="2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Reporte </a:t>
            </a:r>
            <a:r>
              <a:rPr lang="es-MX" sz="2000" b="1" dirty="0">
                <a:solidFill>
                  <a:prstClr val="black"/>
                </a:solidFill>
                <a:latin typeface="Georgia" panose="02040502050405020303" pitchFamily="18" charset="0"/>
              </a:rPr>
              <a:t>Bimestral de </a:t>
            </a:r>
            <a:r>
              <a:rPr lang="es-MX" sz="2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Indicadores Estratégicos </a:t>
            </a:r>
            <a:r>
              <a:rPr lang="es-ES" sz="2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para la Toma de Decisiones.</a:t>
            </a:r>
          </a:p>
          <a:p>
            <a:pPr algn="just" fontAlgn="base"/>
            <a:endParaRPr lang="es-ES" sz="2000" b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800100" lvl="1" indent="-342900" algn="just" fontAlgn="base">
              <a:buFont typeface="Arial" charset="0"/>
              <a:buChar char="•"/>
            </a:pPr>
            <a:r>
              <a:rPr lang="es-MX" sz="2000" dirty="0" smtClean="0">
                <a:latin typeface="Georgia" charset="0"/>
                <a:ea typeface="Georgia" charset="0"/>
                <a:cs typeface="Georgia" charset="0"/>
              </a:rPr>
              <a:t>Mostrar </a:t>
            </a:r>
            <a:r>
              <a:rPr lang="es-MX" sz="2000" dirty="0">
                <a:latin typeface="Georgia" charset="0"/>
                <a:ea typeface="Georgia" charset="0"/>
                <a:cs typeface="Georgia" charset="0"/>
              </a:rPr>
              <a:t>la </a:t>
            </a:r>
            <a:r>
              <a:rPr lang="es-MX" sz="2000" b="1" dirty="0">
                <a:latin typeface="Georgia" charset="0"/>
                <a:ea typeface="Georgia" charset="0"/>
                <a:cs typeface="Georgia" charset="0"/>
              </a:rPr>
              <a:t>posición relativa</a:t>
            </a:r>
            <a:r>
              <a:rPr lang="es-MX" sz="2000" dirty="0">
                <a:latin typeface="Georgia" charset="0"/>
                <a:ea typeface="Georgia" charset="0"/>
                <a:cs typeface="Georgia" charset="0"/>
              </a:rPr>
              <a:t> de cada uno de los </a:t>
            </a:r>
            <a:r>
              <a:rPr lang="es-MX" sz="2000" dirty="0" smtClean="0">
                <a:latin typeface="Georgia" charset="0"/>
                <a:ea typeface="Georgia" charset="0"/>
                <a:cs typeface="Georgia" charset="0"/>
              </a:rPr>
              <a:t>CUs, SUV y SEMS en </a:t>
            </a:r>
            <a:r>
              <a:rPr lang="es-MX" sz="2000" dirty="0">
                <a:latin typeface="Georgia" charset="0"/>
                <a:ea typeface="Georgia" charset="0"/>
                <a:cs typeface="Georgia" charset="0"/>
              </a:rPr>
              <a:t>los </a:t>
            </a:r>
            <a:r>
              <a:rPr lang="es-MX" sz="2000" dirty="0" smtClean="0">
                <a:latin typeface="Georgia" charset="0"/>
                <a:ea typeface="Georgia" charset="0"/>
                <a:cs typeface="Georgia" charset="0"/>
              </a:rPr>
              <a:t>principales indicadores.</a:t>
            </a:r>
          </a:p>
          <a:p>
            <a:pPr marL="800100" lvl="1" indent="-342900" algn="just" fontAlgn="base">
              <a:buFont typeface="Arial" charset="0"/>
              <a:buChar char="•"/>
            </a:pPr>
            <a:endParaRPr lang="es-MX" sz="2000" dirty="0">
              <a:latin typeface="Georgia" charset="0"/>
              <a:ea typeface="Georgia" charset="0"/>
              <a:cs typeface="Georgia" charset="0"/>
            </a:endParaRPr>
          </a:p>
          <a:p>
            <a:pPr marL="800100" lvl="1" indent="-342900" algn="just" fontAlgn="base">
              <a:buFont typeface="Arial" charset="0"/>
              <a:buChar char="•"/>
            </a:pPr>
            <a:r>
              <a:rPr lang="es-MX" sz="2000" dirty="0" smtClean="0">
                <a:latin typeface="Georgia" charset="0"/>
                <a:ea typeface="Georgia" charset="0"/>
                <a:cs typeface="Georgia" charset="0"/>
              </a:rPr>
              <a:t>Marco de referencia para el </a:t>
            </a:r>
            <a:r>
              <a:rPr lang="es-MX" sz="2000" b="1" dirty="0" smtClean="0">
                <a:latin typeface="Georgia" charset="0"/>
                <a:ea typeface="Georgia" charset="0"/>
                <a:cs typeface="Georgia" charset="0"/>
              </a:rPr>
              <a:t>establecimiento </a:t>
            </a:r>
            <a:r>
              <a:rPr lang="es-MX" sz="2000" b="1" dirty="0">
                <a:latin typeface="Georgia" charset="0"/>
                <a:ea typeface="Georgia" charset="0"/>
                <a:cs typeface="Georgia" charset="0"/>
              </a:rPr>
              <a:t>y evaluación de </a:t>
            </a:r>
            <a:r>
              <a:rPr lang="es-MX" sz="2000" b="1" dirty="0" smtClean="0">
                <a:latin typeface="Georgia" charset="0"/>
                <a:ea typeface="Georgia" charset="0"/>
                <a:cs typeface="Georgia" charset="0"/>
              </a:rPr>
              <a:t>metas.</a:t>
            </a:r>
            <a:endParaRPr lang="es-AR" altLang="es-MX" sz="20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8" name="5 CuadroTexto"/>
          <p:cNvSpPr txBox="1"/>
          <p:nvPr/>
        </p:nvSpPr>
        <p:spPr>
          <a:xfrm>
            <a:off x="3645403" y="204467"/>
            <a:ext cx="4560134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s-MX" altLang="es-MX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cualitativos</a:t>
            </a:r>
            <a:endParaRPr lang="es-MX" altLang="es-MX" sz="2800" b="1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endParaRPr lang="es-MX" altLang="es-MX" sz="2000" b="1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67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"/>
          <p:cNvSpPr/>
          <p:nvPr/>
        </p:nvSpPr>
        <p:spPr>
          <a:xfrm>
            <a:off x="899886" y="358513"/>
            <a:ext cx="1028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MX" sz="2400" b="1" dirty="0">
                <a:solidFill>
                  <a:prstClr val="black"/>
                </a:solidFill>
                <a:latin typeface="Georgia" panose="02040502050405020303" pitchFamily="18" charset="0"/>
              </a:rPr>
              <a:t>Reporte Bimestral de </a:t>
            </a:r>
            <a:r>
              <a:rPr lang="es-MX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Indicadores </a:t>
            </a:r>
            <a:r>
              <a:rPr lang="es-MX" sz="2400" b="1" dirty="0">
                <a:solidFill>
                  <a:prstClr val="black"/>
                </a:solidFill>
                <a:latin typeface="Georgia" panose="02040502050405020303" pitchFamily="18" charset="0"/>
              </a:rPr>
              <a:t>Estratégicos para la Toma de D</a:t>
            </a:r>
            <a:r>
              <a:rPr lang="es-MX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ecisiones</a:t>
            </a:r>
            <a:endParaRPr lang="es-AR" altLang="es-MX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819914" y="1189510"/>
            <a:ext cx="390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s-MX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M</a:t>
            </a:r>
            <a:r>
              <a:rPr lang="es-MX" sz="20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atrícula de calidad, 2013-2015</a:t>
            </a:r>
            <a:endParaRPr lang="es-MX" sz="20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349" y="1789482"/>
            <a:ext cx="5268685" cy="4026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887" y="1789482"/>
            <a:ext cx="4766113" cy="4131129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5082"/>
            <a:ext cx="2748885" cy="293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1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"/>
          <p:cNvSpPr/>
          <p:nvPr/>
        </p:nvSpPr>
        <p:spPr>
          <a:xfrm>
            <a:off x="638629" y="452856"/>
            <a:ext cx="1028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MX" sz="2400" b="1" dirty="0">
                <a:solidFill>
                  <a:prstClr val="black"/>
                </a:solidFill>
                <a:latin typeface="Georgia" panose="02040502050405020303" pitchFamily="18" charset="0"/>
              </a:rPr>
              <a:t>Reporte Bimestral de </a:t>
            </a:r>
            <a:r>
              <a:rPr lang="es-MX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Indicadores </a:t>
            </a:r>
            <a:r>
              <a:rPr lang="es-MX" sz="2400" b="1" dirty="0">
                <a:solidFill>
                  <a:prstClr val="black"/>
                </a:solidFill>
                <a:latin typeface="Georgia" panose="02040502050405020303" pitchFamily="18" charset="0"/>
              </a:rPr>
              <a:t>Estratégicos para la Toma de </a:t>
            </a:r>
            <a:r>
              <a:rPr lang="es-MX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Decisiones</a:t>
            </a:r>
            <a:endParaRPr lang="es-AR" altLang="es-MX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3 CuadroTexto"/>
          <p:cNvSpPr txBox="1"/>
          <p:nvPr/>
        </p:nvSpPr>
        <p:spPr>
          <a:xfrm>
            <a:off x="776157" y="139152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s-MX" sz="20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Comparativo de miembros del SNI/SNCA, 2013-2015</a:t>
            </a:r>
            <a:endParaRPr lang="es-MX" sz="20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141439"/>
              </p:ext>
            </p:extLst>
          </p:nvPr>
        </p:nvGraphicFramePr>
        <p:xfrm>
          <a:off x="100876" y="1923787"/>
          <a:ext cx="7998095" cy="4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485" y="1669442"/>
            <a:ext cx="4327071" cy="405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" y="1115766"/>
            <a:ext cx="5241471" cy="5468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977" y="1218860"/>
            <a:ext cx="4142923" cy="5262101"/>
          </a:xfrm>
          <a:prstGeom prst="rect">
            <a:avLst/>
          </a:prstGeom>
        </p:spPr>
      </p:pic>
      <p:sp>
        <p:nvSpPr>
          <p:cNvPr id="4" name="Rectángulo 2"/>
          <p:cNvSpPr/>
          <p:nvPr/>
        </p:nvSpPr>
        <p:spPr>
          <a:xfrm>
            <a:off x="861429" y="149871"/>
            <a:ext cx="1028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MX" sz="2400" b="1" dirty="0">
                <a:solidFill>
                  <a:prstClr val="black"/>
                </a:solidFill>
                <a:latin typeface="Georgia" panose="02040502050405020303" pitchFamily="18" charset="0"/>
              </a:rPr>
              <a:t>Reporte Bimestral de </a:t>
            </a:r>
            <a:r>
              <a:rPr lang="es-MX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Indicadores </a:t>
            </a:r>
            <a:r>
              <a:rPr lang="es-MX" sz="2400" b="1" dirty="0">
                <a:solidFill>
                  <a:prstClr val="black"/>
                </a:solidFill>
                <a:latin typeface="Georgia" panose="02040502050405020303" pitchFamily="18" charset="0"/>
              </a:rPr>
              <a:t>Estratégicos para la Toma de </a:t>
            </a:r>
            <a:r>
              <a:rPr lang="es-MX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Decisiones</a:t>
            </a:r>
            <a:endParaRPr lang="es-AR" altLang="es-MX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342764" y="2939370"/>
            <a:ext cx="5349449" cy="16312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s-MX" altLang="es-MX" sz="10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267194" y="4200292"/>
            <a:ext cx="5349449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s-MX" altLang="es-MX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2015-2016</a:t>
            </a:r>
          </a:p>
        </p:txBody>
      </p:sp>
    </p:spTree>
    <p:extLst>
      <p:ext uri="{BB962C8B-B14F-4D97-AF65-F5344CB8AC3E}">
        <p14:creationId xmlns:p14="http://schemas.microsoft.com/office/powerpoint/2010/main" val="35554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Rectángulo"/>
          <p:cNvSpPr/>
          <p:nvPr/>
        </p:nvSpPr>
        <p:spPr>
          <a:xfrm>
            <a:off x="1532089" y="780263"/>
            <a:ext cx="9127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Elaboración de </a:t>
            </a:r>
            <a:r>
              <a:rPr lang="es-ES" altLang="es-ES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167</a:t>
            </a:r>
            <a:r>
              <a:rPr lang="es-ES" altLang="es-ES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 informes para distintas dependencias federales y estatales  </a:t>
            </a:r>
            <a:endParaRPr lang="es-MX" altLang="es-MX" sz="20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975695"/>
              </p:ext>
            </p:extLst>
          </p:nvPr>
        </p:nvGraphicFramePr>
        <p:xfrm>
          <a:off x="281353" y="1307373"/>
          <a:ext cx="11292337" cy="4519251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6203853"/>
                <a:gridCol w="1344259"/>
                <a:gridCol w="2166302"/>
                <a:gridCol w="1577923"/>
              </a:tblGrid>
              <a:tr h="317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s-MX" sz="1800" kern="1200" dirty="0" smtClean="0">
                          <a:effectLst/>
                          <a:latin typeface="Georgia" panose="02040502050405020303" pitchFamily="18" charset="0"/>
                        </a:rPr>
                        <a:t>Fondo/Informes</a:t>
                      </a:r>
                      <a:endParaRPr lang="es-MX" sz="10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 smtClean="0">
                          <a:effectLst/>
                          <a:latin typeface="Georgia" panose="02040502050405020303" pitchFamily="18" charset="0"/>
                        </a:rPr>
                        <a:t>Mensuales</a:t>
                      </a:r>
                      <a:endParaRPr lang="es-MX" sz="11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 smtClean="0">
                          <a:effectLst/>
                          <a:latin typeface="Georgia" panose="02040502050405020303" pitchFamily="18" charset="0"/>
                        </a:rPr>
                        <a:t>Trimestrales</a:t>
                      </a:r>
                      <a:endParaRPr lang="es-MX" sz="11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 smtClean="0">
                          <a:effectLst/>
                          <a:latin typeface="Georgia" panose="02040502050405020303" pitchFamily="18" charset="0"/>
                        </a:rPr>
                        <a:t>Finales</a:t>
                      </a:r>
                      <a:endParaRPr lang="es-MX" sz="11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9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 smtClean="0">
                          <a:effectLst/>
                          <a:latin typeface="Georgia" panose="02040502050405020303" pitchFamily="18" charset="0"/>
                        </a:rPr>
                        <a:t>FADOEES 2011,</a:t>
                      </a:r>
                      <a:r>
                        <a:rPr lang="es-MX" sz="1400" baseline="0" dirty="0" smtClean="0">
                          <a:effectLst/>
                          <a:latin typeface="Georgia" panose="02040502050405020303" pitchFamily="18" charset="0"/>
                        </a:rPr>
                        <a:t> 2012, 2013</a:t>
                      </a:r>
                      <a:r>
                        <a:rPr lang="es-MX" sz="1400" dirty="0" smtClean="0"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PROEXOEES 2014</a:t>
                      </a:r>
                      <a:r>
                        <a:rPr lang="es-MX" sz="1400" kern="1200" baseline="0" dirty="0" smtClean="0">
                          <a:effectLst/>
                          <a:latin typeface="Georgia" panose="02040502050405020303" pitchFamily="18" charset="0"/>
                        </a:rPr>
                        <a:t> , 2015</a:t>
                      </a:r>
                      <a:endParaRPr lang="es-MX" sz="1400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MX" sz="1600" dirty="0"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 smtClean="0">
                          <a:effectLst/>
                          <a:latin typeface="Georgia" panose="02040502050405020303" pitchFamily="18" charset="0"/>
                          <a:ea typeface="+mn-ea"/>
                        </a:rPr>
                        <a:t>20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2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FECES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16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2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FCIEEMS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12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2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Fondo para </a:t>
                      </a:r>
                      <a:r>
                        <a:rPr lang="es-MX" sz="1400" kern="1200" dirty="0">
                          <a:effectLst/>
                          <a:latin typeface="Georgia" panose="02040502050405020303" pitchFamily="18" charset="0"/>
                        </a:rPr>
                        <a:t>el Saneamiento Financiero </a:t>
                      </a: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modalidades </a:t>
                      </a:r>
                      <a:r>
                        <a:rPr lang="es-MX" sz="1400" kern="1200" dirty="0">
                          <a:effectLst/>
                          <a:latin typeface="Georgia" panose="02040502050405020303" pitchFamily="18" charset="0"/>
                        </a:rPr>
                        <a:t>A, B y </a:t>
                      </a: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C 2015.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12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2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Fondo para el Saneamiento Financiero 2012, 2013</a:t>
                      </a:r>
                      <a:r>
                        <a:rPr lang="es-MX" sz="1400" kern="1200" baseline="0" dirty="0" smtClean="0">
                          <a:effectLst/>
                          <a:latin typeface="Georgia" panose="02040502050405020303" pitchFamily="18" charset="0"/>
                        </a:rPr>
                        <a:t> y</a:t>
                      </a: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 2014 modalidad B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Georgia" panose="02040502050405020303" pitchFamily="18" charset="0"/>
                          <a:ea typeface="Times New Roman"/>
                        </a:rPr>
                        <a:t>12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2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effectLst/>
                          <a:latin typeface="Georgia" panose="02040502050405020303" pitchFamily="18" charset="0"/>
                        </a:rPr>
                        <a:t>Sistema </a:t>
                      </a: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de </a:t>
                      </a:r>
                      <a:r>
                        <a:rPr lang="es-MX" sz="1400" kern="1200" dirty="0">
                          <a:effectLst/>
                          <a:latin typeface="Georgia" panose="02040502050405020303" pitchFamily="18" charset="0"/>
                        </a:rPr>
                        <a:t>la Subsecretaría de Educación Superior (SIISES)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12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2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effectLst/>
                          <a:latin typeface="Georgia" panose="02040502050405020303" pitchFamily="18" charset="0"/>
                        </a:rPr>
                        <a:t>Portal Aplicativo de la Secretaría de Hacienda y Crédito Público 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4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2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effectLst/>
                          <a:latin typeface="Georgia" panose="02040502050405020303" pitchFamily="18" charset="0"/>
                        </a:rPr>
                        <a:t>Programa para la Inclusión y Equidad </a:t>
                      </a: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Educativa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2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effectLst/>
                          <a:latin typeface="Georgia" panose="02040502050405020303" pitchFamily="18" charset="0"/>
                        </a:rPr>
                        <a:t>Fondo de Infraestructura Estatal (CCU)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4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2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effectLst/>
                          <a:latin typeface="Georgia" panose="02040502050405020303" pitchFamily="18" charset="0"/>
                        </a:rPr>
                        <a:t>Fondo de Infraestructura Estatal (CUCSH-Belenes)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4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2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FAM ES - EMS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 smtClean="0">
                          <a:effectLst/>
                          <a:latin typeface="Georgia" panose="02040502050405020303" pitchFamily="18" charset="0"/>
                        </a:rPr>
                        <a:t>24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7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effectLst/>
                          <a:latin typeface="Georgia" panose="02040502050405020303" pitchFamily="18" charset="0"/>
                        </a:rPr>
                        <a:t>Obras susceptibles a </a:t>
                      </a: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inaugurar – INIFED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 smtClean="0"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24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MX" sz="1600" dirty="0"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282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 smtClean="0">
                          <a:effectLst/>
                          <a:latin typeface="Georgia" panose="02040502050405020303" pitchFamily="18" charset="0"/>
                        </a:rPr>
                        <a:t>PROFOCIE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 12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8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kern="1200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es-MX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  <a:tr h="316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kern="1200" dirty="0" smtClean="0">
                          <a:effectLst/>
                          <a:latin typeface="Georgia" panose="02040502050405020303" pitchFamily="18" charset="0"/>
                        </a:rPr>
                        <a:t>TOTAL</a:t>
                      </a:r>
                      <a:endParaRPr lang="es-MX" sz="14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  <a:latin typeface="Georgia" panose="02040502050405020303" pitchFamily="18" charset="0"/>
                        </a:rPr>
                        <a:t>60</a:t>
                      </a:r>
                      <a:endParaRPr lang="es-MX" sz="1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  <a:latin typeface="Georgia" panose="02040502050405020303" pitchFamily="18" charset="0"/>
                        </a:rPr>
                        <a:t>106</a:t>
                      </a:r>
                      <a:endParaRPr lang="es-MX" sz="1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es-MX" sz="1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34789" marR="34789" marT="7455" marB="0" anchor="ctr"/>
                </a:tc>
              </a:tr>
            </a:tbl>
          </a:graphicData>
        </a:graphic>
      </p:graphicFrame>
      <p:sp>
        <p:nvSpPr>
          <p:cNvPr id="13" name="6 Rectángulo"/>
          <p:cNvSpPr/>
          <p:nvPr/>
        </p:nvSpPr>
        <p:spPr>
          <a:xfrm>
            <a:off x="3657281" y="149793"/>
            <a:ext cx="4464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cualitativos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9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53453" y="1119605"/>
            <a:ext cx="11081084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300" dirty="0">
                <a:solidFill>
                  <a:prstClr val="black"/>
                </a:solidFill>
                <a:latin typeface="Georgia" panose="02040502050405020303" pitchFamily="18" charset="0"/>
              </a:rPr>
              <a:t>Validación de </a:t>
            </a:r>
            <a:r>
              <a:rPr lang="es-MX" sz="2300" b="1" dirty="0">
                <a:solidFill>
                  <a:prstClr val="black"/>
                </a:solidFill>
                <a:latin typeface="Georgia" panose="02040502050405020303" pitchFamily="18" charset="0"/>
              </a:rPr>
              <a:t>4 auditorías de matrícula</a:t>
            </a:r>
            <a:r>
              <a:rPr lang="es-MX" sz="23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s-MX" sz="2300" b="1" dirty="0">
                <a:solidFill>
                  <a:prstClr val="black"/>
                </a:solidFill>
                <a:latin typeface="Georgia" panose="02040502050405020303" pitchFamily="18" charset="0"/>
              </a:rPr>
              <a:t>trimestrales</a:t>
            </a:r>
            <a:r>
              <a:rPr lang="es-MX" sz="2300" dirty="0">
                <a:solidFill>
                  <a:prstClr val="black"/>
                </a:solidFill>
                <a:latin typeface="Georgia" panose="02040502050405020303" pitchFamily="18" charset="0"/>
              </a:rPr>
              <a:t> y </a:t>
            </a:r>
            <a:r>
              <a:rPr lang="es-MX" sz="2300" b="1" dirty="0">
                <a:solidFill>
                  <a:prstClr val="black"/>
                </a:solidFill>
                <a:latin typeface="Georgia" panose="02040502050405020303" pitchFamily="18" charset="0"/>
              </a:rPr>
              <a:t>2 semestrales </a:t>
            </a:r>
            <a:r>
              <a:rPr lang="es-MX" sz="2300" dirty="0">
                <a:solidFill>
                  <a:prstClr val="black"/>
                </a:solidFill>
                <a:latin typeface="Georgia" panose="02040502050405020303" pitchFamily="18" charset="0"/>
              </a:rPr>
              <a:t>por parte de la AMOCVIES</a:t>
            </a:r>
            <a:r>
              <a:rPr lang="es-MX" sz="2300" dirty="0" smtClean="0">
                <a:solidFill>
                  <a:prstClr val="black"/>
                </a:solidFill>
                <a:latin typeface="Georgia" panose="02040502050405020303" pitchFamily="18" charset="0"/>
              </a:rPr>
              <a:t>.</a:t>
            </a:r>
          </a:p>
          <a:p>
            <a:pPr marL="4763" lvl="0" algn="just">
              <a:spcBef>
                <a:spcPts val="600"/>
              </a:spcBef>
            </a:pPr>
            <a:endParaRPr lang="es-MX" sz="23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90513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300" dirty="0">
                <a:solidFill>
                  <a:prstClr val="black"/>
                </a:solidFill>
                <a:latin typeface="Georgia" panose="02040502050405020303" pitchFamily="18" charset="0"/>
              </a:rPr>
              <a:t>Publicación de </a:t>
            </a:r>
            <a:r>
              <a:rPr lang="es-MX" sz="2300" b="1" dirty="0">
                <a:solidFill>
                  <a:prstClr val="black"/>
                </a:solidFill>
                <a:latin typeface="Georgia" panose="02040502050405020303" pitchFamily="18" charset="0"/>
              </a:rPr>
              <a:t>12 ediciones de la </a:t>
            </a:r>
            <a:r>
              <a:rPr lang="es-MX" sz="23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N</a:t>
            </a:r>
            <a:r>
              <a:rPr lang="es-MX" sz="2300" b="1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umeralia</a:t>
            </a:r>
            <a:r>
              <a:rPr lang="es-MX" sz="23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s-MX" sz="2300" b="1" dirty="0">
                <a:solidFill>
                  <a:prstClr val="black"/>
                </a:solidFill>
                <a:latin typeface="Georgia" panose="02040502050405020303" pitchFamily="18" charset="0"/>
              </a:rPr>
              <a:t>I</a:t>
            </a:r>
            <a:r>
              <a:rPr lang="es-MX" sz="23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nstitucional.</a:t>
            </a:r>
          </a:p>
          <a:p>
            <a:pPr marL="4763" lvl="0" algn="just">
              <a:spcBef>
                <a:spcPts val="600"/>
              </a:spcBef>
            </a:pPr>
            <a:endParaRPr lang="es-MX" sz="23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347663" lvl="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300" dirty="0">
                <a:solidFill>
                  <a:prstClr val="black"/>
                </a:solidFill>
                <a:latin typeface="Georgia" panose="02040502050405020303" pitchFamily="18" charset="0"/>
              </a:rPr>
              <a:t>Elaboración de los tomos de la </a:t>
            </a:r>
            <a:r>
              <a:rPr lang="es-MX" sz="2300" b="1" dirty="0">
                <a:solidFill>
                  <a:prstClr val="black"/>
                </a:solidFill>
                <a:latin typeface="Georgia" panose="02040502050405020303" pitchFamily="18" charset="0"/>
              </a:rPr>
              <a:t>Estadística Institucional 2014-2015</a:t>
            </a:r>
            <a:r>
              <a:rPr lang="es-MX" sz="2300" dirty="0" smtClean="0">
                <a:solidFill>
                  <a:prstClr val="black"/>
                </a:solidFill>
                <a:latin typeface="Georgia" panose="02040502050405020303" pitchFamily="18" charset="0"/>
              </a:rPr>
              <a:t>.</a:t>
            </a:r>
          </a:p>
          <a:p>
            <a:pPr marL="4763" lvl="0" algn="just">
              <a:spcBef>
                <a:spcPts val="600"/>
              </a:spcBef>
            </a:pPr>
            <a:endParaRPr lang="es-MX" sz="23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90513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300" dirty="0">
                <a:solidFill>
                  <a:prstClr val="black"/>
                </a:solidFill>
                <a:latin typeface="Georgia" panose="02040502050405020303" pitchFamily="18" charset="0"/>
              </a:rPr>
              <a:t>Captura de los </a:t>
            </a:r>
            <a:r>
              <a:rPr lang="es-MX" sz="2300" b="1" dirty="0">
                <a:solidFill>
                  <a:prstClr val="black"/>
                </a:solidFill>
                <a:latin typeface="Georgia" panose="02040502050405020303" pitchFamily="18" charset="0"/>
              </a:rPr>
              <a:t>cuestionarios 911 (matrícula) y 912 (bibliotecas)</a:t>
            </a:r>
            <a:r>
              <a:rPr lang="es-MX" sz="2300" dirty="0">
                <a:solidFill>
                  <a:prstClr val="black"/>
                </a:solidFill>
                <a:latin typeface="Georgia" panose="02040502050405020303" pitchFamily="18" charset="0"/>
              </a:rPr>
              <a:t> de la SEP-INEGI-ANUIES</a:t>
            </a:r>
            <a:r>
              <a:rPr lang="es-MX" sz="2300" dirty="0" smtClean="0">
                <a:solidFill>
                  <a:prstClr val="black"/>
                </a:solidFill>
                <a:latin typeface="Georgia" panose="02040502050405020303" pitchFamily="18" charset="0"/>
              </a:rPr>
              <a:t>.</a:t>
            </a:r>
          </a:p>
          <a:p>
            <a:pPr marL="290513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MX" sz="23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90513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MX" sz="2300" dirty="0" smtClean="0">
                <a:solidFill>
                  <a:prstClr val="black"/>
                </a:solidFill>
                <a:latin typeface="Georgia" panose="02040502050405020303" pitchFamily="18" charset="0"/>
              </a:rPr>
              <a:t>Análisis y seguimiento del </a:t>
            </a:r>
            <a:r>
              <a:rPr lang="es-MX" sz="23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Presupuesto de Egresos de la Federación. </a:t>
            </a:r>
            <a:endParaRPr lang="es-MX" sz="2300" b="1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3705242" y="256115"/>
            <a:ext cx="4464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cualitativos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r="16789"/>
          <a:stretch/>
        </p:blipFill>
        <p:spPr>
          <a:xfrm>
            <a:off x="8028976" y="2734105"/>
            <a:ext cx="2955856" cy="3007986"/>
          </a:xfrm>
          <a:prstGeom prst="rect">
            <a:avLst/>
          </a:prstGeom>
        </p:spPr>
      </p:pic>
      <p:sp>
        <p:nvSpPr>
          <p:cNvPr id="2" name="6 Rectángulo"/>
          <p:cNvSpPr/>
          <p:nvPr/>
        </p:nvSpPr>
        <p:spPr>
          <a:xfrm>
            <a:off x="3719783" y="230694"/>
            <a:ext cx="4309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Proyectos estratégicos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Rectángulo 1"/>
          <p:cNvSpPr/>
          <p:nvPr/>
        </p:nvSpPr>
        <p:spPr>
          <a:xfrm>
            <a:off x="1283335" y="902480"/>
            <a:ext cx="9182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Programa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de F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ormación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irectiva para la Innovaci</a:t>
            </a:r>
            <a:r>
              <a:rPr lang="es-ES" sz="2400" b="1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ó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 y el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esarrollo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I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nstitucional</a:t>
            </a:r>
            <a:endParaRPr lang="es-MX" sz="2400" b="1" dirty="0"/>
          </a:p>
        </p:txBody>
      </p:sp>
      <p:sp>
        <p:nvSpPr>
          <p:cNvPr id="5" name="4 Rectángulo"/>
          <p:cNvSpPr/>
          <p:nvPr/>
        </p:nvSpPr>
        <p:spPr>
          <a:xfrm>
            <a:off x="0" y="1971461"/>
            <a:ext cx="82725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Georgia" panose="02040502050405020303" pitchFamily="18" charset="0"/>
              </a:rPr>
              <a:t>En </a:t>
            </a:r>
            <a:r>
              <a:rPr lang="es-MX" sz="2000" dirty="0" smtClean="0">
                <a:latin typeface="Georgia" panose="02040502050405020303" pitchFamily="18" charset="0"/>
              </a:rPr>
              <a:t>colaboración </a:t>
            </a:r>
            <a:r>
              <a:rPr lang="es-MX" sz="2000" dirty="0">
                <a:latin typeface="Georgia" panose="02040502050405020303" pitchFamily="18" charset="0"/>
              </a:rPr>
              <a:t>con </a:t>
            </a:r>
            <a:r>
              <a:rPr lang="es-MX" sz="2000" dirty="0" smtClean="0">
                <a:latin typeface="Georgia" panose="02040502050405020303" pitchFamily="18" charset="0"/>
              </a:rPr>
              <a:t>la CGCI, se desarrolló el Curso- Taller: </a:t>
            </a:r>
            <a:endParaRPr lang="es-ES" sz="2000" dirty="0"/>
          </a:p>
          <a:p>
            <a:pPr algn="ctr"/>
            <a:r>
              <a:rPr lang="es-MX" altLang="es-MX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International </a:t>
            </a:r>
            <a:r>
              <a:rPr lang="es-MX" altLang="es-MX" sz="2000" b="1" dirty="0">
                <a:latin typeface="Georgia" panose="02040502050405020303" pitchFamily="18" charset="0"/>
                <a:cs typeface="Arial" panose="020B0604020202020204" pitchFamily="34" charset="0"/>
              </a:rPr>
              <a:t>Week on Innovation Strategies </a:t>
            </a:r>
            <a:r>
              <a:rPr lang="es-MX" altLang="es-MX" sz="2000" b="1" dirty="0" err="1">
                <a:latin typeface="Georgia" panose="02040502050405020303" pitchFamily="18" charset="0"/>
                <a:cs typeface="Arial" panose="020B0604020202020204" pitchFamily="34" charset="0"/>
              </a:rPr>
              <a:t>for</a:t>
            </a:r>
            <a:r>
              <a:rPr lang="es-MX" altLang="es-MX" sz="2000" b="1" dirty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s-MX" altLang="es-MX" sz="2000" b="1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Higher</a:t>
            </a:r>
            <a:r>
              <a:rPr lang="es-MX" altLang="es-MX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s-MX" altLang="es-MX" sz="2000" b="1" dirty="0">
                <a:latin typeface="Georgia" panose="02040502050405020303" pitchFamily="18" charset="0"/>
                <a:cs typeface="Arial" panose="020B0604020202020204" pitchFamily="34" charset="0"/>
              </a:rPr>
              <a:t>Education Institutions, </a:t>
            </a:r>
            <a:r>
              <a:rPr lang="es-MX" altLang="es-MX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HEI </a:t>
            </a:r>
          </a:p>
          <a:p>
            <a:pPr algn="ctr"/>
            <a:r>
              <a:rPr lang="es-MX" altLang="es-MX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(febrero 2015).</a:t>
            </a:r>
            <a:r>
              <a:rPr lang="es-MX" altLang="es-MX" dirty="0">
                <a:solidFill>
                  <a:srgbClr val="2626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  <a:ea typeface="ＭＳ Ｐゴシック" pitchFamily="34" charset="-128"/>
              </a:rPr>
              <a:t/>
            </a:r>
            <a:br>
              <a:rPr lang="es-MX" altLang="es-MX" dirty="0">
                <a:solidFill>
                  <a:srgbClr val="2626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  <a:ea typeface="ＭＳ Ｐゴシック" pitchFamily="34" charset="-128"/>
              </a:rPr>
            </a:br>
            <a:endParaRPr lang="es-MX" altLang="es-MX" dirty="0">
              <a:solidFill>
                <a:srgbClr val="26262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anose="02040502050405020303" pitchFamily="18" charset="0"/>
              <a:ea typeface="ＭＳ Ｐゴシック" pitchFamily="34" charset="-128"/>
            </a:endParaRPr>
          </a:p>
        </p:txBody>
      </p:sp>
      <p:pic>
        <p:nvPicPr>
          <p:cNvPr id="7" name="Picture 4" descr="W:\Omar Karim\FOTOS SEM SAN DIEGO\DSC008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1" r="4584" b="13681"/>
          <a:stretch/>
        </p:blipFill>
        <p:spPr bwMode="auto">
          <a:xfrm>
            <a:off x="1571851" y="3571899"/>
            <a:ext cx="3777492" cy="189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4208" y="1155580"/>
            <a:ext cx="114561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MX" dirty="0" smtClean="0">
                <a:latin typeface="Georgia" panose="02040502050405020303" pitchFamily="18" charset="0"/>
              </a:rPr>
              <a:t>En colaboraci</a:t>
            </a:r>
            <a:r>
              <a:rPr lang="es-ES" dirty="0" err="1" smtClean="0">
                <a:latin typeface="Georgia" panose="02040502050405020303" pitchFamily="18" charset="0"/>
              </a:rPr>
              <a:t>ó</a:t>
            </a:r>
            <a:r>
              <a:rPr lang="es-MX" dirty="0" smtClean="0">
                <a:latin typeface="Georgia" panose="02040502050405020303" pitchFamily="18" charset="0"/>
              </a:rPr>
              <a:t>n con la Secretar</a:t>
            </a:r>
            <a:r>
              <a:rPr lang="es-ES" dirty="0" smtClean="0">
                <a:latin typeface="Georgia" panose="02040502050405020303" pitchFamily="18" charset="0"/>
              </a:rPr>
              <a:t>í</a:t>
            </a:r>
            <a:r>
              <a:rPr lang="es-MX" dirty="0" smtClean="0">
                <a:latin typeface="Georgia" panose="02040502050405020303" pitchFamily="18" charset="0"/>
              </a:rPr>
              <a:t>a T</a:t>
            </a:r>
            <a:r>
              <a:rPr lang="es-ES" dirty="0" err="1" smtClean="0">
                <a:latin typeface="Georgia" panose="02040502050405020303" pitchFamily="18" charset="0"/>
              </a:rPr>
              <a:t>écnica</a:t>
            </a:r>
            <a:r>
              <a:rPr lang="es-MX" dirty="0" smtClean="0">
                <a:latin typeface="Georgia" panose="02040502050405020303" pitchFamily="18" charset="0"/>
              </a:rPr>
              <a:t> y la CGCI, se organizó el </a:t>
            </a:r>
          </a:p>
          <a:p>
            <a:pPr algn="ctr">
              <a:lnSpc>
                <a:spcPct val="100000"/>
              </a:lnSpc>
            </a:pPr>
            <a:r>
              <a:rPr lang="es-MX" b="1" dirty="0" smtClean="0">
                <a:latin typeface="Georgia" panose="02040502050405020303" pitchFamily="18" charset="0"/>
              </a:rPr>
              <a:t>Seminario </a:t>
            </a:r>
            <a:r>
              <a:rPr lang="es-MX" b="1" dirty="0">
                <a:latin typeface="Georgia" panose="02040502050405020303" pitchFamily="18" charset="0"/>
              </a:rPr>
              <a:t>Internacional </a:t>
            </a:r>
            <a:r>
              <a:rPr lang="es-MX" b="1" i="1" dirty="0">
                <a:latin typeface="Georgia" panose="02040502050405020303" pitchFamily="18" charset="0"/>
              </a:rPr>
              <a:t>Leadership and Innovation in Higher Education</a:t>
            </a:r>
            <a:r>
              <a:rPr lang="es-MX" b="1" dirty="0">
                <a:latin typeface="Georgia" panose="02040502050405020303" pitchFamily="18" charset="0"/>
              </a:rPr>
              <a:t>,</a:t>
            </a:r>
            <a:r>
              <a:rPr lang="es-MX" dirty="0">
                <a:latin typeface="Georgia" panose="02040502050405020303" pitchFamily="18" charset="0"/>
              </a:rPr>
              <a:t> dirigido al Consejo de Rectores y la </a:t>
            </a:r>
            <a:r>
              <a:rPr lang="es-MX" dirty="0" smtClean="0">
                <a:latin typeface="Georgia" panose="02040502050405020303" pitchFamily="18" charset="0"/>
              </a:rPr>
              <a:t>Alta </a:t>
            </a:r>
            <a:r>
              <a:rPr lang="es-MX" dirty="0">
                <a:latin typeface="Georgia" panose="02040502050405020303" pitchFamily="18" charset="0"/>
              </a:rPr>
              <a:t>D</a:t>
            </a:r>
            <a:r>
              <a:rPr lang="es-MX" dirty="0" smtClean="0">
                <a:latin typeface="Georgia" panose="02040502050405020303" pitchFamily="18" charset="0"/>
              </a:rPr>
              <a:t>irección </a:t>
            </a:r>
            <a:r>
              <a:rPr lang="es-MX" dirty="0">
                <a:latin typeface="Georgia" panose="02040502050405020303" pitchFamily="18" charset="0"/>
              </a:rPr>
              <a:t>U</a:t>
            </a:r>
            <a:r>
              <a:rPr lang="es-MX" dirty="0" smtClean="0">
                <a:latin typeface="Georgia" panose="02040502050405020303" pitchFamily="18" charset="0"/>
              </a:rPr>
              <a:t>niversitaria, en  Boston, Massachusetts (junio 2015).</a:t>
            </a:r>
            <a:endParaRPr lang="es-MX" dirty="0">
              <a:latin typeface="Georgia" panose="02040502050405020303" pitchFamily="18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23146"/>
              </p:ext>
            </p:extLst>
          </p:nvPr>
        </p:nvGraphicFramePr>
        <p:xfrm>
          <a:off x="1090951" y="2453862"/>
          <a:ext cx="3293198" cy="4134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93198"/>
              </a:tblGrid>
              <a:tr h="413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effectLst/>
                          <a:latin typeface="Georgia" panose="02040502050405020303" pitchFamily="18" charset="0"/>
                        </a:rPr>
                        <a:t>ACTIVIDADES REALIZADAS </a:t>
                      </a:r>
                      <a:endParaRPr lang="es-MX" sz="1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88" y="3013558"/>
            <a:ext cx="869560" cy="86956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39" y="2946051"/>
            <a:ext cx="1004574" cy="100457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78959" r="3680" b="1875"/>
          <a:stretch/>
        </p:blipFill>
        <p:spPr>
          <a:xfrm>
            <a:off x="3242932" y="2946051"/>
            <a:ext cx="1144676" cy="1042675"/>
          </a:xfrm>
          <a:prstGeom prst="rect">
            <a:avLst/>
          </a:prstGeom>
        </p:spPr>
      </p:pic>
      <p:sp>
        <p:nvSpPr>
          <p:cNvPr id="7" name="Rectángulo 1"/>
          <p:cNvSpPr/>
          <p:nvPr/>
        </p:nvSpPr>
        <p:spPr>
          <a:xfrm>
            <a:off x="514201" y="4160912"/>
            <a:ext cx="14760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Conferencias</a:t>
            </a:r>
            <a:endParaRPr lang="es-MX" sz="1400" b="1" dirty="0"/>
          </a:p>
        </p:txBody>
      </p:sp>
      <p:sp>
        <p:nvSpPr>
          <p:cNvPr id="8" name="Rectángulo 1"/>
          <p:cNvSpPr/>
          <p:nvPr/>
        </p:nvSpPr>
        <p:spPr>
          <a:xfrm>
            <a:off x="1886134" y="4134566"/>
            <a:ext cx="1268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Mesas de trabajo</a:t>
            </a:r>
            <a:endParaRPr lang="es-MX" sz="1400" b="1" dirty="0"/>
          </a:p>
        </p:txBody>
      </p:sp>
      <p:sp>
        <p:nvSpPr>
          <p:cNvPr id="9" name="Rectángulo 1"/>
          <p:cNvSpPr/>
          <p:nvPr/>
        </p:nvSpPr>
        <p:spPr>
          <a:xfrm>
            <a:off x="3304349" y="4237250"/>
            <a:ext cx="1059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Paneles</a:t>
            </a:r>
            <a:endParaRPr lang="es-MX" sz="1400" b="1" dirty="0"/>
          </a:p>
        </p:txBody>
      </p:sp>
      <p:pic>
        <p:nvPicPr>
          <p:cNvPr id="11" name="10 Imagen" descr="C:\Users\Usuario\Desktop\District-Hall-wordmark-1-a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86" y="4765990"/>
            <a:ext cx="2265864" cy="52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C:\Users\Usuario\Desktop\untitled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00" y="5346749"/>
            <a:ext cx="1850095" cy="38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351" y="4975030"/>
            <a:ext cx="931388" cy="469882"/>
          </a:xfrm>
          <a:prstGeom prst="rect">
            <a:avLst/>
          </a:prstGeom>
          <a:noFill/>
        </p:spPr>
      </p:pic>
      <p:pic>
        <p:nvPicPr>
          <p:cNvPr id="15" name="14 Imagen" descr="C:\Users\Usuario\Desktop\images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271" y="5488031"/>
            <a:ext cx="1898608" cy="415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15 Imagen" descr="C:\Users\Usuario\Desktop\untitled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20" y="5050033"/>
            <a:ext cx="1141848" cy="85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Imagen" descr="C:\Users\Usuario\Desktop\untitled.p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83" y="4468689"/>
            <a:ext cx="1717432" cy="48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9 Imagen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624" y="5287111"/>
            <a:ext cx="709251" cy="610220"/>
          </a:xfrm>
          <a:prstGeom prst="rect">
            <a:avLst/>
          </a:prstGeom>
          <a:noFill/>
        </p:spPr>
      </p:pic>
      <p:pic>
        <p:nvPicPr>
          <p:cNvPr id="21" name="20 Imagen" descr="C:\Users\Usuario\Desktop\desktop-header.png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27"/>
          <a:stretch/>
        </p:blipFill>
        <p:spPr bwMode="auto">
          <a:xfrm>
            <a:off x="10266667" y="2433753"/>
            <a:ext cx="1141152" cy="57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21 Imagen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012" y="3639405"/>
            <a:ext cx="1509373" cy="382135"/>
          </a:xfrm>
          <a:prstGeom prst="rect">
            <a:avLst/>
          </a:prstGeom>
          <a:noFill/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24" y="2513144"/>
            <a:ext cx="3120933" cy="2073846"/>
          </a:xfrm>
          <a:prstGeom prst="rect">
            <a:avLst/>
          </a:prstGeom>
        </p:spPr>
      </p:pic>
      <p:sp>
        <p:nvSpPr>
          <p:cNvPr id="23" name="Rectángulo 1"/>
          <p:cNvSpPr/>
          <p:nvPr/>
        </p:nvSpPr>
        <p:spPr>
          <a:xfrm>
            <a:off x="1331468" y="154696"/>
            <a:ext cx="9182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Programa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de F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ormación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irectiva para la Innovaci</a:t>
            </a:r>
            <a:r>
              <a:rPr lang="es-ES" sz="2400" b="1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ó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 y el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esarrollo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I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nstitucional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27986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48337" y="1073950"/>
            <a:ext cx="10398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Georgia" panose="02040502050405020303" pitchFamily="18" charset="0"/>
              </a:rPr>
              <a:t>En </a:t>
            </a:r>
            <a:r>
              <a:rPr lang="es-MX" dirty="0" err="1">
                <a:latin typeface="Georgia" panose="02040502050405020303" pitchFamily="18" charset="0"/>
              </a:rPr>
              <a:t>colaboraci</a:t>
            </a:r>
            <a:r>
              <a:rPr lang="es-ES" dirty="0" err="1">
                <a:latin typeface="Georgia" panose="02040502050405020303" pitchFamily="18" charset="0"/>
              </a:rPr>
              <a:t>ón</a:t>
            </a:r>
            <a:r>
              <a:rPr lang="es-MX" dirty="0">
                <a:latin typeface="Georgia" panose="02040502050405020303" pitchFamily="18" charset="0"/>
              </a:rPr>
              <a:t> con la Secretar</a:t>
            </a:r>
            <a:r>
              <a:rPr lang="es-ES" dirty="0" err="1">
                <a:latin typeface="Georgia" panose="02040502050405020303" pitchFamily="18" charset="0"/>
              </a:rPr>
              <a:t>ía</a:t>
            </a:r>
            <a:r>
              <a:rPr lang="es-ES" dirty="0">
                <a:latin typeface="Georgia" panose="02040502050405020303" pitchFamily="18" charset="0"/>
              </a:rPr>
              <a:t> Técnica</a:t>
            </a:r>
            <a:r>
              <a:rPr lang="es-MX" dirty="0">
                <a:latin typeface="Georgia" panose="02040502050405020303" pitchFamily="18" charset="0"/>
              </a:rPr>
              <a:t> y la CGCI, se organizó el </a:t>
            </a:r>
            <a:endParaRPr lang="es-MX" dirty="0" smtClean="0">
              <a:latin typeface="Georgia" panose="02040502050405020303" pitchFamily="18" charset="0"/>
            </a:endParaRPr>
          </a:p>
          <a:p>
            <a:pPr algn="ctr"/>
            <a:r>
              <a:rPr lang="es-MX" b="1" dirty="0" smtClean="0">
                <a:latin typeface="Georgia" panose="02040502050405020303" pitchFamily="18" charset="0"/>
              </a:rPr>
              <a:t>II </a:t>
            </a:r>
            <a:r>
              <a:rPr lang="es-MX" b="1" dirty="0">
                <a:latin typeface="Georgia" panose="02040502050405020303" pitchFamily="18" charset="0"/>
              </a:rPr>
              <a:t>Seminario Internacional </a:t>
            </a:r>
            <a:r>
              <a:rPr lang="es-MX" b="1" i="1" dirty="0" err="1">
                <a:latin typeface="Georgia" panose="02040502050405020303" pitchFamily="18" charset="0"/>
              </a:rPr>
              <a:t>Leadership</a:t>
            </a:r>
            <a:r>
              <a:rPr lang="es-MX" b="1" i="1" dirty="0">
                <a:latin typeface="Georgia" panose="02040502050405020303" pitchFamily="18" charset="0"/>
              </a:rPr>
              <a:t> and </a:t>
            </a:r>
            <a:r>
              <a:rPr lang="es-MX" b="1" i="1" dirty="0" err="1">
                <a:latin typeface="Georgia" panose="02040502050405020303" pitchFamily="18" charset="0"/>
              </a:rPr>
              <a:t>Innovation</a:t>
            </a:r>
            <a:r>
              <a:rPr lang="es-MX" b="1" i="1" dirty="0">
                <a:latin typeface="Georgia" panose="02040502050405020303" pitchFamily="18" charset="0"/>
              </a:rPr>
              <a:t> in </a:t>
            </a:r>
            <a:r>
              <a:rPr lang="es-MX" b="1" i="1" dirty="0" err="1">
                <a:latin typeface="Georgia" panose="02040502050405020303" pitchFamily="18" charset="0"/>
              </a:rPr>
              <a:t>Higher</a:t>
            </a:r>
            <a:r>
              <a:rPr lang="es-MX" b="1" i="1" dirty="0">
                <a:latin typeface="Georgia" panose="02040502050405020303" pitchFamily="18" charset="0"/>
              </a:rPr>
              <a:t> </a:t>
            </a:r>
            <a:r>
              <a:rPr lang="es-MX" b="1" i="1" dirty="0" err="1">
                <a:latin typeface="Georgia" panose="02040502050405020303" pitchFamily="18" charset="0"/>
              </a:rPr>
              <a:t>Education</a:t>
            </a:r>
            <a:r>
              <a:rPr lang="es-MX" b="1" dirty="0">
                <a:latin typeface="Georgia" panose="02040502050405020303" pitchFamily="18" charset="0"/>
              </a:rPr>
              <a:t> </a:t>
            </a:r>
            <a:r>
              <a:rPr lang="es-MX" dirty="0">
                <a:latin typeface="Georgia" panose="02040502050405020303" pitchFamily="18" charset="0"/>
              </a:rPr>
              <a:t>dirigido a mandos medios de la Universidad, en Boston </a:t>
            </a:r>
            <a:r>
              <a:rPr lang="es-MX" dirty="0" smtClean="0">
                <a:latin typeface="Georgia" panose="02040502050405020303" pitchFamily="18" charset="0"/>
              </a:rPr>
              <a:t>Massachusetts (octubre).</a:t>
            </a:r>
            <a:endParaRPr lang="es-MX" dirty="0">
              <a:latin typeface="Georgia" panose="02040502050405020303" pitchFamily="18" charset="0"/>
            </a:endParaRPr>
          </a:p>
        </p:txBody>
      </p:sp>
      <p:pic>
        <p:nvPicPr>
          <p:cNvPr id="5" name="4 Imagen" descr="Z:\Blanca Rojo\SECRETARÍA TÉCNICA\BOSTON II\5 de octubre\DSC077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30" y="2407851"/>
            <a:ext cx="3368618" cy="22091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327371"/>
              </p:ext>
            </p:extLst>
          </p:nvPr>
        </p:nvGraphicFramePr>
        <p:xfrm>
          <a:off x="6551434" y="2147724"/>
          <a:ext cx="3717125" cy="2692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17125"/>
              </a:tblGrid>
              <a:tr h="269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effectLst/>
                          <a:latin typeface="Georgia" panose="02040502050405020303" pitchFamily="18" charset="0"/>
                        </a:rPr>
                        <a:t>ACTIVIDADES REALIZADAS </a:t>
                      </a:r>
                      <a:endParaRPr lang="es-MX" sz="1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71" y="2704624"/>
            <a:ext cx="904518" cy="90451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518" y="2634403"/>
            <a:ext cx="1044959" cy="1044959"/>
          </a:xfrm>
          <a:prstGeom prst="rect">
            <a:avLst/>
          </a:prstGeom>
        </p:spPr>
      </p:pic>
      <p:sp>
        <p:nvSpPr>
          <p:cNvPr id="9" name="Rectángulo 1"/>
          <p:cNvSpPr/>
          <p:nvPr/>
        </p:nvSpPr>
        <p:spPr>
          <a:xfrm>
            <a:off x="6166830" y="3837294"/>
            <a:ext cx="146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Conferencias</a:t>
            </a:r>
            <a:endParaRPr lang="es-MX" sz="1400" b="1" dirty="0"/>
          </a:p>
        </p:txBody>
      </p:sp>
      <p:sp>
        <p:nvSpPr>
          <p:cNvPr id="10" name="Rectángulo 1"/>
          <p:cNvSpPr/>
          <p:nvPr/>
        </p:nvSpPr>
        <p:spPr>
          <a:xfrm>
            <a:off x="7743447" y="3837294"/>
            <a:ext cx="1533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Mesas de trabajo</a:t>
            </a:r>
            <a:endParaRPr lang="es-MX" sz="1400" b="1" dirty="0"/>
          </a:p>
        </p:txBody>
      </p:sp>
      <p:pic>
        <p:nvPicPr>
          <p:cNvPr id="12" name="11 Imagen" descr="C:\Users\Usuario\Desktop\District-Hall-wordmark-1-a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6" y="5052607"/>
            <a:ext cx="2265864" cy="52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C:\Users\Usuario\Desktop\untitled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89" y="5173134"/>
            <a:ext cx="1850095" cy="38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14 Imagen" descr="C:\Users\Usuario\Desktop\untitled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818" y="5257991"/>
            <a:ext cx="1033132" cy="73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15 Image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966" y="4617039"/>
            <a:ext cx="931388" cy="469882"/>
          </a:xfrm>
          <a:prstGeom prst="rect">
            <a:avLst/>
          </a:prstGeom>
          <a:noFill/>
        </p:spPr>
      </p:pic>
      <p:pic>
        <p:nvPicPr>
          <p:cNvPr id="17" name="16 Imagen" descr="C:\Users\Usuario\Desktop\images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54" y="5442966"/>
            <a:ext cx="1898608" cy="415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17 Imagen" descr="C:\Users\Usuario\Desktop\untitled.p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73" y="4755059"/>
            <a:ext cx="1717432" cy="48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18 Imagen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757" y="5242561"/>
            <a:ext cx="944483" cy="60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9 Imagen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499" y="4747497"/>
            <a:ext cx="709251" cy="610220"/>
          </a:xfrm>
          <a:prstGeom prst="rect">
            <a:avLst/>
          </a:prstGeom>
          <a:noFill/>
        </p:spPr>
      </p:pic>
      <p:pic>
        <p:nvPicPr>
          <p:cNvPr id="21" name="20 Imagen" descr="C:\Users\Usuario\Desktop\desktop-header.png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27"/>
          <a:stretch/>
        </p:blipFill>
        <p:spPr bwMode="auto">
          <a:xfrm>
            <a:off x="10572041" y="4799495"/>
            <a:ext cx="1141152" cy="57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21 Imagen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025" y="5503820"/>
            <a:ext cx="1509373" cy="382135"/>
          </a:xfrm>
          <a:prstGeom prst="rect">
            <a:avLst/>
          </a:prstGeom>
          <a:noFill/>
        </p:spPr>
      </p:pic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78959" r="3680" b="1875"/>
          <a:stretch/>
        </p:blipFill>
        <p:spPr>
          <a:xfrm>
            <a:off x="9139499" y="2704624"/>
            <a:ext cx="1144676" cy="1042675"/>
          </a:xfrm>
          <a:prstGeom prst="rect">
            <a:avLst/>
          </a:prstGeom>
        </p:spPr>
      </p:pic>
      <p:sp>
        <p:nvSpPr>
          <p:cNvPr id="26" name="Rectángulo 1"/>
          <p:cNvSpPr/>
          <p:nvPr/>
        </p:nvSpPr>
        <p:spPr>
          <a:xfrm>
            <a:off x="9224787" y="3847984"/>
            <a:ext cx="1059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Paneles</a:t>
            </a:r>
            <a:endParaRPr lang="es-MX" sz="1400" b="1" dirty="0"/>
          </a:p>
        </p:txBody>
      </p:sp>
      <p:sp>
        <p:nvSpPr>
          <p:cNvPr id="27" name="Rectángulo 1"/>
          <p:cNvSpPr/>
          <p:nvPr/>
        </p:nvSpPr>
        <p:spPr>
          <a:xfrm>
            <a:off x="1389953" y="163987"/>
            <a:ext cx="9182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Programa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de F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ormación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irectiva para la Innovaci</a:t>
            </a:r>
            <a:r>
              <a:rPr lang="es-ES" sz="2400" b="1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ó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 y el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esarrollo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I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nstitucional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355462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40080" y="1189030"/>
            <a:ext cx="11090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Georgia" panose="02040502050405020303" pitchFamily="18" charset="0"/>
              </a:rPr>
              <a:t>En </a:t>
            </a:r>
            <a:r>
              <a:rPr lang="es-MX" dirty="0" smtClean="0">
                <a:latin typeface="Georgia" panose="02040502050405020303" pitchFamily="18" charset="0"/>
              </a:rPr>
              <a:t>colaboraci</a:t>
            </a:r>
            <a:r>
              <a:rPr lang="es-ES" dirty="0" err="1" smtClean="0">
                <a:latin typeface="Georgia" panose="02040502050405020303" pitchFamily="18" charset="0"/>
              </a:rPr>
              <a:t>ó</a:t>
            </a:r>
            <a:r>
              <a:rPr lang="es-MX" dirty="0" smtClean="0">
                <a:latin typeface="Georgia" panose="02040502050405020303" pitchFamily="18" charset="0"/>
              </a:rPr>
              <a:t>n </a:t>
            </a:r>
            <a:r>
              <a:rPr lang="es-MX" dirty="0">
                <a:latin typeface="Georgia" panose="02040502050405020303" pitchFamily="18" charset="0"/>
              </a:rPr>
              <a:t>con </a:t>
            </a:r>
            <a:r>
              <a:rPr lang="es-MX" dirty="0" smtClean="0">
                <a:latin typeface="Georgia" panose="02040502050405020303" pitchFamily="18" charset="0"/>
              </a:rPr>
              <a:t>la Secretar</a:t>
            </a:r>
            <a:r>
              <a:rPr lang="es-ES" dirty="0" smtClean="0">
                <a:latin typeface="Georgia" panose="02040502050405020303" pitchFamily="18" charset="0"/>
              </a:rPr>
              <a:t>í</a:t>
            </a:r>
            <a:r>
              <a:rPr lang="es-MX" dirty="0" smtClean="0">
                <a:latin typeface="Georgia" panose="02040502050405020303" pitchFamily="18" charset="0"/>
              </a:rPr>
              <a:t>a T</a:t>
            </a:r>
            <a:r>
              <a:rPr lang="es-ES" dirty="0" err="1" smtClean="0">
                <a:latin typeface="Georgia" panose="02040502050405020303" pitchFamily="18" charset="0"/>
              </a:rPr>
              <a:t>écnica</a:t>
            </a:r>
            <a:r>
              <a:rPr lang="es-MX" dirty="0" smtClean="0">
                <a:latin typeface="Georgia" panose="02040502050405020303" pitchFamily="18" charset="0"/>
              </a:rPr>
              <a:t> </a:t>
            </a:r>
            <a:r>
              <a:rPr lang="es-MX" dirty="0">
                <a:latin typeface="Georgia" panose="02040502050405020303" pitchFamily="18" charset="0"/>
              </a:rPr>
              <a:t>y la CGCI, se organizó el </a:t>
            </a:r>
            <a:endParaRPr lang="es-MX" dirty="0" smtClean="0">
              <a:latin typeface="Georgia" panose="02040502050405020303" pitchFamily="18" charset="0"/>
            </a:endParaRPr>
          </a:p>
          <a:p>
            <a:pPr algn="ctr"/>
            <a:r>
              <a:rPr lang="es-MX" b="1" dirty="0" smtClean="0">
                <a:latin typeface="Georgia" panose="02040502050405020303" pitchFamily="18" charset="0"/>
              </a:rPr>
              <a:t>Seminario </a:t>
            </a:r>
            <a:r>
              <a:rPr lang="es-MX" b="1" dirty="0">
                <a:latin typeface="Georgia" panose="02040502050405020303" pitchFamily="18" charset="0"/>
              </a:rPr>
              <a:t>Internacional </a:t>
            </a:r>
            <a:r>
              <a:rPr lang="es-MX" b="1" dirty="0" smtClean="0">
                <a:latin typeface="Georgia" panose="02040502050405020303" pitchFamily="18" charset="0"/>
              </a:rPr>
              <a:t>Experiencias </a:t>
            </a:r>
            <a:r>
              <a:rPr lang="es-MX" b="1" dirty="0">
                <a:latin typeface="Georgia" panose="02040502050405020303" pitchFamily="18" charset="0"/>
              </a:rPr>
              <a:t>y Mejores Prácticas en la Educación Superior Europea</a:t>
            </a:r>
            <a:r>
              <a:rPr lang="es-MX" dirty="0">
                <a:latin typeface="Georgia" panose="02040502050405020303" pitchFamily="18" charset="0"/>
              </a:rPr>
              <a:t> dirigido a la Alta Dirección </a:t>
            </a:r>
            <a:r>
              <a:rPr lang="es-MX" dirty="0" smtClean="0">
                <a:latin typeface="Georgia" panose="02040502050405020303" pitchFamily="18" charset="0"/>
              </a:rPr>
              <a:t>Universitaria, en España (</a:t>
            </a:r>
            <a:r>
              <a:rPr lang="es-MX" dirty="0">
                <a:latin typeface="Georgia" panose="02040502050405020303" pitchFamily="18" charset="0"/>
              </a:rPr>
              <a:t>n</a:t>
            </a:r>
            <a:r>
              <a:rPr lang="es-MX" dirty="0" smtClean="0">
                <a:latin typeface="Georgia" panose="02040502050405020303" pitchFamily="18" charset="0"/>
              </a:rPr>
              <a:t>oviembre).</a:t>
            </a:r>
            <a:endParaRPr lang="es-MX" dirty="0">
              <a:latin typeface="Georgia" panose="02040502050405020303" pitchFamily="18" charset="0"/>
            </a:endParaRPr>
          </a:p>
        </p:txBody>
      </p:sp>
      <p:pic>
        <p:nvPicPr>
          <p:cNvPr id="6" name="Picture 2" descr="W:\Blanca Rojo\SECRETARÍA TÉCNICA\Fotos Seminario\España\DSC086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6" r="21842" b="21150"/>
          <a:stretch/>
        </p:blipFill>
        <p:spPr bwMode="auto">
          <a:xfrm>
            <a:off x="437042" y="2649932"/>
            <a:ext cx="4626208" cy="20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 descr="https://www.sepa.es/images/stories/Newsletter/images/EsadeLogo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3" y="5220791"/>
            <a:ext cx="1088345" cy="64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25" y="5292780"/>
            <a:ext cx="1021721" cy="581383"/>
          </a:xfrm>
          <a:prstGeom prst="rect">
            <a:avLst/>
          </a:prstGeom>
        </p:spPr>
      </p:pic>
      <p:pic>
        <p:nvPicPr>
          <p:cNvPr id="10" name="9 Imagen" descr="http://img02.lavanguardia.com/2015/07/30/Nuevo-logotipo-de-la-UB_54434244546_54028874188_960_63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5" b="30247"/>
          <a:stretch/>
        </p:blipFill>
        <p:spPr bwMode="auto">
          <a:xfrm>
            <a:off x="5029001" y="5176198"/>
            <a:ext cx="2064229" cy="7296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 descr="https://upload.wikimedia.org/wikipedia/commons/thumb/5/53/Logo_UPF.jpg/245px-Logo_UPF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360" y="5312987"/>
            <a:ext cx="1718629" cy="52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74" y="2728072"/>
            <a:ext cx="1193848" cy="842581"/>
          </a:xfrm>
          <a:prstGeom prst="rect">
            <a:avLst/>
          </a:prstGeom>
        </p:spPr>
      </p:pic>
      <p:pic>
        <p:nvPicPr>
          <p:cNvPr id="13" name="12 Imagen" descr="http://www.ie.edu/business/static_files/images/layout/ie-logo.gif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78" y="3987142"/>
            <a:ext cx="1364840" cy="65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 descr="http://powernet.es/web/wp-content/uploads/2014/03/logo-UPC-powernet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421" y="4119490"/>
            <a:ext cx="2362224" cy="76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0 Imagen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421" y="5165789"/>
            <a:ext cx="1826758" cy="618886"/>
          </a:xfrm>
          <a:prstGeom prst="rect">
            <a:avLst/>
          </a:prstGeom>
        </p:spPr>
      </p:pic>
      <p:pic>
        <p:nvPicPr>
          <p:cNvPr id="16" name="15 Imagen" descr="http://www.uoc.edu/portal/_resources/common/imatges/marca_UOC/marca_UOC_blanc_paper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340" y="4032090"/>
            <a:ext cx="879498" cy="56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Imagen" descr="http://noticias.terra.es/2010/mundo/1019/fotos-media/la-complutense-intenta-reducir-el-numero-de-estudiantes-fumadores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421" y="2534947"/>
            <a:ext cx="1119520" cy="103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17 Imagen" descr="http://www.uam.es/gruposinv/ceddg/images/logo_uam_verde.png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6485" r="11833" b="18675"/>
          <a:stretch/>
        </p:blipFill>
        <p:spPr bwMode="auto">
          <a:xfrm>
            <a:off x="8874914" y="2750270"/>
            <a:ext cx="1289426" cy="60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18 Imagen" descr="http://www.uc3m.es/ss/Satellite?blobcol=urldata&amp;blobheadername1=cache-control&amp;blobheadervalue1=public%2C+max-age%3D63072000&amp;blobkey=id&amp;blobtable=MungoBlobs&amp;blobwhere=1371546350999&amp;ssbinary=true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926" y="5144157"/>
            <a:ext cx="2085520" cy="61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0 Imagen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105" y="2517901"/>
            <a:ext cx="919465" cy="1036027"/>
          </a:xfrm>
          <a:prstGeom prst="rect">
            <a:avLst/>
          </a:prstGeom>
        </p:spPr>
      </p:pic>
      <p:sp>
        <p:nvSpPr>
          <p:cNvPr id="23" name="Rectángulo 1"/>
          <p:cNvSpPr/>
          <p:nvPr/>
        </p:nvSpPr>
        <p:spPr>
          <a:xfrm>
            <a:off x="1402017" y="209941"/>
            <a:ext cx="9182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Programa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de F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ormación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irectiva para la Innovaci</a:t>
            </a:r>
            <a:r>
              <a:rPr lang="es-ES" sz="2400" b="1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ó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 y el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esarrollo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I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nstitucional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78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603040" y="4708642"/>
            <a:ext cx="6152607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1" fontAlgn="base"/>
            <a:r>
              <a:rPr lang="es-MX" altLang="es-MX" b="1" dirty="0" smtClean="0">
                <a:latin typeface="Georgia" panose="02040502050405020303" pitchFamily="18" charset="0"/>
              </a:rPr>
              <a:t>Curso </a:t>
            </a:r>
            <a:r>
              <a:rPr lang="es-MX" altLang="es-MX" b="1" dirty="0">
                <a:latin typeface="Georgia" panose="02040502050405020303" pitchFamily="18" charset="0"/>
              </a:rPr>
              <a:t>de Actualización en Innovación para el Desarrollo Institucional </a:t>
            </a:r>
            <a:r>
              <a:rPr lang="es-MX" altLang="es-MX" dirty="0" smtClean="0">
                <a:latin typeface="Georgia" panose="02040502050405020303" pitchFamily="18" charset="0"/>
              </a:rPr>
              <a:t>con sede en el CUCEA y participación de un especialista del MIT (noviembre 2015).</a:t>
            </a:r>
            <a:endParaRPr lang="es-MX" dirty="0">
              <a:latin typeface="Georgia" panose="02040502050405020303" pitchFamily="18" charset="0"/>
            </a:endParaRPr>
          </a:p>
        </p:txBody>
      </p:sp>
      <p:pic>
        <p:nvPicPr>
          <p:cNvPr id="3" name="2 Imagen" descr="C:\Users\Usuario\Desktop\untitled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8" y="1573119"/>
            <a:ext cx="2336002" cy="150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9" y="3523743"/>
            <a:ext cx="1832838" cy="48558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8" y="4708642"/>
            <a:ext cx="1869820" cy="905876"/>
          </a:xfrm>
          <a:prstGeom prst="rect">
            <a:avLst/>
          </a:prstGeom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492971"/>
              </p:ext>
            </p:extLst>
          </p:nvPr>
        </p:nvGraphicFramePr>
        <p:xfrm>
          <a:off x="3852601" y="3010180"/>
          <a:ext cx="3729741" cy="14448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29741"/>
              </a:tblGrid>
              <a:tr h="5535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Georgia" panose="02040502050405020303" pitchFamily="18" charset="0"/>
                        </a:rPr>
                        <a:t>Participantes</a:t>
                      </a:r>
                      <a:endParaRPr lang="es-MX" sz="16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09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effectLst/>
                          <a:latin typeface="Georgia" panose="02040502050405020303" pitchFamily="18" charset="0"/>
                        </a:rPr>
                        <a:t>Coordinadores de Planeación</a:t>
                      </a:r>
                      <a:endParaRPr lang="es-MX" sz="16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effectLst/>
                          <a:latin typeface="Georgia" panose="02040502050405020303" pitchFamily="18" charset="0"/>
                        </a:rPr>
                        <a:t>Directivos de la AG</a:t>
                      </a:r>
                      <a:endParaRPr lang="es-MX" sz="16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646097" y="1456906"/>
            <a:ext cx="5926183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1" algn="just" fontAlgn="base"/>
            <a:r>
              <a:rPr lang="es-MX" b="1" dirty="0" smtClean="0">
                <a:latin typeface="Georgia" panose="02040502050405020303" pitchFamily="18" charset="0"/>
              </a:rPr>
              <a:t>Curso-taller </a:t>
            </a:r>
            <a:r>
              <a:rPr lang="es-MX" b="1" dirty="0">
                <a:latin typeface="Georgia" panose="02040502050405020303" pitchFamily="18" charset="0"/>
              </a:rPr>
              <a:t>de Actualización para la Planeación y el Desarrollo </a:t>
            </a:r>
            <a:r>
              <a:rPr lang="es-MX" b="1" dirty="0" smtClean="0">
                <a:latin typeface="Georgia" panose="02040502050405020303" pitchFamily="18" charset="0"/>
              </a:rPr>
              <a:t>Institucional </a:t>
            </a:r>
            <a:r>
              <a:rPr lang="es-MX" dirty="0" smtClean="0">
                <a:latin typeface="Georgia" panose="02040502050405020303" pitchFamily="18" charset="0"/>
              </a:rPr>
              <a:t>dirigido a responsables </a:t>
            </a:r>
            <a:r>
              <a:rPr lang="es-MX" dirty="0">
                <a:latin typeface="Georgia" panose="02040502050405020303" pitchFamily="18" charset="0"/>
              </a:rPr>
              <a:t>de la planeación </a:t>
            </a:r>
            <a:r>
              <a:rPr lang="es-MX" dirty="0" smtClean="0">
                <a:latin typeface="Georgia" panose="02040502050405020303" pitchFamily="18" charset="0"/>
              </a:rPr>
              <a:t>institucional</a:t>
            </a:r>
            <a:r>
              <a:rPr lang="es-MX" dirty="0">
                <a:latin typeface="Georgia" panose="02040502050405020303" pitchFamily="18" charset="0"/>
              </a:rPr>
              <a:t>,</a:t>
            </a:r>
            <a:r>
              <a:rPr lang="es-MX" dirty="0" smtClean="0">
                <a:latin typeface="Georgia" panose="02040502050405020303" pitchFamily="18" charset="0"/>
              </a:rPr>
              <a:t> </a:t>
            </a:r>
            <a:r>
              <a:rPr lang="es-MX" dirty="0">
                <a:latin typeface="Georgia" panose="02040502050405020303" pitchFamily="18" charset="0"/>
              </a:rPr>
              <a:t>c</a:t>
            </a:r>
            <a:r>
              <a:rPr lang="es-MX" dirty="0" smtClean="0">
                <a:latin typeface="Georgia" panose="02040502050405020303" pitchFamily="18" charset="0"/>
              </a:rPr>
              <a:t>on sede en el CUCSH (septiembre 2015).</a:t>
            </a:r>
            <a:endParaRPr lang="es-AR" altLang="es-MX" dirty="0">
              <a:latin typeface="Georgia" panose="02040502050405020303" pitchFamily="18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18" y="3993345"/>
            <a:ext cx="2634947" cy="1756631"/>
          </a:xfrm>
          <a:prstGeom prst="rect">
            <a:avLst/>
          </a:prstGeom>
        </p:spPr>
      </p:pic>
      <p:pic>
        <p:nvPicPr>
          <p:cNvPr id="12" name="Picture 3" descr="V:\Reyna\Fotos\DSC0704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0"/>
          <a:stretch/>
        </p:blipFill>
        <p:spPr bwMode="auto">
          <a:xfrm>
            <a:off x="8781201" y="1623323"/>
            <a:ext cx="3036153" cy="190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"/>
          <p:cNvSpPr/>
          <p:nvPr/>
        </p:nvSpPr>
        <p:spPr>
          <a:xfrm>
            <a:off x="1416548" y="276252"/>
            <a:ext cx="9182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Programa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de F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ormación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irectiva para la Innovaci</a:t>
            </a:r>
            <a:r>
              <a:rPr lang="es-ES" sz="2400" b="1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ó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 y el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esarrollo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I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nstitucional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0794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-294968" y="1661530"/>
            <a:ext cx="8701549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1" algn="just" fontAlgn="base"/>
            <a:r>
              <a:rPr lang="es-MX" sz="2000" b="1" dirty="0" smtClean="0">
                <a:latin typeface="Georgia" panose="02040502050405020303" pitchFamily="18" charset="0"/>
              </a:rPr>
              <a:t>Curso-Taller sobre Procuración de Fondos Extraordinarios distintos a los de SEP-CONACYT,</a:t>
            </a:r>
            <a:r>
              <a:rPr lang="es-MX" sz="2000" dirty="0" smtClean="0">
                <a:latin typeface="Georgia" panose="02040502050405020303" pitchFamily="18" charset="0"/>
              </a:rPr>
              <a:t> impartido por un consultor de la Universidad de Guanajuato (enero 2016).</a:t>
            </a:r>
            <a:endParaRPr lang="es-ES" sz="2000" dirty="0" smtClean="0"/>
          </a:p>
        </p:txBody>
      </p:sp>
      <p:sp>
        <p:nvSpPr>
          <p:cNvPr id="12" name="Rectángulo 1"/>
          <p:cNvSpPr/>
          <p:nvPr/>
        </p:nvSpPr>
        <p:spPr>
          <a:xfrm>
            <a:off x="763585" y="2843791"/>
            <a:ext cx="2557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Objetivos</a:t>
            </a:r>
            <a:endParaRPr lang="es-MX" sz="2000" b="1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00059" y="3577097"/>
            <a:ext cx="6716667" cy="203132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2" algn="just" fontAlgn="base"/>
            <a:r>
              <a:rPr lang="es-ES" dirty="0" smtClean="0">
                <a:latin typeface="Georgia" panose="02040502050405020303" pitchFamily="18" charset="0"/>
              </a:rPr>
              <a:t>Desarrollar conocimientos, habilidades y estrategias para la gestión de fondos federales.</a:t>
            </a:r>
          </a:p>
          <a:p>
            <a:pPr lvl="2" algn="just" fontAlgn="base"/>
            <a:r>
              <a:rPr lang="es-ES" dirty="0" smtClean="0">
                <a:latin typeface="Georgia" panose="02040502050405020303" pitchFamily="18" charset="0"/>
              </a:rPr>
              <a:t> </a:t>
            </a:r>
          </a:p>
          <a:p>
            <a:pPr lvl="2" algn="just" fontAlgn="base"/>
            <a:r>
              <a:rPr lang="es-ES" dirty="0" smtClean="0">
                <a:latin typeface="Georgia" panose="02040502050405020303" pitchFamily="18" charset="0"/>
              </a:rPr>
              <a:t>Recomendaciones para la integración de expedientes de distintos fondos.</a:t>
            </a:r>
          </a:p>
          <a:p>
            <a:pPr lvl="2" algn="just" fontAlgn="base"/>
            <a:endParaRPr lang="es-ES" altLang="es-MX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2" algn="just" fontAlgn="base"/>
            <a:r>
              <a:rPr lang="es-ES" altLang="es-MX" dirty="0" smtClean="0">
                <a:latin typeface="Georgia" panose="02040502050405020303" pitchFamily="18" charset="0"/>
                <a:cs typeface="Arial" panose="020B0604020202020204" pitchFamily="34" charset="0"/>
              </a:rPr>
              <a:t>Implementar una oficina de procuración de fondos.</a:t>
            </a:r>
            <a:endParaRPr lang="es-MX" altLang="es-MX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9" t="73038" r="5168" b="3126"/>
          <a:stretch/>
        </p:blipFill>
        <p:spPr>
          <a:xfrm>
            <a:off x="917840" y="3633314"/>
            <a:ext cx="388430" cy="450469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42" y="3357885"/>
            <a:ext cx="4445390" cy="2509977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068" y="1648130"/>
            <a:ext cx="1752738" cy="1505881"/>
          </a:xfrm>
          <a:prstGeom prst="rect">
            <a:avLst/>
          </a:prstGeom>
        </p:spPr>
      </p:pic>
      <p:pic>
        <p:nvPicPr>
          <p:cNvPr id="23" name="1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9" t="73038" r="5168" b="3126"/>
          <a:stretch/>
        </p:blipFill>
        <p:spPr>
          <a:xfrm>
            <a:off x="929882" y="4459523"/>
            <a:ext cx="388430" cy="450469"/>
          </a:xfrm>
          <a:prstGeom prst="rect">
            <a:avLst/>
          </a:prstGeom>
        </p:spPr>
      </p:pic>
      <p:pic>
        <p:nvPicPr>
          <p:cNvPr id="24" name="1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9" t="73038" r="5168" b="3126"/>
          <a:stretch/>
        </p:blipFill>
        <p:spPr>
          <a:xfrm>
            <a:off x="944657" y="5116188"/>
            <a:ext cx="388430" cy="450469"/>
          </a:xfrm>
          <a:prstGeom prst="rect">
            <a:avLst/>
          </a:prstGeom>
        </p:spPr>
      </p:pic>
      <p:sp>
        <p:nvSpPr>
          <p:cNvPr id="15" name="Rectángulo 1"/>
          <p:cNvSpPr/>
          <p:nvPr/>
        </p:nvSpPr>
        <p:spPr>
          <a:xfrm>
            <a:off x="1306270" y="298537"/>
            <a:ext cx="9182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Programa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de F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ormación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irectiva para la Innovaci</a:t>
            </a:r>
            <a:r>
              <a:rPr lang="es-ES" sz="2400" b="1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ó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 y el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D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esarrollo </a:t>
            </a:r>
            <a:r>
              <a:rPr lang="es-MX" sz="2400" b="1" dirty="0">
                <a:latin typeface="Georgia" panose="02040502050405020303" pitchFamily="18" charset="0"/>
                <a:cs typeface="Arial" panose="020B0604020202020204" pitchFamily="34" charset="0"/>
              </a:rPr>
              <a:t>I</a:t>
            </a:r>
            <a:r>
              <a:rPr lang="es-MX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nstitucional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0724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195068" y="4349057"/>
            <a:ext cx="65491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Georgia" charset="0"/>
                <a:ea typeface="Georgia" charset="0"/>
                <a:cs typeface="Georgia" charset="0"/>
              </a:rPr>
              <a:t>En colaboración </a:t>
            </a:r>
            <a:r>
              <a:rPr lang="es-MX" dirty="0">
                <a:latin typeface="Georgia" charset="0"/>
                <a:ea typeface="Georgia" charset="0"/>
                <a:cs typeface="Georgia" charset="0"/>
              </a:rPr>
              <a:t>con </a:t>
            </a:r>
            <a:r>
              <a:rPr lang="es-MX" dirty="0" smtClean="0">
                <a:latin typeface="Georgia" charset="0"/>
                <a:ea typeface="Georgia" charset="0"/>
                <a:cs typeface="Georgia" charset="0"/>
              </a:rPr>
              <a:t>CGCI, participación </a:t>
            </a:r>
            <a:r>
              <a:rPr lang="es-MX" dirty="0">
                <a:latin typeface="Georgia" charset="0"/>
                <a:ea typeface="Georgia" charset="0"/>
                <a:cs typeface="Georgia" charset="0"/>
              </a:rPr>
              <a:t>en la </a:t>
            </a:r>
            <a:r>
              <a:rPr lang="es-MX" dirty="0" err="1">
                <a:latin typeface="Georgia" charset="0"/>
                <a:ea typeface="Georgia" charset="0"/>
                <a:cs typeface="Georgia" charset="0"/>
              </a:rPr>
              <a:t>elaboraci</a:t>
            </a:r>
            <a:r>
              <a:rPr lang="es-ES" dirty="0" err="1">
                <a:latin typeface="Georgia" charset="0"/>
                <a:ea typeface="Georgia" charset="0"/>
                <a:cs typeface="Georgia" charset="0"/>
              </a:rPr>
              <a:t>ón</a:t>
            </a:r>
            <a:r>
              <a:rPr lang="es-ES" dirty="0">
                <a:latin typeface="Georgia" charset="0"/>
                <a:ea typeface="Georgia" charset="0"/>
                <a:cs typeface="Georgia" charset="0"/>
              </a:rPr>
              <a:t> del </a:t>
            </a:r>
            <a:r>
              <a:rPr lang="es-ES" b="1" dirty="0">
                <a:latin typeface="Georgia" charset="0"/>
                <a:ea typeface="Georgia" charset="0"/>
                <a:cs typeface="Georgia" charset="0"/>
              </a:rPr>
              <a:t>capítulo de América Latina para el 6to Informe Mundial de GUNI. </a:t>
            </a:r>
            <a:endParaRPr lang="es-MX" b="1" dirty="0">
              <a:latin typeface="Georgia" panose="02040502050405020303" pitchFamily="18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0" y="4032013"/>
            <a:ext cx="2640513" cy="1502514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95245" y="142695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dirty="0">
                <a:latin typeface="Georgia" panose="02040502050405020303" pitchFamily="18" charset="0"/>
              </a:rPr>
              <a:t>En </a:t>
            </a:r>
            <a:r>
              <a:rPr lang="es-MX" dirty="0" err="1">
                <a:latin typeface="Georgia" panose="02040502050405020303" pitchFamily="18" charset="0"/>
              </a:rPr>
              <a:t>colaboraci</a:t>
            </a:r>
            <a:r>
              <a:rPr lang="es-ES" dirty="0" err="1">
                <a:latin typeface="Georgia" panose="02040502050405020303" pitchFamily="18" charset="0"/>
              </a:rPr>
              <a:t>ó</a:t>
            </a:r>
            <a:r>
              <a:rPr lang="es-MX" dirty="0">
                <a:latin typeface="Georgia" panose="02040502050405020303" pitchFamily="18" charset="0"/>
              </a:rPr>
              <a:t>n con la Secretaría Técnica de la Rectoría General, se organizó el </a:t>
            </a:r>
            <a:r>
              <a:rPr lang="es-MX" b="1" dirty="0">
                <a:latin typeface="Georgia" panose="02040502050405020303" pitchFamily="18" charset="0"/>
              </a:rPr>
              <a:t>III Encuentro Regional de Cátedras UNESCO “Producción y gestión del conocimiento”, </a:t>
            </a:r>
            <a:r>
              <a:rPr lang="es-MX" dirty="0">
                <a:latin typeface="Georgia" panose="02040502050405020303" pitchFamily="18" charset="0"/>
              </a:rPr>
              <a:t>en la Universidad de Guadalajara (</a:t>
            </a:r>
            <a:r>
              <a:rPr lang="es-MX" dirty="0" smtClean="0">
                <a:latin typeface="Georgia" panose="02040502050405020303" pitchFamily="18" charset="0"/>
              </a:rPr>
              <a:t>mayo 2015).</a:t>
            </a:r>
            <a:endParaRPr lang="es-MX" dirty="0">
              <a:latin typeface="Georgia" panose="02040502050405020303" pitchFamily="18" charset="0"/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 b="9739"/>
          <a:stretch/>
        </p:blipFill>
        <p:spPr>
          <a:xfrm>
            <a:off x="6252570" y="1336140"/>
            <a:ext cx="1838616" cy="1767855"/>
          </a:xfrm>
          <a:prstGeom prst="rect">
            <a:avLst/>
          </a:prstGeom>
        </p:spPr>
      </p:pic>
      <p:pic>
        <p:nvPicPr>
          <p:cNvPr id="21" name="Picture 1" descr="Z:\Blanca Rojo\SECRETARÍA TÉCNICA\UNESCO\Imagenes 05 de mayo\catedras unesco05_a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775" y="1018074"/>
            <a:ext cx="3091664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6 Rectángulo"/>
          <p:cNvSpPr/>
          <p:nvPr/>
        </p:nvSpPr>
        <p:spPr>
          <a:xfrm>
            <a:off x="3972820" y="191303"/>
            <a:ext cx="4309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Proyectos estratégicos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-47772" y="776994"/>
            <a:ext cx="9707272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sz="2400" dirty="0" smtClean="0">
                <a:latin typeface="Georgia" panose="02040502050405020303" pitchFamily="18" charset="0"/>
              </a:rPr>
              <a:t>En colaboración con la CIEP y la CGCI, participación </a:t>
            </a:r>
            <a:r>
              <a:rPr lang="es-ES" sz="2400" dirty="0">
                <a:latin typeface="Georgia" panose="02040502050405020303" pitchFamily="18" charset="0"/>
              </a:rPr>
              <a:t>en la </a:t>
            </a:r>
            <a:r>
              <a:rPr lang="es-ES" sz="2400" b="1" dirty="0" smtClean="0">
                <a:latin typeface="Georgia" panose="02040502050405020303" pitchFamily="18" charset="0"/>
              </a:rPr>
              <a:t>Estrategia Institucional </a:t>
            </a:r>
            <a:r>
              <a:rPr lang="es-ES" sz="2400" b="1" dirty="0">
                <a:latin typeface="Georgia" panose="02040502050405020303" pitchFamily="18" charset="0"/>
              </a:rPr>
              <a:t>para la </a:t>
            </a:r>
            <a:r>
              <a:rPr lang="es-ES" sz="2400" b="1" dirty="0" smtClean="0">
                <a:latin typeface="Georgia" panose="02040502050405020303" pitchFamily="18" charset="0"/>
              </a:rPr>
              <a:t>Acreditación Internacional</a:t>
            </a:r>
            <a:endParaRPr lang="es-ES" sz="2400" dirty="0">
              <a:latin typeface="Georgia" panose="02040502050405020303" pitchFamily="18" charset="0"/>
            </a:endParaRPr>
          </a:p>
        </p:txBody>
      </p:sp>
      <p:sp>
        <p:nvSpPr>
          <p:cNvPr id="3" name="Rectángulo 1"/>
          <p:cNvSpPr/>
          <p:nvPr/>
        </p:nvSpPr>
        <p:spPr>
          <a:xfrm>
            <a:off x="98422" y="2346043"/>
            <a:ext cx="6537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Acreditadoras EEUU </a:t>
            </a:r>
            <a:endParaRPr lang="es-MX" sz="2800" b="1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endParaRPr lang="es-MX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346075" y="3161342"/>
            <a:ext cx="1387634" cy="599124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4 Rectángulo redondeado"/>
          <p:cNvSpPr/>
          <p:nvPr/>
        </p:nvSpPr>
        <p:spPr>
          <a:xfrm>
            <a:off x="2399323" y="4319156"/>
            <a:ext cx="1620623" cy="610032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5 Rectángulo redondeado"/>
          <p:cNvSpPr/>
          <p:nvPr/>
        </p:nvSpPr>
        <p:spPr>
          <a:xfrm>
            <a:off x="2584286" y="3138076"/>
            <a:ext cx="1458205" cy="586019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6 Rectángulo redondeado"/>
          <p:cNvSpPr/>
          <p:nvPr/>
        </p:nvSpPr>
        <p:spPr>
          <a:xfrm>
            <a:off x="346075" y="4359585"/>
            <a:ext cx="1387634" cy="755340"/>
          </a:xfrm>
          <a:prstGeom prst="roundRect">
            <a:avLst>
              <a:gd name="adj" fmla="val 1000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7 Rectángulo redondeado"/>
          <p:cNvSpPr/>
          <p:nvPr/>
        </p:nvSpPr>
        <p:spPr>
          <a:xfrm>
            <a:off x="4605709" y="4362695"/>
            <a:ext cx="1715559" cy="766518"/>
          </a:xfrm>
          <a:prstGeom prst="roundRect">
            <a:avLst>
              <a:gd name="adj" fmla="val 10000"/>
            </a:avLst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8 Rectángulo redondeado"/>
          <p:cNvSpPr/>
          <p:nvPr/>
        </p:nvSpPr>
        <p:spPr>
          <a:xfrm>
            <a:off x="4605710" y="3179298"/>
            <a:ext cx="1654414" cy="734173"/>
          </a:xfrm>
          <a:prstGeom prst="roundRect">
            <a:avLst>
              <a:gd name="adj" fmla="val 10000"/>
            </a:avLst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186849045"/>
              </p:ext>
            </p:extLst>
          </p:nvPr>
        </p:nvGraphicFramePr>
        <p:xfrm>
          <a:off x="6260124" y="1140637"/>
          <a:ext cx="6798753" cy="4817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6 Rectángulo"/>
          <p:cNvSpPr/>
          <p:nvPr/>
        </p:nvSpPr>
        <p:spPr>
          <a:xfrm>
            <a:off x="3543538" y="171171"/>
            <a:ext cx="4309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Proyectos estratégicos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3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436349"/>
              </p:ext>
            </p:extLst>
          </p:nvPr>
        </p:nvGraphicFramePr>
        <p:xfrm>
          <a:off x="8841083" y="1803341"/>
          <a:ext cx="3270036" cy="10058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35018"/>
                <a:gridCol w="1635018"/>
              </a:tblGrid>
              <a:tr h="20110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Georgia" panose="02040502050405020303" pitchFamily="18" charset="0"/>
                        </a:rPr>
                        <a:t>Plantilla</a:t>
                      </a:r>
                      <a:r>
                        <a:rPr lang="es-MX" sz="1600" baseline="0" dirty="0" smtClean="0">
                          <a:latin typeface="Georgia" panose="02040502050405020303" pitchFamily="18" charset="0"/>
                        </a:rPr>
                        <a:t> de COPLADI </a:t>
                      </a:r>
                      <a:endParaRPr lang="es-MX" sz="16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181823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Georgia" panose="02040502050405020303" pitchFamily="18" charset="0"/>
                        </a:rPr>
                        <a:t>2014</a:t>
                      </a:r>
                      <a:endParaRPr lang="es-MX" sz="1600" b="1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Georgia" panose="02040502050405020303" pitchFamily="18" charset="0"/>
                        </a:rPr>
                        <a:t>2015</a:t>
                      </a:r>
                      <a:endParaRPr lang="es-MX" sz="1600" b="1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201108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Georgia" panose="02040502050405020303" pitchFamily="18" charset="0"/>
                        </a:rPr>
                        <a:t>56</a:t>
                      </a:r>
                      <a:endParaRPr lang="es-MX" sz="1600" b="1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Georgia" panose="02040502050405020303" pitchFamily="18" charset="0"/>
                        </a:rPr>
                        <a:t>58</a:t>
                      </a:r>
                      <a:endParaRPr lang="es-MX" sz="1600" b="1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3334875" y="291969"/>
            <a:ext cx="5487400" cy="461665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s-ES" altLang="es-ES" sz="2400" b="1" dirty="0">
                <a:latin typeface="Georgia" panose="02040502050405020303" pitchFamily="18" charset="0"/>
                <a:cs typeface="Arial" panose="020B0604020202020204" pitchFamily="34" charset="0"/>
              </a:rPr>
              <a:t>Organigrama </a:t>
            </a:r>
            <a:r>
              <a:rPr lang="es-ES" altLang="es-ES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funcional COPLADI</a:t>
            </a:r>
            <a:endParaRPr lang="es-MX" altLang="es-MX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189" y="481115"/>
            <a:ext cx="1196612" cy="1196612"/>
          </a:xfrm>
          <a:prstGeom prst="rect">
            <a:avLst/>
          </a:prstGeom>
        </p:spPr>
      </p:pic>
      <p:pic>
        <p:nvPicPr>
          <p:cNvPr id="2" name="Picture 2" descr="C:\Users\Karen\AppData\Local\Microsoft\Windows\Temporary Internet Files\Content.Outlook\16KP8VP9\organigrama copladi2016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" y="1308021"/>
            <a:ext cx="10911036" cy="4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0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722464" y="160748"/>
            <a:ext cx="4363695" cy="52322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s-MX" altLang="es-MX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Proyectos Estratégicos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8" name="Rectángulo 1"/>
          <p:cNvSpPr/>
          <p:nvPr/>
        </p:nvSpPr>
        <p:spPr>
          <a:xfrm>
            <a:off x="2230989" y="738632"/>
            <a:ext cx="83063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latin typeface="Georgia" panose="02040502050405020303" pitchFamily="18" charset="0"/>
              </a:rPr>
              <a:t>Programa de Consulta a la Comunidad Universitaria</a:t>
            </a:r>
            <a:endParaRPr lang="es-MX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58648" y="1448373"/>
            <a:ext cx="7716208" cy="44222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En colaboracion con la CIEP, se desarroll</a:t>
            </a:r>
            <a:r>
              <a:rPr lang="es-ES" sz="2000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ó</a:t>
            </a:r>
            <a:r>
              <a:rPr lang="es-ES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una </a:t>
            </a:r>
            <a:r>
              <a:rPr lang="es-MX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encuesta </a:t>
            </a:r>
            <a:r>
              <a:rPr lang="es-MX" sz="2000" dirty="0">
                <a:solidFill>
                  <a:prstClr val="black"/>
                </a:solidFill>
                <a:latin typeface="Georgia" panose="02040502050405020303" pitchFamily="18" charset="0"/>
              </a:rPr>
              <a:t>muestral aplicada </a:t>
            </a:r>
            <a:r>
              <a:rPr lang="es-MX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a </a:t>
            </a:r>
            <a:r>
              <a:rPr lang="es-MX" sz="2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4,567 estudiantes</a:t>
            </a:r>
            <a:r>
              <a:rPr lang="es-MX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de todos los CU y el SUV, para identificar sus </a:t>
            </a:r>
            <a:r>
              <a:rPr lang="es-MX" sz="2000" b="1" dirty="0">
                <a:solidFill>
                  <a:prstClr val="black"/>
                </a:solidFill>
                <a:latin typeface="Georgia" panose="02040502050405020303" pitchFamily="18" charset="0"/>
              </a:rPr>
              <a:t>hábitos de estudio.</a:t>
            </a:r>
            <a:endParaRPr lang="es-MX" sz="2000" b="1" dirty="0" smtClean="0">
              <a:latin typeface="Georgia" panose="02040502050405020303" pitchFamily="18" charset="0"/>
            </a:endParaRPr>
          </a:p>
          <a:p>
            <a:pPr algn="just"/>
            <a:endParaRPr lang="es-MX" sz="1100" dirty="0">
              <a:latin typeface="Georgia" panose="02040502050405020303" pitchFamily="18" charset="0"/>
            </a:endParaRPr>
          </a:p>
          <a:p>
            <a:pPr marL="457200" lvl="1" indent="0" algn="just">
              <a:buNone/>
            </a:pPr>
            <a:endParaRPr lang="es-MX" sz="1600" dirty="0" smtClean="0">
              <a:latin typeface="Georgia" panose="02040502050405020303" pitchFamily="18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185816" y="2979969"/>
            <a:ext cx="2470519" cy="2606077"/>
            <a:chOff x="5257108" y="2652975"/>
            <a:chExt cx="2254143" cy="2375079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225" y="2652975"/>
              <a:ext cx="1645719" cy="201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11 CuadroTexto"/>
            <p:cNvSpPr txBox="1"/>
            <p:nvPr/>
          </p:nvSpPr>
          <p:spPr>
            <a:xfrm>
              <a:off x="5257108" y="4658722"/>
              <a:ext cx="2254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prstClr val="black"/>
                  </a:solidFill>
                  <a:latin typeface="Georgia" panose="02040502050405020303" pitchFamily="18" charset="0"/>
                </a:rPr>
                <a:t>4,567 estudiantes</a:t>
              </a:r>
              <a:endParaRPr lang="es-MX" dirty="0"/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865" y="2598968"/>
            <a:ext cx="4888200" cy="320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860" y="1263449"/>
            <a:ext cx="3590426" cy="228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123" y="3546962"/>
            <a:ext cx="4173278" cy="258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8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1"/>
          <p:cNvSpPr/>
          <p:nvPr/>
        </p:nvSpPr>
        <p:spPr>
          <a:xfrm>
            <a:off x="2296303" y="415063"/>
            <a:ext cx="83063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latin typeface="Georgia" panose="02040502050405020303" pitchFamily="18" charset="0"/>
              </a:rPr>
              <a:t>Programa de Consulta a la Comunidad Universitaria</a:t>
            </a:r>
            <a:endParaRPr lang="es-MX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90834" y="1197608"/>
            <a:ext cx="11426953" cy="11903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50000"/>
              </a:lnSpc>
              <a:spcBef>
                <a:spcPts val="1000"/>
              </a:spcBef>
              <a:buNone/>
            </a:pPr>
            <a:r>
              <a:rPr lang="es-MX" sz="2000" dirty="0" smtClean="0">
                <a:latin typeface="Georgia" panose="02040502050405020303" pitchFamily="18" charset="0"/>
              </a:rPr>
              <a:t>En colaboración </a:t>
            </a:r>
            <a:r>
              <a:rPr lang="es-MX" sz="2000" dirty="0">
                <a:latin typeface="Georgia" panose="02040502050405020303" pitchFamily="18" charset="0"/>
              </a:rPr>
              <a:t>con la CGTI, se </a:t>
            </a:r>
            <a:r>
              <a:rPr lang="es-MX" sz="2000" dirty="0" err="1" smtClean="0">
                <a:latin typeface="Georgia" panose="02040502050405020303" pitchFamily="18" charset="0"/>
              </a:rPr>
              <a:t>aplic</a:t>
            </a:r>
            <a:r>
              <a:rPr lang="es-ES" sz="2000" dirty="0" err="1" smtClean="0">
                <a:latin typeface="Georgia" panose="02040502050405020303" pitchFamily="18" charset="0"/>
              </a:rPr>
              <a:t>ó</a:t>
            </a:r>
            <a:r>
              <a:rPr lang="es-ES" sz="2000" dirty="0" smtClean="0">
                <a:latin typeface="Georgia" panose="02040502050405020303" pitchFamily="18" charset="0"/>
              </a:rPr>
              <a:t> </a:t>
            </a:r>
            <a:r>
              <a:rPr lang="es-ES" sz="2000" dirty="0">
                <a:latin typeface="Georgia" panose="02040502050405020303" pitchFamily="18" charset="0"/>
              </a:rPr>
              <a:t>la </a:t>
            </a:r>
            <a:r>
              <a:rPr lang="es-MX" sz="2000" dirty="0">
                <a:latin typeface="Georgia" panose="02040502050405020303" pitchFamily="18" charset="0"/>
              </a:rPr>
              <a:t>encuesta </a:t>
            </a:r>
            <a:r>
              <a:rPr lang="es-MX" sz="2000" dirty="0" smtClean="0">
                <a:latin typeface="Georgia" panose="02040502050405020303" pitchFamily="18" charset="0"/>
              </a:rPr>
              <a:t>a</a:t>
            </a:r>
            <a:r>
              <a:rPr lang="es-MX" sz="2000" b="1" dirty="0" smtClean="0">
                <a:latin typeface="Georgia" panose="02040502050405020303" pitchFamily="18" charset="0"/>
              </a:rPr>
              <a:t> </a:t>
            </a:r>
            <a:r>
              <a:rPr lang="es-ES_tradnl" sz="2000" b="1" dirty="0">
                <a:latin typeface="Georgia" panose="02040502050405020303" pitchFamily="18" charset="0"/>
              </a:rPr>
              <a:t>48,440</a:t>
            </a:r>
            <a:r>
              <a:rPr lang="es-ES_tradnl" sz="2000" dirty="0">
                <a:latin typeface="Georgia" panose="02040502050405020303" pitchFamily="18" charset="0"/>
              </a:rPr>
              <a:t> </a:t>
            </a:r>
            <a:r>
              <a:rPr lang="es-MX" sz="2000" dirty="0" smtClean="0">
                <a:latin typeface="Georgia" panose="02040502050405020303" pitchFamily="18" charset="0"/>
              </a:rPr>
              <a:t>estudiantes de pregrado, sobre temas como:</a:t>
            </a:r>
            <a:r>
              <a:rPr lang="es-ES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s-ES" sz="2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características </a:t>
            </a:r>
            <a:r>
              <a:rPr lang="es-ES" sz="2000" b="1" dirty="0">
                <a:solidFill>
                  <a:prstClr val="black"/>
                </a:solidFill>
                <a:latin typeface="Georgia" panose="02040502050405020303" pitchFamily="18" charset="0"/>
              </a:rPr>
              <a:t>demográficas y </a:t>
            </a:r>
            <a:r>
              <a:rPr lang="es-ES" sz="2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valores, </a:t>
            </a:r>
            <a:r>
              <a:rPr lang="es-ES" sz="2000" b="1" dirty="0">
                <a:solidFill>
                  <a:prstClr val="black"/>
                </a:solidFill>
                <a:latin typeface="Georgia" panose="02040502050405020303" pitchFamily="18" charset="0"/>
              </a:rPr>
              <a:t>intereses académicos y hábitos </a:t>
            </a:r>
            <a:r>
              <a:rPr lang="es-ES" sz="2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sociales, </a:t>
            </a:r>
            <a:r>
              <a:rPr lang="es-ES" sz="2000" b="1" dirty="0">
                <a:solidFill>
                  <a:prstClr val="black"/>
                </a:solidFill>
                <a:latin typeface="Georgia" panose="02040502050405020303" pitchFamily="18" charset="0"/>
              </a:rPr>
              <a:t>o</a:t>
            </a:r>
            <a:r>
              <a:rPr lang="es-ES" sz="2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pinión </a:t>
            </a:r>
            <a:r>
              <a:rPr lang="es-ES" sz="2000" b="1" dirty="0">
                <a:solidFill>
                  <a:prstClr val="black"/>
                </a:solidFill>
                <a:latin typeface="Georgia" panose="02040502050405020303" pitchFamily="18" charset="0"/>
              </a:rPr>
              <a:t>sobre la u</a:t>
            </a:r>
            <a:r>
              <a:rPr lang="es-ES" sz="2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niversidad, conocimientos </a:t>
            </a:r>
            <a:r>
              <a:rPr lang="es-ES" sz="2000" b="1" dirty="0">
                <a:solidFill>
                  <a:prstClr val="black"/>
                </a:solidFill>
                <a:latin typeface="Georgia" panose="02040502050405020303" pitchFamily="18" charset="0"/>
              </a:rPr>
              <a:t>sobre </a:t>
            </a:r>
            <a:r>
              <a:rPr lang="es-ES" sz="2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sexualidad</a:t>
            </a:r>
            <a:r>
              <a:rPr lang="es-ES" sz="2000" b="1" dirty="0">
                <a:solidFill>
                  <a:prstClr val="black"/>
                </a:solidFill>
                <a:latin typeface="Georgia" panose="02040502050405020303" pitchFamily="18" charset="0"/>
              </a:rPr>
              <a:t>, </a:t>
            </a:r>
            <a:r>
              <a:rPr lang="es-ES" sz="2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salud y adicciones</a:t>
            </a:r>
            <a:r>
              <a:rPr lang="es-ES" sz="2000" b="1" dirty="0">
                <a:solidFill>
                  <a:prstClr val="black"/>
                </a:solidFill>
                <a:latin typeface="Georgia" panose="02040502050405020303" pitchFamily="18" charset="0"/>
              </a:rPr>
              <a:t>.</a:t>
            </a:r>
          </a:p>
          <a:p>
            <a:pPr marL="228600" lvl="1" algn="just">
              <a:lnSpc>
                <a:spcPct val="150000"/>
              </a:lnSpc>
              <a:spcBef>
                <a:spcPts val="1000"/>
              </a:spcBef>
            </a:pPr>
            <a:endParaRPr lang="es-ES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 indent="0" algn="just">
              <a:lnSpc>
                <a:spcPct val="150000"/>
              </a:lnSpc>
              <a:spcBef>
                <a:spcPts val="1000"/>
              </a:spcBef>
              <a:buNone/>
            </a:pPr>
            <a:endParaRPr lang="es-ES" sz="200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28600" lvl="1" algn="just">
              <a:lnSpc>
                <a:spcPct val="150000"/>
              </a:lnSpc>
              <a:spcBef>
                <a:spcPts val="1000"/>
              </a:spcBef>
            </a:pPr>
            <a:endParaRPr lang="es-ES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 indent="0" algn="just">
              <a:lnSpc>
                <a:spcPct val="150000"/>
              </a:lnSpc>
              <a:spcBef>
                <a:spcPts val="1000"/>
              </a:spcBef>
              <a:buNone/>
            </a:pPr>
            <a:r>
              <a:rPr lang="es-ES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  </a:t>
            </a:r>
            <a:endParaRPr lang="es-MX" sz="2000" dirty="0">
              <a:latin typeface="Georgia" panose="02040502050405020303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s-MX" sz="20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es-ES" sz="20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 </a:t>
            </a:r>
            <a:endParaRPr lang="es-MX" sz="2000" dirty="0" smtClean="0">
              <a:latin typeface="Georgia" panose="02040502050405020303" pitchFamily="18" charset="0"/>
            </a:endParaRPr>
          </a:p>
          <a:p>
            <a:pPr marL="457200" lvl="1" indent="0" algn="just">
              <a:lnSpc>
                <a:spcPct val="150000"/>
              </a:lnSpc>
              <a:buNone/>
            </a:pPr>
            <a:endParaRPr lang="es-MX" sz="2000" dirty="0" smtClean="0">
              <a:latin typeface="Georgia" panose="02040502050405020303" pitchFamily="18" charset="0"/>
            </a:endParaRPr>
          </a:p>
        </p:txBody>
      </p:sp>
      <p:graphicFrame>
        <p:nvGraphicFramePr>
          <p:cNvPr id="5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774668"/>
              </p:ext>
            </p:extLst>
          </p:nvPr>
        </p:nvGraphicFramePr>
        <p:xfrm>
          <a:off x="773306" y="3135902"/>
          <a:ext cx="4532229" cy="2919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7" name="16 Grupo"/>
          <p:cNvGrpSpPr/>
          <p:nvPr/>
        </p:nvGrpSpPr>
        <p:grpSpPr>
          <a:xfrm>
            <a:off x="6911779" y="2970422"/>
            <a:ext cx="4205400" cy="3084959"/>
            <a:chOff x="4802975" y="2066919"/>
            <a:chExt cx="4862141" cy="2954119"/>
          </a:xfrm>
        </p:grpSpPr>
        <p:pic>
          <p:nvPicPr>
            <p:cNvPr id="18" name="Picture 2" descr="https://fbcdn-profile-a.akamaihd.net/hprofile-ak-xpf1/v/t1.0-1/p160x160/10931254_10153338226971542_8974779386433669175_n.jpg?oh=5df6b6b7f34376dbec0959d22b5de6a8&amp;oe=5656BE00&amp;__gda__=1444044664_6e641fa018cc9ad75a2d44c7894f72a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6058" y="3486573"/>
              <a:ext cx="1635976" cy="15344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9" name="18 CuadroTexto"/>
            <p:cNvSpPr txBox="1"/>
            <p:nvPr/>
          </p:nvSpPr>
          <p:spPr>
            <a:xfrm>
              <a:off x="4802975" y="2066919"/>
              <a:ext cx="4862141" cy="59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latin typeface="Georgia" panose="02040502050405020303" pitchFamily="18" charset="0"/>
                </a:rPr>
                <a:t> La Universidad de Guadalajara,</a:t>
              </a:r>
            </a:p>
            <a:p>
              <a:pPr algn="ctr"/>
              <a:r>
                <a:rPr lang="es-MX" sz="1400" b="1" dirty="0" smtClean="0">
                  <a:latin typeface="Georgia" panose="02040502050405020303" pitchFamily="18" charset="0"/>
                </a:rPr>
                <a:t> ¿es mejor que otras universidades?</a:t>
              </a:r>
              <a:endParaRPr lang="es-MX" sz="1400" b="1" dirty="0">
                <a:latin typeface="Georgia" panose="02040502050405020303" pitchFamily="18" charset="0"/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5547003" y="2877002"/>
              <a:ext cx="1704335" cy="52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 smtClean="0">
                  <a:latin typeface="Candara" panose="020E0502030303020204" pitchFamily="34" charset="0"/>
                </a:rPr>
                <a:t>Sí: 80.4%</a:t>
              </a:r>
              <a:endParaRPr lang="es-MX" sz="2400" dirty="0">
                <a:latin typeface="Candara" panose="020E0502030303020204" pitchFamily="34" charset="0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7247330" y="2836269"/>
              <a:ext cx="2002514" cy="52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 smtClean="0">
                  <a:latin typeface="Candara" panose="020E0502030303020204" pitchFamily="34" charset="0"/>
                </a:rPr>
                <a:t>No: 19.6%</a:t>
              </a:r>
              <a:endParaRPr lang="es-MX" sz="2400" dirty="0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3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1"/>
          <p:cNvSpPr/>
          <p:nvPr/>
        </p:nvSpPr>
        <p:spPr>
          <a:xfrm>
            <a:off x="2345834" y="403946"/>
            <a:ext cx="83063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latin typeface="Georgia" panose="02040502050405020303" pitchFamily="18" charset="0"/>
              </a:rPr>
              <a:t>Programa de Consulta a la Comunidad Universitaria</a:t>
            </a:r>
            <a:endParaRPr lang="es-MX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0" y="907548"/>
            <a:ext cx="11968480" cy="15071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es-MX" sz="1100" dirty="0">
              <a:latin typeface="Georgia" panose="02040502050405020303" pitchFamily="18" charset="0"/>
            </a:endParaRP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es-MX" sz="2000" dirty="0" smtClean="0">
                <a:latin typeface="Georgia" panose="02040502050405020303" pitchFamily="18" charset="0"/>
              </a:rPr>
              <a:t>En colaboración con la CGTI y la CCE, se aplicó la encuesta </a:t>
            </a:r>
            <a:r>
              <a:rPr lang="es-MX" sz="2000" dirty="0">
                <a:latin typeface="Georgia" panose="02040502050405020303" pitchFamily="18" charset="0"/>
              </a:rPr>
              <a:t>a</a:t>
            </a:r>
            <a:r>
              <a:rPr lang="es-MX" sz="2000" dirty="0" smtClean="0">
                <a:latin typeface="Georgia" panose="02040502050405020303" pitchFamily="18" charset="0"/>
              </a:rPr>
              <a:t> </a:t>
            </a:r>
            <a:r>
              <a:rPr lang="es-MX" sz="2000" b="1" dirty="0" smtClean="0">
                <a:latin typeface="Georgia" panose="02040502050405020303" pitchFamily="18" charset="0"/>
              </a:rPr>
              <a:t>19,990 </a:t>
            </a:r>
            <a:r>
              <a:rPr lang="es-MX" sz="2000" dirty="0" smtClean="0">
                <a:latin typeface="Georgia" panose="02040502050405020303" pitchFamily="18" charset="0"/>
              </a:rPr>
              <a:t>aspirantes</a:t>
            </a:r>
            <a:r>
              <a:rPr lang="es-MX" sz="2000" b="1" dirty="0" smtClean="0">
                <a:latin typeface="Georgia" panose="02040502050405020303" pitchFamily="18" charset="0"/>
              </a:rPr>
              <a:t> </a:t>
            </a:r>
            <a:r>
              <a:rPr lang="es-MX" sz="2000" dirty="0" smtClean="0">
                <a:latin typeface="Georgia" panose="02040502050405020303" pitchFamily="18" charset="0"/>
              </a:rPr>
              <a:t>a pregrado, </a:t>
            </a:r>
            <a:r>
              <a:rPr lang="es-MX" sz="2000" dirty="0">
                <a:latin typeface="Georgia" panose="02040502050405020303" pitchFamily="18" charset="0"/>
              </a:rPr>
              <a:t>sobre temas como:</a:t>
            </a:r>
            <a:r>
              <a:rPr lang="es-ES" sz="2000" dirty="0">
                <a:latin typeface="Georgia" panose="02040502050405020303" pitchFamily="18" charset="0"/>
              </a:rPr>
              <a:t> </a:t>
            </a:r>
            <a:r>
              <a:rPr lang="es-ES" sz="2000" b="1" dirty="0">
                <a:latin typeface="Georgia" panose="02040502050405020303" pitchFamily="18" charset="0"/>
              </a:rPr>
              <a:t>características demográficas y valores, intereses académicos y hábitos sociales, opinión sobre la universidad, conocimiento sobre </a:t>
            </a:r>
            <a:r>
              <a:rPr lang="es-ES" sz="2000" b="1" dirty="0" smtClean="0">
                <a:latin typeface="Georgia" panose="02040502050405020303" pitchFamily="18" charset="0"/>
              </a:rPr>
              <a:t>sexualidad</a:t>
            </a:r>
            <a:r>
              <a:rPr lang="es-ES" sz="2000" b="1" dirty="0">
                <a:latin typeface="Georgia" panose="02040502050405020303" pitchFamily="18" charset="0"/>
              </a:rPr>
              <a:t> </a:t>
            </a:r>
            <a:r>
              <a:rPr lang="es-ES" sz="2000" b="1" dirty="0" smtClean="0">
                <a:latin typeface="Georgia" panose="02040502050405020303" pitchFamily="18" charset="0"/>
              </a:rPr>
              <a:t>y salud.</a:t>
            </a:r>
            <a:endParaRPr lang="es-ES" sz="2000" b="1" dirty="0">
              <a:latin typeface="Georgia" panose="02040502050405020303" pitchFamily="18" charset="0"/>
            </a:endParaRPr>
          </a:p>
          <a:p>
            <a:pPr marL="457200" lvl="1" indent="0" algn="just">
              <a:buNone/>
            </a:pPr>
            <a:endParaRPr lang="es-ES" sz="1600" dirty="0" smtClean="0">
              <a:latin typeface="Georgia" panose="02040502050405020303" pitchFamily="18" charset="0"/>
            </a:endParaRPr>
          </a:p>
          <a:p>
            <a:pPr algn="just"/>
            <a:endParaRPr lang="es-ES" sz="1600" dirty="0" smtClean="0">
              <a:latin typeface="Georgia" panose="02040502050405020303" pitchFamily="18" charset="0"/>
            </a:endParaRPr>
          </a:p>
          <a:p>
            <a:pPr marL="457200" lvl="1" indent="0" algn="just">
              <a:buNone/>
            </a:pPr>
            <a:endParaRPr lang="es-MX" sz="1600" dirty="0" smtClean="0">
              <a:latin typeface="Georgia" panose="02040502050405020303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5" y="3189121"/>
            <a:ext cx="4315143" cy="390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5904311" y="3066775"/>
            <a:ext cx="5659430" cy="2927391"/>
            <a:chOff x="-162196" y="1556792"/>
            <a:chExt cx="9037077" cy="475252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427" y="1556792"/>
              <a:ext cx="5667915" cy="432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8 CuadroTexto"/>
            <p:cNvSpPr txBox="1"/>
            <p:nvPr/>
          </p:nvSpPr>
          <p:spPr>
            <a:xfrm>
              <a:off x="-162196" y="2068621"/>
              <a:ext cx="2592287" cy="2439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>
                  <a:latin typeface="Candara" pitchFamily="34" charset="0"/>
                </a:rPr>
                <a:t>6.2 ¿Es </a:t>
              </a:r>
              <a:r>
                <a:rPr lang="es-MX" b="1" dirty="0">
                  <a:latin typeface="Candara" pitchFamily="34" charset="0"/>
                </a:rPr>
                <a:t>posible trasladarte al centro universitario en bicicleta?</a:t>
              </a:r>
            </a:p>
          </p:txBody>
        </p:sp>
        <p:graphicFrame>
          <p:nvGraphicFramePr>
            <p:cNvPr id="10" name="4 Gráfico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02191595"/>
                </p:ext>
              </p:extLst>
            </p:nvPr>
          </p:nvGraphicFramePr>
          <p:xfrm>
            <a:off x="683568" y="3462767"/>
            <a:ext cx="4536504" cy="28465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1" name="10 CuadroTexto"/>
            <p:cNvSpPr txBox="1"/>
            <p:nvPr/>
          </p:nvSpPr>
          <p:spPr>
            <a:xfrm>
              <a:off x="6128653" y="1892826"/>
              <a:ext cx="2746228" cy="2148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 smtClean="0">
                  <a:latin typeface="Candara" pitchFamily="34" charset="0"/>
                </a:rPr>
                <a:t>6.3 ¿Te trasladarías </a:t>
              </a:r>
              <a:r>
                <a:rPr lang="es-MX" sz="1600" b="1" dirty="0">
                  <a:latin typeface="Candara" pitchFamily="34" charset="0"/>
                </a:rPr>
                <a:t>al centro universitario en bicicleta?</a:t>
              </a:r>
            </a:p>
          </p:txBody>
        </p:sp>
        <p:graphicFrame>
          <p:nvGraphicFramePr>
            <p:cNvPr id="12" name="5 Gráfico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85610947"/>
                </p:ext>
              </p:extLst>
            </p:nvPr>
          </p:nvGraphicFramePr>
          <p:xfrm>
            <a:off x="4354395" y="3871625"/>
            <a:ext cx="4055454" cy="23273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310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CuadroTexto"/>
          <p:cNvSpPr txBox="1"/>
          <p:nvPr/>
        </p:nvSpPr>
        <p:spPr>
          <a:xfrm>
            <a:off x="3251573" y="345804"/>
            <a:ext cx="5453737" cy="52322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s-MX" altLang="es-MX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Documentos </a:t>
            </a:r>
            <a:r>
              <a:rPr lang="es-ES" altLang="es-MX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y publicaciones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3" y="1248536"/>
            <a:ext cx="3164601" cy="4019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3433864" y="1622049"/>
            <a:ext cx="8336604" cy="22467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endParaRPr lang="es-AR" sz="2000" dirty="0" smtClean="0">
              <a:latin typeface="Georgia" panose="02040502050405020303" pitchFamily="18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s-AR" sz="2000" dirty="0">
                <a:latin typeface="Georgia" panose="02040502050405020303" pitchFamily="18" charset="0"/>
              </a:rPr>
              <a:t>E</a:t>
            </a:r>
            <a:r>
              <a:rPr lang="es-AR" sz="2000" dirty="0" smtClean="0">
                <a:latin typeface="Georgia" panose="02040502050405020303" pitchFamily="18" charset="0"/>
              </a:rPr>
              <a:t>n </a:t>
            </a:r>
            <a:r>
              <a:rPr lang="es-AR" sz="2000" dirty="0">
                <a:latin typeface="Georgia" panose="02040502050405020303" pitchFamily="18" charset="0"/>
              </a:rPr>
              <a:t>colaboraci</a:t>
            </a:r>
            <a:r>
              <a:rPr lang="es-ES" sz="2000" dirty="0" err="1">
                <a:latin typeface="Georgia" panose="02040502050405020303" pitchFamily="18" charset="0"/>
              </a:rPr>
              <a:t>ón</a:t>
            </a:r>
            <a:r>
              <a:rPr lang="es-AR" sz="2000" dirty="0">
                <a:latin typeface="Georgia" panose="02040502050405020303" pitchFamily="18" charset="0"/>
              </a:rPr>
              <a:t> con el </a:t>
            </a:r>
            <a:r>
              <a:rPr lang="es-AR" sz="2000" dirty="0" smtClean="0">
                <a:latin typeface="Georgia" panose="02040502050405020303" pitchFamily="18" charset="0"/>
              </a:rPr>
              <a:t>IIPE-UNESCO, coordinaci</a:t>
            </a:r>
            <a:r>
              <a:rPr lang="es-ES" sz="2000" dirty="0" err="1" smtClean="0">
                <a:latin typeface="Georgia" panose="02040502050405020303" pitchFamily="18" charset="0"/>
              </a:rPr>
              <a:t>ó</a:t>
            </a:r>
            <a:r>
              <a:rPr lang="es-AR" sz="2000" dirty="0" smtClean="0">
                <a:latin typeface="Georgia" panose="02040502050405020303" pitchFamily="18" charset="0"/>
              </a:rPr>
              <a:t>n del libro </a:t>
            </a:r>
            <a:r>
              <a:rPr lang="es-AR" sz="2000" b="1" dirty="0" smtClean="0">
                <a:latin typeface="Georgia" panose="02040502050405020303" pitchFamily="18" charset="0"/>
              </a:rPr>
              <a:t>“Innovación de la Educación Superior: Perspectivas y nuevos retos”.</a:t>
            </a:r>
            <a:r>
              <a:rPr lang="es-AR" sz="2000" dirty="0" smtClean="0">
                <a:latin typeface="Georgia" panose="02040502050405020303" pitchFamily="18" charset="0"/>
              </a:rPr>
              <a:t>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endParaRPr lang="es-AR" sz="2000" dirty="0" smtClean="0">
              <a:latin typeface="Georgia" panose="02040502050405020303" pitchFamily="18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s-AR" sz="2000" dirty="0" smtClean="0">
                <a:latin typeface="Georgia" panose="02040502050405020303" pitchFamily="18" charset="0"/>
              </a:rPr>
              <a:t>El libro es producto del Seminario Internacional de Rectores, realizado en diciembre de 2014 en el marco de la FIL. </a:t>
            </a:r>
          </a:p>
        </p:txBody>
      </p:sp>
    </p:spTree>
    <p:extLst>
      <p:ext uri="{BB962C8B-B14F-4D97-AF65-F5344CB8AC3E}">
        <p14:creationId xmlns:p14="http://schemas.microsoft.com/office/powerpoint/2010/main" val="275650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" y="1292863"/>
            <a:ext cx="8729663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 fontAlgn="base"/>
            <a:r>
              <a:rPr lang="es-AR" altLang="es-MX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En colaboraci</a:t>
            </a:r>
            <a:r>
              <a:rPr lang="es-ES" altLang="es-MX" sz="20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ó</a:t>
            </a:r>
            <a:r>
              <a:rPr lang="es-AR" altLang="es-MX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n con la CGCI, publicación del </a:t>
            </a:r>
          </a:p>
          <a:p>
            <a:pPr algn="r" fontAlgn="base"/>
            <a:r>
              <a:rPr lang="es-AR" altLang="es-MX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      </a:t>
            </a:r>
            <a:r>
              <a:rPr lang="es-AR" altLang="es-MX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Plan de Desarrollo Institucional 2014-2030</a:t>
            </a:r>
            <a:r>
              <a:rPr lang="es-AR" altLang="es-MX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, versión en inglés.</a:t>
            </a:r>
            <a:endParaRPr lang="es-MX" alt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8850694" y="1109724"/>
            <a:ext cx="3093656" cy="3665659"/>
            <a:chOff x="8539046" y="482196"/>
            <a:chExt cx="2776188" cy="3440575"/>
          </a:xfrm>
        </p:grpSpPr>
        <p:sp>
          <p:nvSpPr>
            <p:cNvPr id="4" name="3 Rectángulo"/>
            <p:cNvSpPr/>
            <p:nvPr/>
          </p:nvSpPr>
          <p:spPr>
            <a:xfrm>
              <a:off x="8539046" y="482196"/>
              <a:ext cx="2776188" cy="344057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5" t="14667" r="29249" b="8667"/>
            <a:stretch/>
          </p:blipFill>
          <p:spPr bwMode="auto">
            <a:xfrm>
              <a:off x="8622094" y="785088"/>
              <a:ext cx="2610092" cy="2834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 t="14466" r="32172" b="5770"/>
          <a:stretch/>
        </p:blipFill>
        <p:spPr bwMode="auto">
          <a:xfrm>
            <a:off x="259128" y="2170647"/>
            <a:ext cx="2994298" cy="3617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ángulo 1"/>
          <p:cNvSpPr/>
          <p:nvPr/>
        </p:nvSpPr>
        <p:spPr>
          <a:xfrm>
            <a:off x="3253426" y="3471583"/>
            <a:ext cx="52856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endParaRPr lang="es-AR" altLang="es-MX" sz="2000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fontAlgn="base"/>
            <a:r>
              <a:rPr lang="es-AR" altLang="es-MX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Desarrollo y difusi</a:t>
            </a:r>
            <a:r>
              <a:rPr lang="es-ES" altLang="es-MX" sz="20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ó</a:t>
            </a:r>
            <a:r>
              <a:rPr lang="es-AR" altLang="es-MX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n del </a:t>
            </a:r>
            <a:r>
              <a:rPr lang="es-AR" altLang="es-MX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Manual </a:t>
            </a:r>
            <a:r>
              <a:rPr lang="es-AR" altLang="es-MX" sz="2000" b="1" dirty="0">
                <a:latin typeface="Georgia" panose="02040502050405020303" pitchFamily="18" charset="0"/>
                <a:cs typeface="Arial" panose="020B0604020202020204" pitchFamily="34" charset="0"/>
              </a:rPr>
              <a:t>para el </a:t>
            </a:r>
            <a:r>
              <a:rPr lang="es-AR" altLang="es-MX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Ejercicio </a:t>
            </a:r>
            <a:r>
              <a:rPr lang="es-AR" altLang="es-MX" sz="2000" b="1" dirty="0">
                <a:latin typeface="Georgia" panose="02040502050405020303" pitchFamily="18" charset="0"/>
                <a:cs typeface="Arial" panose="020B0604020202020204" pitchFamily="34" charset="0"/>
              </a:rPr>
              <a:t>de </a:t>
            </a:r>
            <a:r>
              <a:rPr lang="es-AR" altLang="es-MX" sz="20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Recursos </a:t>
            </a:r>
            <a:r>
              <a:rPr lang="es-AR" altLang="es-MX" sz="2000" b="1" dirty="0">
                <a:latin typeface="Georgia" panose="02040502050405020303" pitchFamily="18" charset="0"/>
                <a:cs typeface="Arial" panose="020B0604020202020204" pitchFamily="34" charset="0"/>
              </a:rPr>
              <a:t>PROFOCIE</a:t>
            </a:r>
            <a:r>
              <a:rPr lang="es-AR" altLang="es-MX" sz="2000" dirty="0" smtClean="0">
                <a:latin typeface="Georgia" panose="02040502050405020303" pitchFamily="18" charset="0"/>
                <a:cs typeface="Arial" panose="020B0604020202020204" pitchFamily="34" charset="0"/>
              </a:rPr>
              <a:t>.</a:t>
            </a:r>
            <a:endParaRPr lang="es-AR" altLang="es-MX" sz="2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8" name="14 CuadroTexto"/>
          <p:cNvSpPr txBox="1"/>
          <p:nvPr/>
        </p:nvSpPr>
        <p:spPr>
          <a:xfrm>
            <a:off x="2803893" y="280595"/>
            <a:ext cx="5453737" cy="52322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es-MX" altLang="es-MX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Documentos </a:t>
            </a:r>
            <a:r>
              <a:rPr lang="es-ES" altLang="es-MX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y publicaciones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65757" y="282689"/>
            <a:ext cx="8680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Georgia" panose="02040502050405020303" pitchFamily="18" charset="0"/>
              </a:rPr>
              <a:t>Grupos de trabajo </a:t>
            </a:r>
            <a:endParaRPr lang="es-MX" sz="2400" b="1" dirty="0" smtClean="0">
              <a:latin typeface="Georgia" panose="02040502050405020303" pitchFamily="18" charset="0"/>
            </a:endParaRPr>
          </a:p>
          <a:p>
            <a:pPr algn="ctr"/>
            <a:r>
              <a:rPr lang="es-MX" sz="2400" b="1" dirty="0" smtClean="0">
                <a:latin typeface="Georgia" panose="02040502050405020303" pitchFamily="18" charset="0"/>
              </a:rPr>
              <a:t>en </a:t>
            </a:r>
            <a:r>
              <a:rPr lang="es-MX" sz="2400" b="1" dirty="0">
                <a:latin typeface="Georgia" panose="02040502050405020303" pitchFamily="18" charset="0"/>
              </a:rPr>
              <a:t>los que participa la COPLADI</a:t>
            </a:r>
            <a:endParaRPr lang="es-MX" sz="2400" dirty="0"/>
          </a:p>
        </p:txBody>
      </p:sp>
      <p:pic>
        <p:nvPicPr>
          <p:cNvPr id="4" name="3 Imagen"/>
          <p:cNvPicPr/>
          <p:nvPr/>
        </p:nvPicPr>
        <p:blipFill rotWithShape="1">
          <a:blip r:embed="rId4"/>
          <a:srcRect l="749" t="21824" r="89524" b="55369"/>
          <a:stretch/>
        </p:blipFill>
        <p:spPr bwMode="auto">
          <a:xfrm>
            <a:off x="1248444" y="1308190"/>
            <a:ext cx="1554914" cy="1320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5"/>
          <a:srcRect l="28502" t="23706" r="49101" b="58398"/>
          <a:stretch/>
        </p:blipFill>
        <p:spPr bwMode="auto">
          <a:xfrm>
            <a:off x="4414837" y="2215696"/>
            <a:ext cx="2132430" cy="1025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6"/>
          <a:srcRect l="953" t="21448" r="87513" b="57292"/>
          <a:stretch/>
        </p:blipFill>
        <p:spPr bwMode="auto">
          <a:xfrm>
            <a:off x="7971553" y="1289963"/>
            <a:ext cx="1721889" cy="12570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7"/>
          <a:srcRect l="79788" t="24834" r="3895" b="62544"/>
          <a:stretch/>
        </p:blipFill>
        <p:spPr bwMode="auto">
          <a:xfrm>
            <a:off x="7697652" y="4002907"/>
            <a:ext cx="2697631" cy="956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8"/>
          <a:srcRect l="26721" t="52115" r="59894" b="37705"/>
          <a:stretch/>
        </p:blipFill>
        <p:spPr bwMode="auto">
          <a:xfrm>
            <a:off x="767181" y="4002907"/>
            <a:ext cx="3337593" cy="1110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12190" y="2733640"/>
            <a:ext cx="282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Georgia" panose="02040502050405020303" pitchFamily="18" charset="0"/>
              </a:rPr>
              <a:t>Asistencia a 10 sesiones</a:t>
            </a:r>
            <a:endParaRPr lang="es-MX" b="1" dirty="0">
              <a:latin typeface="Georgia" panose="02040502050405020303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04774" y="3485923"/>
            <a:ext cx="282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Georgia" panose="02040502050405020303" pitchFamily="18" charset="0"/>
              </a:rPr>
              <a:t>Asistencia a 4 sesiones</a:t>
            </a:r>
            <a:endParaRPr lang="es-MX" b="1" dirty="0">
              <a:latin typeface="Georgia" panose="02040502050405020303" pitchFamily="18" charset="0"/>
            </a:endParaRPr>
          </a:p>
        </p:txBody>
      </p:sp>
      <p:sp>
        <p:nvSpPr>
          <p:cNvPr id="10" name="8 CuadroTexto"/>
          <p:cNvSpPr txBox="1"/>
          <p:nvPr/>
        </p:nvSpPr>
        <p:spPr>
          <a:xfrm>
            <a:off x="7418786" y="2615756"/>
            <a:ext cx="282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Georgia" panose="02040502050405020303" pitchFamily="18" charset="0"/>
              </a:rPr>
              <a:t>Asistencia a 10 sesiones</a:t>
            </a:r>
            <a:endParaRPr lang="es-MX" b="1" dirty="0">
              <a:latin typeface="Georgia" panose="02040502050405020303" pitchFamily="18" charset="0"/>
            </a:endParaRPr>
          </a:p>
        </p:txBody>
      </p:sp>
      <p:sp>
        <p:nvSpPr>
          <p:cNvPr id="11" name="8 CuadroTexto"/>
          <p:cNvSpPr txBox="1"/>
          <p:nvPr/>
        </p:nvSpPr>
        <p:spPr>
          <a:xfrm>
            <a:off x="947653" y="5221388"/>
            <a:ext cx="282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Georgia" panose="02040502050405020303" pitchFamily="18" charset="0"/>
              </a:rPr>
              <a:t>Asistencia a </a:t>
            </a:r>
            <a:r>
              <a:rPr lang="es-MX" b="1" dirty="0">
                <a:latin typeface="Georgia" panose="02040502050405020303" pitchFamily="18" charset="0"/>
              </a:rPr>
              <a:t>6</a:t>
            </a:r>
            <a:r>
              <a:rPr lang="es-MX" b="1" dirty="0" smtClean="0">
                <a:latin typeface="Georgia" panose="02040502050405020303" pitchFamily="18" charset="0"/>
              </a:rPr>
              <a:t> sesiones</a:t>
            </a:r>
            <a:endParaRPr lang="es-MX" b="1" dirty="0">
              <a:latin typeface="Georgia" panose="02040502050405020303" pitchFamily="18" charset="0"/>
            </a:endParaRPr>
          </a:p>
        </p:txBody>
      </p:sp>
      <p:sp>
        <p:nvSpPr>
          <p:cNvPr id="12" name="8 CuadroTexto"/>
          <p:cNvSpPr txBox="1"/>
          <p:nvPr/>
        </p:nvSpPr>
        <p:spPr>
          <a:xfrm>
            <a:off x="7697652" y="4959651"/>
            <a:ext cx="282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Georgia" panose="02040502050405020303" pitchFamily="18" charset="0"/>
              </a:rPr>
              <a:t>Asistencia a 4 sesiones</a:t>
            </a:r>
            <a:endParaRPr lang="es-MX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614" y="1855784"/>
            <a:ext cx="11665057" cy="378565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800100" lvl="1" indent="-342900" fontAlgn="base">
              <a:buFont typeface="Arial" charset="0"/>
              <a:buChar char="•"/>
            </a:pPr>
            <a:r>
              <a:rPr lang="es-ES" altLang="es-ES" sz="2400" dirty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G</a:t>
            </a:r>
            <a:r>
              <a:rPr lang="es-ES" altLang="es-ES" sz="2400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estión de </a:t>
            </a:r>
            <a:r>
              <a:rPr lang="es-ES" altLang="es-ES" sz="2400" b="1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fondos extraordinarios</a:t>
            </a:r>
          </a:p>
          <a:p>
            <a:pPr lvl="1" fontAlgn="base"/>
            <a:endParaRPr lang="es-ES" altLang="es-ES" sz="2400" dirty="0" smtClean="0">
              <a:solidFill>
                <a:prstClr val="black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800100" lvl="1" indent="-342900" fontAlgn="base">
              <a:buFont typeface="Arial" charset="0"/>
              <a:buChar char="•"/>
            </a:pPr>
            <a:r>
              <a:rPr lang="es-ES" altLang="es-ES" sz="2400" dirty="0" smtClean="0">
                <a:latin typeface="Georgia" charset="0"/>
                <a:ea typeface="Georgia" charset="0"/>
                <a:cs typeface="Georgia" charset="0"/>
              </a:rPr>
              <a:t>Programa de </a:t>
            </a:r>
            <a:r>
              <a:rPr lang="es-ES" altLang="es-ES" sz="2400" b="1" dirty="0" smtClean="0">
                <a:latin typeface="Georgia" charset="0"/>
                <a:ea typeface="Georgia" charset="0"/>
                <a:cs typeface="Georgia" charset="0"/>
              </a:rPr>
              <a:t>Formación Directiva para la Innovación y Desarrollo Institucional</a:t>
            </a:r>
            <a:endParaRPr lang="es-ES" altLang="es-ES" sz="2400" dirty="0" smtClean="0">
              <a:latin typeface="Georgia" charset="0"/>
              <a:ea typeface="Georgia" charset="0"/>
              <a:cs typeface="Georgia" charset="0"/>
            </a:endParaRPr>
          </a:p>
          <a:p>
            <a:pPr marL="800100" lvl="1" indent="-342900" fontAlgn="base">
              <a:buFont typeface="Arial" charset="0"/>
              <a:buChar char="•"/>
            </a:pPr>
            <a:endParaRPr lang="es-ES" altLang="es-ES" sz="2400" dirty="0" smtClean="0">
              <a:solidFill>
                <a:prstClr val="black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800100" lvl="1" indent="-342900" fontAlgn="base">
              <a:buFont typeface="Arial" charset="0"/>
              <a:buChar char="•"/>
            </a:pPr>
            <a:r>
              <a:rPr lang="es-ES" altLang="es-ES" sz="2400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Aplicación y resultados del </a:t>
            </a:r>
            <a:r>
              <a:rPr lang="es-ES" altLang="es-ES" sz="2400" b="1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censo a estudiantes y aspirantes</a:t>
            </a:r>
            <a:endParaRPr lang="es-ES" altLang="es-ES" sz="2400" dirty="0" smtClean="0">
              <a:solidFill>
                <a:prstClr val="black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800100" lvl="1" indent="-342900" fontAlgn="base">
              <a:buFont typeface="Arial" charset="0"/>
              <a:buChar char="•"/>
            </a:pPr>
            <a:endParaRPr lang="es-ES" altLang="es-ES" sz="2400" dirty="0" smtClean="0">
              <a:solidFill>
                <a:prstClr val="black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800100" lvl="1" indent="-342900" fontAlgn="base">
              <a:buFont typeface="Arial" charset="0"/>
              <a:buChar char="•"/>
            </a:pPr>
            <a:r>
              <a:rPr lang="es-ES" altLang="es-ES" sz="2400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Posición de la </a:t>
            </a:r>
            <a:r>
              <a:rPr lang="es-ES" altLang="es-ES" sz="2400" dirty="0" err="1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UdeG</a:t>
            </a:r>
            <a:r>
              <a:rPr lang="es-ES" altLang="es-ES" sz="2400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 en los </a:t>
            </a:r>
            <a:r>
              <a:rPr lang="es-ES" altLang="es-ES" sz="2400" b="1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rankings nacionales e internacionales</a:t>
            </a:r>
          </a:p>
          <a:p>
            <a:pPr marL="800100" lvl="1" indent="-342900" fontAlgn="base">
              <a:buFont typeface="Arial" charset="0"/>
              <a:buChar char="•"/>
            </a:pPr>
            <a:endParaRPr lang="es-ES" altLang="es-ES" sz="2400" dirty="0" smtClean="0">
              <a:solidFill>
                <a:prstClr val="black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800100" lvl="1" indent="-342900" fontAlgn="base">
              <a:buFont typeface="Arial" charset="0"/>
              <a:buChar char="•"/>
            </a:pPr>
            <a:r>
              <a:rPr lang="es-ES" altLang="es-ES" sz="2400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Nuevas </a:t>
            </a:r>
            <a:r>
              <a:rPr lang="es-ES" altLang="es-ES" sz="2400" b="1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estancias infantiles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83477" y="401690"/>
            <a:ext cx="11361194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MX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Logros para presentar en Informe 2015 del Rector General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7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9614" y="1676170"/>
            <a:ext cx="11665057" cy="34163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800100" lvl="1" indent="-342900" fontAlgn="base">
              <a:buFont typeface="Arial" charset="0"/>
              <a:buChar char="•"/>
            </a:pPr>
            <a:r>
              <a:rPr lang="es-ES" altLang="es-ES" sz="2400" b="1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Debilidad organizacional</a:t>
            </a:r>
            <a:r>
              <a:rPr lang="es-ES" altLang="es-ES" sz="2400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 en las coordinaciones de planeación en la Red.</a:t>
            </a:r>
          </a:p>
          <a:p>
            <a:pPr marL="800100" lvl="1" indent="-342900" fontAlgn="base">
              <a:buFont typeface="Arial" charset="0"/>
              <a:buChar char="•"/>
            </a:pPr>
            <a:endParaRPr lang="es-ES" altLang="es-ES" sz="2400" dirty="0">
              <a:solidFill>
                <a:prstClr val="black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800100" lvl="1" indent="-342900" fontAlgn="base">
              <a:buFont typeface="Arial" charset="0"/>
              <a:buChar char="•"/>
            </a:pPr>
            <a:r>
              <a:rPr lang="es-ES" altLang="es-ES" sz="2400" b="1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Insuficiente vinculación</a:t>
            </a:r>
            <a:r>
              <a:rPr lang="es-ES" altLang="es-ES" sz="2400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 del PDI con el proceso presupuestal</a:t>
            </a:r>
          </a:p>
          <a:p>
            <a:pPr marL="800100" lvl="1" indent="-342900" fontAlgn="base">
              <a:buFont typeface="Arial" charset="0"/>
              <a:buChar char="•"/>
            </a:pPr>
            <a:endParaRPr lang="es-ES" altLang="es-ES" sz="2400" dirty="0">
              <a:solidFill>
                <a:prstClr val="black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800100" lvl="1" indent="-342900" fontAlgn="base">
              <a:buFont typeface="Arial" charset="0"/>
              <a:buChar char="•"/>
            </a:pPr>
            <a:r>
              <a:rPr lang="es-ES" altLang="es-ES" sz="2400" b="1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Falta de lineamientos y políticas</a:t>
            </a:r>
            <a:r>
              <a:rPr lang="es-ES" altLang="es-ES" sz="2400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 para el trabajo coordinado entre distintas dependencias de la AG</a:t>
            </a:r>
          </a:p>
          <a:p>
            <a:pPr marL="800100" lvl="1" indent="-342900" fontAlgn="base">
              <a:buFont typeface="Arial" charset="0"/>
              <a:buChar char="•"/>
            </a:pPr>
            <a:endParaRPr lang="es-ES" altLang="es-ES" sz="2400" dirty="0">
              <a:solidFill>
                <a:prstClr val="black"/>
              </a:solidFill>
              <a:latin typeface="Georgia" charset="0"/>
              <a:ea typeface="Georgia" charset="0"/>
              <a:cs typeface="Georgia" charset="0"/>
            </a:endParaRPr>
          </a:p>
          <a:p>
            <a:pPr marL="800100" lvl="1" indent="-342900" fontAlgn="base">
              <a:buFont typeface="Arial" charset="0"/>
              <a:buChar char="•"/>
            </a:pPr>
            <a:r>
              <a:rPr lang="es-ES" altLang="es-ES" sz="2400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Necesidad de </a:t>
            </a:r>
            <a:r>
              <a:rPr lang="es-ES" altLang="es-ES" sz="2400" b="1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respuestas organizacionales más rápidas</a:t>
            </a:r>
            <a:r>
              <a:rPr lang="es-ES" altLang="es-ES" sz="2400" dirty="0" smtClean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 ante las crecientes demandas del entorno    </a:t>
            </a:r>
            <a:endParaRPr lang="es-ES" altLang="es-ES" sz="2400" b="1" dirty="0" smtClean="0">
              <a:solidFill>
                <a:prstClr val="black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83477" y="401690"/>
            <a:ext cx="11361194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MX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Principales retos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3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58696" y="3060282"/>
            <a:ext cx="9688106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s-MX" altLang="es-MX" sz="9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Trabajo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126221" y="4321204"/>
            <a:ext cx="5349449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s-MX" altLang="es-MX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6043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31289" y="48900"/>
            <a:ext cx="11174818" cy="4770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5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Proyectos  2016</a:t>
            </a:r>
            <a:endParaRPr lang="es-MX" altLang="es-MX" sz="25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31289" y="934169"/>
            <a:ext cx="1149059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2060"/>
              </a:buClr>
            </a:pPr>
            <a:endParaRPr lang="es-MX" sz="22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85750" indent="-28575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MX" sz="2200" dirty="0">
                <a:solidFill>
                  <a:prstClr val="black"/>
                </a:solidFill>
                <a:latin typeface="Georgia" panose="02040502050405020303" pitchFamily="18" charset="0"/>
              </a:rPr>
              <a:t>I</a:t>
            </a:r>
            <a:r>
              <a:rPr lang="es-MX" sz="2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ntegración </a:t>
            </a:r>
            <a:r>
              <a:rPr lang="es-MX" sz="2200" dirty="0">
                <a:solidFill>
                  <a:prstClr val="black"/>
                </a:solidFill>
                <a:latin typeface="Georgia" panose="02040502050405020303" pitchFamily="18" charset="0"/>
              </a:rPr>
              <a:t>del </a:t>
            </a:r>
            <a:r>
              <a:rPr lang="es-MX" sz="2200" b="1" dirty="0">
                <a:solidFill>
                  <a:prstClr val="black"/>
                </a:solidFill>
                <a:latin typeface="Georgia" panose="02040502050405020303" pitchFamily="18" charset="0"/>
              </a:rPr>
              <a:t>proyecto PFCE </a:t>
            </a:r>
            <a:r>
              <a:rPr lang="es-MX" sz="22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(antes </a:t>
            </a:r>
            <a:r>
              <a:rPr lang="es-MX" sz="2200" b="1" dirty="0">
                <a:solidFill>
                  <a:prstClr val="black"/>
                </a:solidFill>
                <a:latin typeface="Georgia" panose="02040502050405020303" pitchFamily="18" charset="0"/>
              </a:rPr>
              <a:t>PIFI</a:t>
            </a:r>
            <a:r>
              <a:rPr lang="es-MX" sz="22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) y seguimiento al ejercicio 2016.</a:t>
            </a:r>
            <a:endParaRPr lang="es-MX" sz="2200" b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algn="just">
              <a:buClr>
                <a:srgbClr val="002060"/>
              </a:buClr>
            </a:pPr>
            <a:endParaRPr lang="es-MX" sz="2200" b="1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85750" lvl="1" indent="-28575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MX" sz="2200" dirty="0">
                <a:solidFill>
                  <a:prstClr val="black"/>
                </a:solidFill>
                <a:latin typeface="Georgia" panose="02040502050405020303" pitchFamily="18" charset="0"/>
              </a:rPr>
              <a:t>Elaboración del </a:t>
            </a:r>
            <a:r>
              <a:rPr lang="es-MX" sz="2200" b="1" dirty="0">
                <a:solidFill>
                  <a:prstClr val="black"/>
                </a:solidFill>
                <a:latin typeface="Georgia" panose="02040502050405020303" pitchFamily="18" charset="0"/>
              </a:rPr>
              <a:t>manual de ejecución del </a:t>
            </a:r>
            <a:r>
              <a:rPr lang="es-MX" sz="22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PFCE</a:t>
            </a:r>
            <a:r>
              <a:rPr lang="es-MX" sz="2200" b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s-MX" sz="22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y PROEXOEES.</a:t>
            </a:r>
          </a:p>
          <a:p>
            <a:pPr marL="0" lvl="1" algn="just"/>
            <a:endParaRPr lang="es-MX" sz="220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Georgia" panose="02040502050405020303" pitchFamily="18" charset="0"/>
              </a:rPr>
              <a:t>Actualización del </a:t>
            </a:r>
            <a:r>
              <a:rPr lang="es-MX" sz="2200" b="1" dirty="0">
                <a:latin typeface="Georgia" panose="02040502050405020303" pitchFamily="18" charset="0"/>
              </a:rPr>
              <a:t>Plan de Desarrollo Institucional </a:t>
            </a:r>
            <a:r>
              <a:rPr lang="es-MX" sz="2200" b="1" dirty="0" smtClean="0">
                <a:latin typeface="Georgia" panose="02040502050405020303" pitchFamily="18" charset="0"/>
              </a:rPr>
              <a:t>2014-2030.</a:t>
            </a:r>
            <a:endParaRPr lang="es-MX" sz="220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 algn="just"/>
            <a:endParaRPr lang="es-MX" sz="2200" b="1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MX" sz="2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Sistema para </a:t>
            </a:r>
            <a:r>
              <a:rPr lang="es-MX" sz="2200" dirty="0">
                <a:solidFill>
                  <a:prstClr val="black"/>
                </a:solidFill>
                <a:latin typeface="Georgia" panose="02040502050405020303" pitchFamily="18" charset="0"/>
              </a:rPr>
              <a:t>la </a:t>
            </a:r>
            <a:r>
              <a:rPr lang="es-MX" sz="2200" b="1" dirty="0">
                <a:solidFill>
                  <a:prstClr val="black"/>
                </a:solidFill>
                <a:latin typeface="Georgia" panose="02040502050405020303" pitchFamily="18" charset="0"/>
              </a:rPr>
              <a:t>mejor integración del PDI con el presupuesto</a:t>
            </a:r>
            <a:r>
              <a:rPr lang="es-MX" sz="22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.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es-MX" sz="22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Automatización de </a:t>
            </a:r>
            <a:r>
              <a:rPr lang="es-MX" sz="2200" b="1" dirty="0">
                <a:solidFill>
                  <a:prstClr val="black"/>
                </a:solidFill>
                <a:latin typeface="Georgia" panose="02040502050405020303" pitchFamily="18" charset="0"/>
              </a:rPr>
              <a:t>procesos</a:t>
            </a:r>
            <a:r>
              <a:rPr lang="es-MX" sz="22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es-MX" sz="2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para integrar informes de </a:t>
            </a:r>
            <a:r>
              <a:rPr lang="es-MX" sz="2200" dirty="0">
                <a:solidFill>
                  <a:prstClr val="black"/>
                </a:solidFill>
                <a:latin typeface="Georgia" panose="02040502050405020303" pitchFamily="18" charset="0"/>
              </a:rPr>
              <a:t>los fondos </a:t>
            </a:r>
            <a:r>
              <a:rPr lang="es-MX" sz="2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extraordinarios.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es-MX" sz="22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MX" sz="2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Implementaci</a:t>
            </a:r>
            <a:r>
              <a:rPr lang="es-ES" sz="2200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ó</a:t>
            </a:r>
            <a:r>
              <a:rPr lang="es-MX" sz="2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n de </a:t>
            </a:r>
            <a:r>
              <a:rPr lang="es-MX" sz="22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formato </a:t>
            </a:r>
            <a:r>
              <a:rPr lang="es-ES" sz="22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único </a:t>
            </a:r>
            <a:r>
              <a:rPr lang="es-ES" sz="2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para la captura de indicadores en la Red.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es-ES" sz="22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MX" sz="2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Desarrollo de encuesta para medir la</a:t>
            </a:r>
            <a:r>
              <a:rPr lang="es-MX" sz="22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 satisfacci</a:t>
            </a:r>
            <a:r>
              <a:rPr lang="es-ES" sz="2200" b="1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ó</a:t>
            </a:r>
            <a:r>
              <a:rPr lang="es-MX" sz="22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n estudiantil</a:t>
            </a:r>
            <a:r>
              <a:rPr lang="es-MX" sz="2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(student engagement)  </a:t>
            </a:r>
          </a:p>
          <a:p>
            <a:pPr marL="0" lvl="1" algn="just"/>
            <a:endParaRPr lang="es-MX" sz="22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7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898312"/>
              </p:ext>
            </p:extLst>
          </p:nvPr>
        </p:nvGraphicFramePr>
        <p:xfrm>
          <a:off x="300251" y="736981"/>
          <a:ext cx="11586949" cy="52120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9867331"/>
                <a:gridCol w="1719618"/>
              </a:tblGrid>
              <a:tr h="631635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Proyectos estratégicos  2015</a:t>
                      </a:r>
                      <a:endParaRPr lang="es-MX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Porcentaje de Avance </a:t>
                      </a:r>
                      <a:endParaRPr lang="es-MX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71479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s-MX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Implementar un programa de actualización en planeación de la Educación Superior para directivos de la Red Universitaria. </a:t>
                      </a:r>
                      <a:endParaRPr kumimoji="0" lang="es-MX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100%</a:t>
                      </a:r>
                      <a:endParaRPr lang="es-MX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71479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MX" sz="16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Implementar un modelo para el seguimiento</a:t>
                      </a:r>
                      <a:r>
                        <a:rPr lang="es-MX" sz="1600" baseline="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de indicadores (Módulos 1. Indicadores académicos y 2. </a:t>
                      </a:r>
                      <a:r>
                        <a:rPr lang="es-MX" sz="16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Indicadores PDI 2014-2030</a:t>
                      </a:r>
                      <a:r>
                        <a:rPr lang="es-MX" sz="1600" kern="1200" dirty="0" smtClean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)</a:t>
                      </a:r>
                      <a:r>
                        <a:rPr lang="es-MX" sz="1600" kern="1200" dirty="0" smtClean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s-MX" sz="1600" b="0" dirty="0" smtClean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>
                          <a:solidFill>
                            <a:srgbClr val="FF0000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80%</a:t>
                      </a:r>
                      <a:endParaRPr lang="es-MX" sz="1800" dirty="0">
                        <a:solidFill>
                          <a:srgbClr val="FF0000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71479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MX" sz="16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Diseño e implementación de lineamientos generales para el ejercicio de los recursos del PROFOCIE (Manual de procedimientos para la Red Universitaria).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100%</a:t>
                      </a:r>
                      <a:endParaRPr lang="es-MX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60934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s-MX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Automatización del proceso para la gestión y rendición de cuentas de los fondos federales extraordinarios.  </a:t>
                      </a:r>
                      <a:endParaRPr kumimoji="0" lang="es-MX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>
                          <a:solidFill>
                            <a:srgbClr val="FF0000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60%</a:t>
                      </a:r>
                      <a:endParaRPr lang="es-MX" sz="1800" dirty="0">
                        <a:solidFill>
                          <a:srgbClr val="FF0000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60934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s-MX" sz="16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Aplicación de censo y encuestas </a:t>
                      </a:r>
                      <a:r>
                        <a:rPr kumimoji="0" lang="es-MX" sz="1600" b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muestrales</a:t>
                      </a:r>
                      <a:r>
                        <a:rPr kumimoji="0" lang="es-MX" sz="16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a estudiantes y aspirantes de la Red Universitaria. </a:t>
                      </a:r>
                      <a:endParaRPr kumimoji="0" lang="es-MX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100%</a:t>
                      </a:r>
                      <a:endParaRPr lang="es-MX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6093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s-MX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Coordinación de la visita de seguimiento “</a:t>
                      </a:r>
                      <a:r>
                        <a:rPr kumimoji="0" lang="es-MX" sz="16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In situ</a:t>
                      </a:r>
                      <a:r>
                        <a:rPr kumimoji="0" lang="es-MX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” 2015 (PROFOCIE).</a:t>
                      </a:r>
                      <a:endParaRPr kumimoji="0" lang="es-MX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100%</a:t>
                      </a:r>
                      <a:endParaRPr lang="es-MX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7147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MX" sz="16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Elaboración</a:t>
                      </a:r>
                      <a:r>
                        <a:rPr lang="es-MX" sz="1600" baseline="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del</a:t>
                      </a:r>
                      <a:r>
                        <a:rPr lang="es-MX" sz="16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libro sobre </a:t>
                      </a:r>
                      <a:r>
                        <a:rPr lang="es-AR" sz="1600" dirty="0" smtClean="0">
                          <a:latin typeface="Georgia" panose="02040502050405020303" pitchFamily="18" charset="0"/>
                        </a:rPr>
                        <a:t>“Innovación de la Educación Superior. Perspectivas y nuevos retos”</a:t>
                      </a:r>
                      <a:r>
                        <a:rPr lang="es-MX" sz="16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en colaboración con el IIPE –UNESCO y la ANUIES).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100%</a:t>
                      </a:r>
                      <a:endParaRPr lang="es-MX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7147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MX" sz="1600" kern="12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Implementación </a:t>
                      </a:r>
                      <a:r>
                        <a:rPr lang="es-MX" sz="160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de un modelo</a:t>
                      </a:r>
                      <a:r>
                        <a:rPr lang="es-MX" sz="1600" kern="120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de</a:t>
                      </a:r>
                      <a:r>
                        <a:rPr lang="es-MX" sz="160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seguimiento financiero para monitorear el avance del ejercicio de los recursos extraordinarios por Centro Universitario.</a:t>
                      </a:r>
                      <a:endParaRPr lang="es-MX" sz="1600" kern="1200" dirty="0" smtClean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100%</a:t>
                      </a:r>
                      <a:endParaRPr lang="es-MX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7147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MX" sz="1600" kern="1200" dirty="0" smtClean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Arial" panose="020B0604020202020204" pitchFamily="34" charset="0"/>
                        </a:rPr>
                        <a:t>Elaboración de estudio sobre tendencias económicas nacionales y regionales, para el desarrollo del Centro Universitario en Zapotlanejo.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100%</a:t>
                      </a:r>
                      <a:endParaRPr lang="es-MX" sz="18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484111" y="116296"/>
            <a:ext cx="7467109" cy="523220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Cumplimiento del Plan de Trabajo 2015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941416"/>
            <a:ext cx="12192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MX" sz="2200" dirty="0">
                <a:solidFill>
                  <a:prstClr val="black"/>
                </a:solidFill>
                <a:latin typeface="Georgia" panose="02040502050405020303" pitchFamily="18" charset="0"/>
              </a:rPr>
              <a:t>Implementación </a:t>
            </a:r>
            <a:r>
              <a:rPr lang="es-MX" sz="2200" dirty="0">
                <a:latin typeface="Georgia" panose="02040502050405020303" pitchFamily="18" charset="0"/>
              </a:rPr>
              <a:t>de una </a:t>
            </a:r>
            <a:r>
              <a:rPr lang="es-MX" sz="2200" b="1" dirty="0">
                <a:latin typeface="Georgia" panose="02040502050405020303" pitchFamily="18" charset="0"/>
              </a:rPr>
              <a:t>oficina para gestión de proyectos para la procuración</a:t>
            </a:r>
            <a:r>
              <a:rPr lang="es-ES" sz="2200" b="1" dirty="0">
                <a:latin typeface="Georgia" panose="02040502050405020303" pitchFamily="18" charset="0"/>
              </a:rPr>
              <a:t> de fondos</a:t>
            </a:r>
            <a:r>
              <a:rPr lang="es-ES" sz="2200" dirty="0">
                <a:latin typeface="Georgia" panose="02040502050405020303" pitchFamily="18" charset="0"/>
              </a:rPr>
              <a:t> extraordinarios distintos a la SEP</a:t>
            </a:r>
            <a:r>
              <a:rPr lang="es-MX" sz="2200" dirty="0">
                <a:latin typeface="Georgia" panose="02040502050405020303" pitchFamily="18" charset="0"/>
              </a:rPr>
              <a:t> (PMI).</a:t>
            </a:r>
          </a:p>
          <a:p>
            <a:pPr algn="just">
              <a:buClr>
                <a:srgbClr val="002060"/>
              </a:buClr>
            </a:pPr>
            <a:endParaRPr lang="es-MX" sz="210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85750" indent="-28575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MX" sz="2100" dirty="0" smtClean="0">
                <a:solidFill>
                  <a:prstClr val="black"/>
                </a:solidFill>
                <a:latin typeface="Georgia" panose="02040502050405020303" pitchFamily="18" charset="0"/>
              </a:rPr>
              <a:t>Continuar con las acciones del </a:t>
            </a:r>
            <a:r>
              <a:rPr lang="es-MX" sz="21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Programa de </a:t>
            </a:r>
            <a:r>
              <a:rPr lang="es-MX" sz="2100" b="1" dirty="0">
                <a:solidFill>
                  <a:prstClr val="black"/>
                </a:solidFill>
                <a:latin typeface="Georgia" panose="02040502050405020303" pitchFamily="18" charset="0"/>
              </a:rPr>
              <a:t>F</a:t>
            </a:r>
            <a:r>
              <a:rPr lang="es-MX" sz="21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ormación </a:t>
            </a:r>
            <a:r>
              <a:rPr lang="es-MX" sz="2100" b="1" dirty="0">
                <a:solidFill>
                  <a:prstClr val="black"/>
                </a:solidFill>
                <a:latin typeface="Georgia" panose="02040502050405020303" pitchFamily="18" charset="0"/>
              </a:rPr>
              <a:t>D</a:t>
            </a:r>
            <a:r>
              <a:rPr lang="es-MX" sz="21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irectiva para la Innovación</a:t>
            </a:r>
            <a:r>
              <a:rPr lang="es-MX" sz="2100" dirty="0" smtClean="0">
                <a:solidFill>
                  <a:prstClr val="black"/>
                </a:solidFill>
                <a:latin typeface="Georgia" panose="02040502050405020303" pitchFamily="18" charset="0"/>
              </a:rPr>
              <a:t>:</a:t>
            </a:r>
          </a:p>
          <a:p>
            <a:pPr algn="just">
              <a:buClr>
                <a:srgbClr val="002060"/>
              </a:buClr>
            </a:pPr>
            <a:endParaRPr lang="es-MX" sz="210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742950" lvl="1" indent="-28575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MX" sz="2100" b="1" dirty="0">
                <a:solidFill>
                  <a:prstClr val="black"/>
                </a:solidFill>
                <a:latin typeface="Georgia" panose="02040502050405020303" pitchFamily="18" charset="0"/>
              </a:rPr>
              <a:t>A</a:t>
            </a:r>
            <a:r>
              <a:rPr lang="es-MX" sz="21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ctualización </a:t>
            </a:r>
            <a:r>
              <a:rPr lang="es-MX" sz="2100" b="1" dirty="0">
                <a:solidFill>
                  <a:prstClr val="black"/>
                </a:solidFill>
                <a:latin typeface="Georgia" panose="02040502050405020303" pitchFamily="18" charset="0"/>
              </a:rPr>
              <a:t>para los Coordinadores de Planeación de la Red </a:t>
            </a:r>
            <a:r>
              <a:rPr lang="es-MX" sz="21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Universitaria</a:t>
            </a:r>
            <a:r>
              <a:rPr lang="es-MX" sz="2100" dirty="0">
                <a:solidFill>
                  <a:prstClr val="black"/>
                </a:solidFill>
                <a:latin typeface="Georgia" panose="02040502050405020303" pitchFamily="18" charset="0"/>
              </a:rPr>
              <a:t>.</a:t>
            </a:r>
            <a:endParaRPr lang="es-MX" sz="2100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742950" lvl="1" indent="-28575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s-MX" altLang="es-MX" sz="2100" dirty="0">
              <a:solidFill>
                <a:prstClr val="black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742950" lvl="1" indent="-28575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MX" altLang="es-MX" sz="21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Symposium </a:t>
            </a:r>
            <a:r>
              <a:rPr lang="es-MX" altLang="es-MX" sz="2100" b="1" dirty="0">
                <a:latin typeface="Georgia" panose="02040502050405020303" pitchFamily="18" charset="0"/>
                <a:cs typeface="Arial" panose="020B0604020202020204" pitchFamily="34" charset="0"/>
              </a:rPr>
              <a:t>for Entrepreneurship Educators (SEE) Program at Mexico</a:t>
            </a:r>
            <a:r>
              <a:rPr lang="es-MX" altLang="es-MX" sz="2100" dirty="0" smtClean="0">
                <a:latin typeface="Georgia" panose="02040502050405020303" pitchFamily="18" charset="0"/>
                <a:cs typeface="Arial" panose="020B0604020202020204" pitchFamily="34" charset="0"/>
              </a:rPr>
              <a:t>, con Babson College. </a:t>
            </a:r>
          </a:p>
          <a:p>
            <a:pPr lvl="1" algn="just">
              <a:buClr>
                <a:srgbClr val="002060"/>
              </a:buClr>
            </a:pPr>
            <a:endParaRPr lang="es-ES" altLang="es-MX" sz="2100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742950" lvl="1" indent="-28575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altLang="es-MX" sz="2100" dirty="0" smtClean="0">
                <a:latin typeface="Georgia" panose="02040502050405020303" pitchFamily="18" charset="0"/>
                <a:cs typeface="Arial" panose="020B0604020202020204" pitchFamily="34" charset="0"/>
              </a:rPr>
              <a:t>Seminario </a:t>
            </a:r>
            <a:r>
              <a:rPr lang="es-ES" altLang="es-MX" sz="2100" dirty="0">
                <a:latin typeface="Georgia" panose="02040502050405020303" pitchFamily="18" charset="0"/>
                <a:cs typeface="Arial" panose="020B0604020202020204" pitchFamily="34" charset="0"/>
              </a:rPr>
              <a:t>con el Consejo de Rectores y académicos del</a:t>
            </a:r>
            <a:r>
              <a:rPr lang="es-ES" altLang="es-MX" sz="2100" b="1" dirty="0">
                <a:latin typeface="Georgia" panose="02040502050405020303" pitchFamily="18" charset="0"/>
                <a:cs typeface="Arial" panose="020B0604020202020204" pitchFamily="34" charset="0"/>
              </a:rPr>
              <a:t> Boston </a:t>
            </a:r>
            <a:r>
              <a:rPr lang="es-ES" altLang="es-MX" sz="2100" b="1" dirty="0" err="1">
                <a:latin typeface="Georgia" panose="02040502050405020303" pitchFamily="18" charset="0"/>
                <a:cs typeface="Arial" panose="020B0604020202020204" pitchFamily="34" charset="0"/>
              </a:rPr>
              <a:t>College</a:t>
            </a:r>
            <a:r>
              <a:rPr lang="es-ES" altLang="es-MX" sz="2100" b="1" dirty="0">
                <a:latin typeface="Georgia" panose="02040502050405020303" pitchFamily="18" charset="0"/>
                <a:cs typeface="Arial" panose="020B0604020202020204" pitchFamily="34" charset="0"/>
              </a:rPr>
              <a:t> (</a:t>
            </a:r>
            <a:r>
              <a:rPr lang="es-MX" sz="2100" b="1" dirty="0">
                <a:solidFill>
                  <a:srgbClr val="000000"/>
                </a:solidFill>
                <a:latin typeface="Georgia" panose="02040502050405020303" pitchFamily="18" charset="0"/>
                <a:ea typeface="Times New Roman"/>
                <a:cs typeface="Times New Roman"/>
              </a:rPr>
              <a:t>Philip </a:t>
            </a:r>
            <a:r>
              <a:rPr lang="es-MX" sz="2100" b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/>
                <a:cs typeface="Times New Roman"/>
              </a:rPr>
              <a:t>Altbach</a:t>
            </a:r>
            <a:r>
              <a:rPr lang="es-MX" sz="2100" b="1" dirty="0">
                <a:solidFill>
                  <a:srgbClr val="000000"/>
                </a:solidFill>
                <a:latin typeface="Georgia" panose="02040502050405020303" pitchFamily="18" charset="0"/>
                <a:ea typeface="Calibri"/>
                <a:cs typeface="Garamond"/>
              </a:rPr>
              <a:t> </a:t>
            </a:r>
            <a:r>
              <a:rPr lang="es-ES" altLang="es-MX" sz="2100" b="1" dirty="0">
                <a:latin typeface="Georgia" panose="02040502050405020303" pitchFamily="18" charset="0"/>
                <a:cs typeface="Arial" panose="020B0604020202020204" pitchFamily="34" charset="0"/>
              </a:rPr>
              <a:t>y Hans de </a:t>
            </a:r>
            <a:r>
              <a:rPr lang="es-ES" altLang="es-MX" sz="2100" b="1" dirty="0" err="1">
                <a:latin typeface="Georgia" panose="02040502050405020303" pitchFamily="18" charset="0"/>
                <a:cs typeface="Arial" panose="020B0604020202020204" pitchFamily="34" charset="0"/>
              </a:rPr>
              <a:t>Wit</a:t>
            </a:r>
            <a:r>
              <a:rPr lang="es-ES" altLang="es-MX" sz="21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).</a:t>
            </a:r>
          </a:p>
          <a:p>
            <a:pPr marL="742950" lvl="1" indent="-28575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s-ES" altLang="es-MX" sz="2100" b="1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altLang="es-MX" sz="2100" dirty="0" smtClean="0">
                <a:latin typeface="Georgia" panose="02040502050405020303" pitchFamily="18" charset="0"/>
                <a:cs typeface="Arial" panose="020B0604020202020204" pitchFamily="34" charset="0"/>
              </a:rPr>
              <a:t>En </a:t>
            </a:r>
            <a:r>
              <a:rPr lang="es-ES" altLang="es-MX" sz="2100" dirty="0">
                <a:latin typeface="Georgia" panose="02040502050405020303" pitchFamily="18" charset="0"/>
                <a:cs typeface="Arial" panose="020B0604020202020204" pitchFamily="34" charset="0"/>
              </a:rPr>
              <a:t>colaboración con la CGCI</a:t>
            </a:r>
            <a:r>
              <a:rPr lang="es-ES" altLang="es-MX" sz="2100">
                <a:latin typeface="Georgia" panose="02040502050405020303" pitchFamily="18" charset="0"/>
                <a:cs typeface="Arial" panose="020B0604020202020204" pitchFamily="34" charset="0"/>
              </a:rPr>
              <a:t>, </a:t>
            </a:r>
            <a:r>
              <a:rPr lang="es-ES" altLang="es-MX" sz="2100" smtClean="0">
                <a:latin typeface="Georgia" panose="02040502050405020303" pitchFamily="18" charset="0"/>
                <a:cs typeface="Arial" panose="020B0604020202020204" pitchFamily="34" charset="0"/>
              </a:rPr>
              <a:t>participación en </a:t>
            </a:r>
            <a:r>
              <a:rPr lang="es-ES" altLang="es-MX" sz="2100" dirty="0">
                <a:latin typeface="Georgia" panose="02040502050405020303" pitchFamily="18" charset="0"/>
                <a:cs typeface="Arial" panose="020B0604020202020204" pitchFamily="34" charset="0"/>
              </a:rPr>
              <a:t>la integración del capítulo de América Latina para el </a:t>
            </a:r>
            <a:r>
              <a:rPr lang="es-ES" altLang="es-MX" sz="2100" b="1" dirty="0">
                <a:latin typeface="Georgia" panose="02040502050405020303" pitchFamily="18" charset="0"/>
                <a:cs typeface="Arial" panose="020B0604020202020204" pitchFamily="34" charset="0"/>
              </a:rPr>
              <a:t>6to  Informe Mundial sobre Educación Superior de GUNI. </a:t>
            </a:r>
          </a:p>
          <a:p>
            <a:pPr marL="742950" lvl="1" indent="-28575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s-ES" altLang="es-MX" sz="21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7196" y="162812"/>
            <a:ext cx="11174818" cy="4770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5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Proyectos  2016</a:t>
            </a:r>
            <a:endParaRPr lang="es-MX" altLang="es-MX" sz="25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2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9731" y="381309"/>
            <a:ext cx="11174818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Vinculación </a:t>
            </a:r>
            <a:r>
              <a:rPr lang="es-ES" altLang="es-ES" sz="2400" b="1" dirty="0">
                <a:latin typeface="Georgia" panose="02040502050405020303" pitchFamily="18" charset="0"/>
                <a:cs typeface="Arial" panose="020B0604020202020204" pitchFamily="34" charset="0"/>
              </a:rPr>
              <a:t>con el Plan de Desarrollo Institucional 2014-2030</a:t>
            </a:r>
            <a:endParaRPr lang="es-MX" altLang="es-MX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025174"/>
              </p:ext>
            </p:extLst>
          </p:nvPr>
        </p:nvGraphicFramePr>
        <p:xfrm>
          <a:off x="499730" y="974558"/>
          <a:ext cx="11267153" cy="496178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41368"/>
                <a:gridCol w="3767563"/>
                <a:gridCol w="3362240"/>
                <a:gridCol w="2595982"/>
              </a:tblGrid>
              <a:tr h="582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Eje temático del </a:t>
                      </a: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PDI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Acciones estratégicas o proyectos del plan de trabajo de la dependencia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¿Cómo se vinculan los objetivos y estrategias del PDI?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¿Cómo contribuyen al logro de las metas de los indicadores del PDI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240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Gestión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y Gobierno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rgbClr val="00206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s-MX" sz="1200" dirty="0" smtClean="0">
                          <a:solidFill>
                            <a:prstClr val="black"/>
                          </a:solidFill>
                          <a:latin typeface="Georgia" panose="02040502050405020303" pitchFamily="18" charset="0"/>
                        </a:rPr>
                        <a:t>Impartición del programa de actualización para los Coordinadores de</a:t>
                      </a:r>
                      <a:r>
                        <a:rPr lang="es-MX" sz="1200" baseline="0" dirty="0" smtClean="0">
                          <a:solidFill>
                            <a:prstClr val="black"/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s-MX" sz="1200" dirty="0" smtClean="0">
                          <a:solidFill>
                            <a:prstClr val="black"/>
                          </a:solidFill>
                          <a:latin typeface="Georgia" panose="02040502050405020303" pitchFamily="18" charset="0"/>
                        </a:rPr>
                        <a:t>Planeación de la Red Universitaria (segunda  fase).</a:t>
                      </a: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Se</a:t>
                      </a:r>
                      <a:r>
                        <a:rPr lang="es-MX" altLang="es-MX" sz="1200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vincula con el objetivo 15 en cuyas estrategias se establece el  impulso al fortalecimiento de  las instancias de planeación con la intención de agilizar , actualizar y simplificar los procesos y ejercer mejor los recursos.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La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actualización además del conocimiento ayudará en la optimización y obtención de los recursos extraordinarios (indicador 2 de este eje)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</a:tr>
              <a:tr h="1240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 Gestión y gobierno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rgbClr val="00206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s-MX" sz="1200" dirty="0" smtClean="0">
                          <a:solidFill>
                            <a:prstClr val="black"/>
                          </a:solidFill>
                          <a:latin typeface="Georgia" panose="02040502050405020303" pitchFamily="18" charset="0"/>
                        </a:rPr>
                        <a:t>Elaboración e integración del proyecto PFCE.</a:t>
                      </a: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 Se vincula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con el objetivo 16 el cual hace referencia a  la diversificación </a:t>
                      </a:r>
                      <a:r>
                        <a:rPr lang="es-MX" sz="1200" dirty="0" smtClean="0">
                          <a:latin typeface="Georgia" panose="02040502050405020303" pitchFamily="18" charset="0"/>
                        </a:rPr>
                        <a:t>y aumento de las fuentes de ingresos (fondos externos)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 El cumplimiento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de esta acción contribuye a cumplir con los lineamientos del programa, lo cual permite seguir participando en la obtención de nuevos recurso.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</a:tr>
              <a:tr h="18980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Gestión y gobierno</a:t>
                      </a:r>
                      <a:endParaRPr lang="es-MX" altLang="es-MX" sz="1200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rgbClr val="00206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s-MX" altLang="es-MX" sz="1200" dirty="0" smtClean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Coordinación del Symposium for Entrepreneurship Educators (SEE) Program at Mexico.</a:t>
                      </a:r>
                      <a:endParaRPr lang="es-MX" sz="1200" dirty="0" smtClean="0">
                        <a:solidFill>
                          <a:prstClr val="black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Con el objetivo 15 en cuyas estrategias se establece el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fortalecimiento </a:t>
                      </a:r>
                      <a:r>
                        <a:rPr lang="es-MX" sz="1200" dirty="0" smtClean="0">
                          <a:latin typeface="Georgia" panose="02040502050405020303" pitchFamily="18" charset="0"/>
                        </a:rPr>
                        <a:t>a los órganos colegiados, en especial al Consejo de Rectores como órgano permanente de planeación y dirección estratégica.</a:t>
                      </a:r>
                      <a:endParaRPr lang="es-MX" altLang="es-MX" sz="1200" dirty="0" smtClean="0">
                        <a:effectLst/>
                        <a:latin typeface="Georgia" panose="02040502050405020303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Fomentar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una participación institucional en redes, asociaciones y organismos internacionales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con Instituciones de Educación Superior 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 lo cual permite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mantener actualizada a la universidad y también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establecer proyectos académicos de colaboración y de investigación.</a:t>
                      </a:r>
                    </a:p>
                  </a:txBody>
                  <a:tcPr marL="47625" marR="47625" marT="63500" marB="635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43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9731" y="381309"/>
            <a:ext cx="11174818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Vinculación </a:t>
            </a:r>
            <a:r>
              <a:rPr lang="es-ES" altLang="es-ES" sz="2400" b="1" dirty="0">
                <a:latin typeface="Georgia" panose="02040502050405020303" pitchFamily="18" charset="0"/>
                <a:cs typeface="Arial" panose="020B0604020202020204" pitchFamily="34" charset="0"/>
              </a:rPr>
              <a:t>con el Plan de Desarrollo Institucional 2014-2030</a:t>
            </a:r>
            <a:endParaRPr lang="es-MX" altLang="es-MX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944402"/>
              </p:ext>
            </p:extLst>
          </p:nvPr>
        </p:nvGraphicFramePr>
        <p:xfrm>
          <a:off x="391567" y="903137"/>
          <a:ext cx="11282982" cy="500446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43533"/>
                <a:gridCol w="4446248"/>
                <a:gridCol w="2992845"/>
                <a:gridCol w="2300356"/>
              </a:tblGrid>
              <a:tr h="708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Eje temático del </a:t>
                      </a: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PDI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Acciones estratégicas o proyectos del plan de trabajo de la dependencia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¿Cómo se vinculan los objetivos y estrategias del PDI?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¿Cómo contribuyen al logro de las metas de los indicadores del PDI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44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Gestión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y Gobierno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rgbClr val="00206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s-MX" sz="1200" dirty="0" smtClean="0">
                          <a:solidFill>
                            <a:prstClr val="black"/>
                          </a:solidFill>
                          <a:latin typeface="Georgia" panose="02040502050405020303" pitchFamily="18" charset="0"/>
                        </a:rPr>
                        <a:t>Elaboración de manual de ejecución del PFCE.</a:t>
                      </a: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Se</a:t>
                      </a:r>
                      <a:r>
                        <a:rPr lang="es-MX" altLang="es-MX" sz="1200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vincula con el objetivo 15 en cuyas estrategias se establece el  impulso al fortalecimiento de  las instancias de planeación con la intención de agilizar , actualizar y simplificar los procesos y ejercer mejor los recursos.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A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yudará en la optimización y obtención de los recursos extraordinarios (indicador 2 de este eje)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</a:tr>
              <a:tr h="1228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+mn-ea"/>
                          <a:cs typeface="Arial" panose="020B0604020202020204" pitchFamily="34" charset="0"/>
                        </a:rPr>
                        <a:t> Gestión y gobierno</a:t>
                      </a:r>
                      <a:endParaRPr lang="es-MX" altLang="es-MX" sz="1200" kern="12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+mn-ea"/>
                          <a:cs typeface="Arial" panose="020B0604020202020204" pitchFamily="34" charset="0"/>
                        </a:rPr>
                        <a:t>Automatización del proceso para elaborar los informes correspondientes a los fondos extraordinarios.</a:t>
                      </a:r>
                    </a:p>
                    <a:p>
                      <a:pPr marL="0" indent="0" algn="just">
                        <a:buClr>
                          <a:srgbClr val="002060"/>
                        </a:buClr>
                        <a:buFont typeface="Arial" panose="020B0604020202020204" pitchFamily="34" charset="0"/>
                        <a:buNone/>
                      </a:pPr>
                      <a:endParaRPr lang="es-MX" sz="1200" kern="1200" dirty="0" smtClean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 Se vincula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con el objetivo 16 el cual hace referencia a  la diversificación </a:t>
                      </a:r>
                      <a:r>
                        <a:rPr lang="es-MX" sz="1200" dirty="0" smtClean="0">
                          <a:latin typeface="Georgia" panose="02040502050405020303" pitchFamily="18" charset="0"/>
                        </a:rPr>
                        <a:t>y aumento de las fuentes de ingresos (fondos externos)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 El cumplimiento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de esta acción contribuye a cumplir con los lineamientos del programa, lo cual permite seguir participando en la obtención de nuevos recurso.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</a:tr>
              <a:tr h="1446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Gestión y gobierno</a:t>
                      </a:r>
                      <a:endParaRPr lang="es-MX" altLang="es-MX" sz="1200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rgbClr val="00206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s-MX" sz="1200" dirty="0" smtClean="0">
                          <a:solidFill>
                            <a:prstClr val="black"/>
                          </a:solidFill>
                          <a:latin typeface="Georgia" panose="02040502050405020303" pitchFamily="18" charset="0"/>
                        </a:rPr>
                        <a:t>Diseño del manual para el ejercicio de recursos ProExOEES</a:t>
                      </a: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Se</a:t>
                      </a:r>
                      <a:r>
                        <a:rPr lang="es-MX" altLang="es-MX" sz="1200" baseline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vincula con el objetivo 15 en cuyas estrategias se establece el  impulso al fortalecimiento de  las instancias de planeación con la intención de agilizar , actualizar y simplificar los procesos y ejercer mejor los recursos.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A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yudará en la optimización y obtención de los recursos extraordinarios (indicador 2 de este eje)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51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9731" y="381309"/>
            <a:ext cx="11174818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Vinculación </a:t>
            </a:r>
            <a:r>
              <a:rPr lang="es-ES" altLang="es-ES" sz="2400" b="1" dirty="0">
                <a:latin typeface="Georgia" panose="02040502050405020303" pitchFamily="18" charset="0"/>
                <a:cs typeface="Arial" panose="020B0604020202020204" pitchFamily="34" charset="0"/>
              </a:rPr>
              <a:t>con el Plan de Desarrollo Institucional 2014-2030</a:t>
            </a:r>
            <a:endParaRPr lang="es-MX" altLang="es-MX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34008"/>
              </p:ext>
            </p:extLst>
          </p:nvPr>
        </p:nvGraphicFramePr>
        <p:xfrm>
          <a:off x="397042" y="998621"/>
          <a:ext cx="11393904" cy="479639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58707"/>
                <a:gridCol w="4489959"/>
                <a:gridCol w="3022267"/>
                <a:gridCol w="2322971"/>
              </a:tblGrid>
              <a:tr h="1271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Eje temático del </a:t>
                      </a: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PDI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Acciones estratégicas o proyectos del plan de trabajo de la dependencia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¿Cómo se vinculan los objetivos y estrategias del PDI?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¿Cómo contribuyen al logro de las metas de los indicadores del PDI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532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Gestión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y Gobierno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latin typeface="Georgia" panose="02040502050405020303" pitchFamily="18" charset="0"/>
                        </a:rPr>
                        <a:t>Seguimiento de indicadores del PDI 2014-2030 y los planes de desarrollo de los Centros Universitarios, SUV y SEMS. </a:t>
                      </a: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Con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el o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bjetivo 15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en donde se indica la consolidación</a:t>
                      </a:r>
                      <a:r>
                        <a:rPr lang="es-MX" sz="1200" dirty="0" smtClean="0">
                          <a:latin typeface="Georgia" panose="02040502050405020303" pitchFamily="18" charset="0"/>
                        </a:rPr>
                        <a:t>  de la integración del sistema de información universitaria que incluya una plataforma de indicadores académicos y de gestión, orientados a la toma de decisiones estratégicas. </a:t>
                      </a:r>
                      <a:endParaRPr lang="es-MX" altLang="es-MX" sz="1200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Identificando el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avance de la consecución de las metas y poder reforzar las estrategias planteadas o en su caso reorientar los esfuerzos para cumplir con lo programado. 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</a:tr>
              <a:tr h="19926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200" kern="12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Docencia y aprendizaje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e investigación y posgrado.</a:t>
                      </a:r>
                      <a:endParaRPr lang="es-MX" altLang="es-MX" sz="1200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altLang="es-MX" sz="1200" kern="12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1200" dirty="0" smtClean="0">
                          <a:latin typeface="Georgia" panose="02040502050405020303" pitchFamily="18" charset="0"/>
                        </a:rPr>
                        <a:t>Participación de la Universidad de Guadalajara en los rankings (internacionales y nacionales).</a:t>
                      </a:r>
                    </a:p>
                    <a:p>
                      <a:pPr marL="0" indent="0" algn="just">
                        <a:buClr>
                          <a:srgbClr val="002060"/>
                        </a:buClr>
                        <a:buFont typeface="Arial" panose="020B0604020202020204" pitchFamily="34" charset="0"/>
                        <a:buNone/>
                      </a:pPr>
                      <a:endParaRPr lang="es-MX" sz="1200" kern="1200" dirty="0" smtClean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20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/>
                          <a:cs typeface="Calibri"/>
                        </a:rPr>
                        <a:t>Con el objetivo</a:t>
                      </a:r>
                      <a:r>
                        <a:rPr lang="es-MX" alt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/>
                          <a:cs typeface="Calibri"/>
                        </a:rPr>
                        <a:t> 1.1 asegurando que los programas educativos cuenten con estándares de calidad nacional e internacional y con el objetivo  2.3  Ampliando y diversificando la matrícula de posgrado con altos estándares de calidad y relevancia nacional e internacional.</a:t>
                      </a:r>
                      <a:endParaRPr lang="es-MX" altLang="es-MX" sz="1200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altLang="es-MX" sz="120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/>
                          <a:cs typeface="Calibri"/>
                        </a:rPr>
                        <a:t>Identificar</a:t>
                      </a:r>
                      <a:r>
                        <a:rPr lang="es-ES" alt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/>
                          <a:cs typeface="Calibri"/>
                        </a:rPr>
                        <a:t> el posicionamiento de la Universidad con relación a los estándares de calidad determinados en los rankings internacionales y nacionales, para plantear estrategias que permitan a la </a:t>
                      </a:r>
                      <a:r>
                        <a:rPr lang="es-ES" altLang="es-MX" sz="1200" baseline="0" dirty="0" err="1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/>
                          <a:cs typeface="Calibri"/>
                        </a:rPr>
                        <a:t>UdeG</a:t>
                      </a:r>
                      <a:r>
                        <a:rPr lang="es-ES" alt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/>
                          <a:cs typeface="Calibri"/>
                        </a:rPr>
                        <a:t> mejorar su posición. 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44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9731" y="381309"/>
            <a:ext cx="11174818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altLang="es-ES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Vinculación </a:t>
            </a:r>
            <a:r>
              <a:rPr lang="es-ES" altLang="es-ES" sz="2400" b="1" dirty="0">
                <a:latin typeface="Georgia" panose="02040502050405020303" pitchFamily="18" charset="0"/>
                <a:cs typeface="Arial" panose="020B0604020202020204" pitchFamily="34" charset="0"/>
              </a:rPr>
              <a:t>con el Plan de Desarrollo Institucional 2014-2030</a:t>
            </a:r>
            <a:endParaRPr lang="es-MX" altLang="es-MX" sz="24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471048"/>
              </p:ext>
            </p:extLst>
          </p:nvPr>
        </p:nvGraphicFramePr>
        <p:xfrm>
          <a:off x="336885" y="1125805"/>
          <a:ext cx="11454062" cy="440413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66937"/>
                <a:gridCol w="3537090"/>
                <a:gridCol w="3515674"/>
                <a:gridCol w="2834361"/>
              </a:tblGrid>
              <a:tr h="7498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Eje temático del </a:t>
                      </a: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PDI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Acciones estratégicas o proyectos del plan de trabajo de la dependencia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¿Cómo se vinculan los objetivos y estrategias del PDI?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>
                          <a:effectLst/>
                          <a:latin typeface="Georgia" panose="02040502050405020303" pitchFamily="18" charset="0"/>
                        </a:rPr>
                        <a:t>¿Cómo contribuyen al logro de las metas de los indicadores del PDI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1630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Gestión y gobierno</a:t>
                      </a:r>
                      <a:endParaRPr lang="es-MX" altLang="es-MX" sz="1200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rgbClr val="00206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Seguimiento financiero</a:t>
                      </a:r>
                      <a:endParaRPr lang="es-MX" sz="1200" dirty="0" smtClean="0">
                        <a:solidFill>
                          <a:prstClr val="black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Con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el o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bjetivo 16 que menciona la Implementación de 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acciones eficientes de comunicación y mecanismos que permitan de manera oportuna la información el gasto universitario.</a:t>
                      </a:r>
                      <a:endParaRPr lang="es-MX" altLang="es-MX" sz="1200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/>
                          <a:cs typeface="Calibri"/>
                        </a:rPr>
                        <a:t>Atendiendo las observaciones  en conjunto con la simplificación de los procesos  y  l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a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actualización del conocimiento  ayudará  optimización y captación de los recursos </a:t>
                      </a:r>
                      <a:r>
                        <a:rPr lang="es-MX" altLang="es-MX" sz="1200" baseline="0" dirty="0" smtClean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/>
                          <a:cs typeface="Calibri"/>
                        </a:rPr>
                        <a:t> extraordinarios  aumentando el porcentaje  con respecto al subsidio  ordinario  total anual. 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(indicador 2 de este eje).</a:t>
                      </a:r>
                      <a:endParaRPr lang="es-MX" altLang="es-MX" sz="1200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</a:tr>
              <a:tr h="1491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Gestión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y Gobierno</a:t>
                      </a:r>
                      <a:endParaRPr lang="es-MX" altLang="es-MX" sz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Evaluación al desempeño con base a la verificación del grado de cumplimiento de objetivos y metas, relacionados con los indicadores estratégicos y de gestión. </a:t>
                      </a:r>
                    </a:p>
                    <a:p>
                      <a:pPr marL="0" indent="0" algn="just">
                        <a:buClr>
                          <a:srgbClr val="002060"/>
                        </a:buClr>
                        <a:buFont typeface="Arial" panose="020B0604020202020204" pitchFamily="34" charset="0"/>
                        <a:buNone/>
                      </a:pPr>
                      <a:endParaRPr lang="es-MX" sz="1200" dirty="0" smtClean="0">
                        <a:solidFill>
                          <a:prstClr val="black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Con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el o</a:t>
                      </a: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bjetivo 15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en donde se indica la consolidación</a:t>
                      </a:r>
                      <a:r>
                        <a:rPr lang="es-MX" sz="1200" dirty="0" smtClean="0">
                          <a:latin typeface="Georgia" panose="02040502050405020303" pitchFamily="18" charset="0"/>
                        </a:rPr>
                        <a:t>  de la integración del sistema de información universitaria que incluya una plataforma de indicadores académicos y de gestión, orientados a la toma de decisiones estratégicas. </a:t>
                      </a:r>
                      <a:endParaRPr lang="es-MX" altLang="es-MX" sz="1200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altLang="es-MX" sz="1200" dirty="0" smtClean="0">
                          <a:effectLst/>
                          <a:latin typeface="Georgia" panose="02040502050405020303" pitchFamily="18" charset="0"/>
                        </a:rPr>
                        <a:t>Identificando el</a:t>
                      </a:r>
                      <a:r>
                        <a:rPr lang="es-MX" altLang="es-MX" sz="1200" baseline="0" dirty="0" smtClean="0">
                          <a:effectLst/>
                          <a:latin typeface="Georgia" panose="02040502050405020303" pitchFamily="18" charset="0"/>
                        </a:rPr>
                        <a:t> avance de la consecución de las metas y poder reforzar las estrategias planteadas o en su caso reorientar los esfuerzos para cumplir con lo programado.</a:t>
                      </a:r>
                      <a:endParaRPr lang="es-MX" altLang="es-MX" sz="1200" dirty="0" smtClean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Calibri"/>
                      </a:endParaRPr>
                    </a:p>
                  </a:txBody>
                  <a:tcPr marL="47625" marR="47625" marT="63500" marB="635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6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2"/>
          <p:cNvSpPr txBox="1"/>
          <p:nvPr/>
        </p:nvSpPr>
        <p:spPr>
          <a:xfrm>
            <a:off x="1231882" y="3337533"/>
            <a:ext cx="9159027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s-MX" altLang="es-MX" sz="3600" b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Coordinación General de Planeación y Desarrollo Institucional</a:t>
            </a:r>
            <a:endParaRPr lang="es-MX" altLang="es-MX" sz="36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931771" y="5605899"/>
            <a:ext cx="3871208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MX" altLang="es-MX" sz="2400" b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4 de febrero de 2016</a:t>
            </a:r>
            <a:endParaRPr lang="es-MX" altLang="es-MX" sz="2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4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543346" y="260508"/>
            <a:ext cx="4732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cuantitativos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43624"/>
              </p:ext>
            </p:extLst>
          </p:nvPr>
        </p:nvGraphicFramePr>
        <p:xfrm>
          <a:off x="0" y="1856072"/>
          <a:ext cx="5421086" cy="4073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7 Rectángulo"/>
          <p:cNvSpPr/>
          <p:nvPr/>
        </p:nvSpPr>
        <p:spPr>
          <a:xfrm>
            <a:off x="1317577" y="784830"/>
            <a:ext cx="91839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000" b="1" dirty="0" smtClean="0">
                <a:latin typeface="Georgia"/>
                <a:cs typeface="Georgia"/>
              </a:rPr>
              <a:t>Seguimiento financiero y progr</a:t>
            </a:r>
            <a:r>
              <a:rPr lang="es-ES" sz="2000" b="1" dirty="0" smtClean="0">
                <a:latin typeface="Georgia"/>
                <a:cs typeface="Georgia"/>
              </a:rPr>
              <a:t>á</a:t>
            </a:r>
            <a:r>
              <a:rPr lang="es-MX" sz="2000" b="1" dirty="0" smtClean="0">
                <a:latin typeface="Georgia"/>
                <a:cs typeface="Georgia"/>
              </a:rPr>
              <a:t>matico a </a:t>
            </a:r>
            <a:r>
              <a:rPr lang="es-MX" sz="2400" b="1" dirty="0" smtClean="0">
                <a:latin typeface="Georgia"/>
                <a:cs typeface="Georgia"/>
              </a:rPr>
              <a:t>12</a:t>
            </a:r>
            <a:r>
              <a:rPr lang="es-MX" sz="2000" b="1" dirty="0" smtClean="0">
                <a:latin typeface="Georgia"/>
                <a:cs typeface="Georgia"/>
              </a:rPr>
              <a:t> fondos </a:t>
            </a:r>
            <a:r>
              <a:rPr lang="es-MX" sz="2000" b="1" dirty="0">
                <a:latin typeface="Georgia"/>
                <a:cs typeface="Georgia"/>
              </a:rPr>
              <a:t>extraordinarios </a:t>
            </a:r>
            <a:endParaRPr lang="es-MX" sz="2000" b="1" dirty="0" smtClean="0">
              <a:latin typeface="Georgia"/>
              <a:cs typeface="Georgia"/>
            </a:endParaRPr>
          </a:p>
          <a:p>
            <a:pPr algn="ctr"/>
            <a:r>
              <a:rPr lang="es-MX" sz="2000" b="1" dirty="0" smtClean="0">
                <a:latin typeface="Georgia"/>
                <a:cs typeface="Georgia"/>
              </a:rPr>
              <a:t>en colaboraci</a:t>
            </a:r>
            <a:r>
              <a:rPr lang="es-ES" sz="2000" b="1" dirty="0" err="1" smtClean="0">
                <a:latin typeface="Georgia"/>
                <a:cs typeface="Georgia"/>
              </a:rPr>
              <a:t>ó</a:t>
            </a:r>
            <a:r>
              <a:rPr lang="es-MX" sz="2000" b="1" dirty="0" smtClean="0">
                <a:latin typeface="Georgia"/>
                <a:cs typeface="Georgia"/>
              </a:rPr>
              <a:t>n con diversas dependencias de la AG. </a:t>
            </a:r>
          </a:p>
        </p:txBody>
      </p:sp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971877"/>
              </p:ext>
            </p:extLst>
          </p:nvPr>
        </p:nvGraphicFramePr>
        <p:xfrm>
          <a:off x="5746251" y="2174106"/>
          <a:ext cx="6445749" cy="3842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1 Rectángulo"/>
          <p:cNvSpPr/>
          <p:nvPr/>
        </p:nvSpPr>
        <p:spPr>
          <a:xfrm>
            <a:off x="6405667" y="1786308"/>
            <a:ext cx="5126916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92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Proporción</a:t>
            </a:r>
            <a:r>
              <a:rPr lang="en-US" dirty="0"/>
              <a:t> de </a:t>
            </a:r>
            <a:r>
              <a:rPr lang="en-US" dirty="0" smtClean="0"/>
              <a:t>los </a:t>
            </a:r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s-MX" dirty="0"/>
              <a:t>e</a:t>
            </a:r>
            <a:r>
              <a:rPr lang="es-MX" dirty="0" smtClean="0"/>
              <a:t>xtraordinarios</a:t>
            </a:r>
            <a:r>
              <a:rPr lang="en-US" dirty="0"/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35726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73981" y="76024"/>
            <a:ext cx="838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cuantitativos alcanzados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en 2015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51313" y="607168"/>
            <a:ext cx="6261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Georgia" panose="02040502050405020303" pitchFamily="18" charset="0"/>
              </a:rPr>
              <a:t>PROFOCIE 2014 (PROGES y PRODES)</a:t>
            </a:r>
            <a:endParaRPr lang="es-MX" sz="2000" b="1" dirty="0">
              <a:latin typeface="Georgia" panose="02040502050405020303" pitchFamily="18" charset="0"/>
            </a:endParaRPr>
          </a:p>
        </p:txBody>
      </p:sp>
      <p:graphicFrame>
        <p:nvGraphicFramePr>
          <p:cNvPr id="5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857626"/>
              </p:ext>
            </p:extLst>
          </p:nvPr>
        </p:nvGraphicFramePr>
        <p:xfrm>
          <a:off x="1497091" y="1503692"/>
          <a:ext cx="8941012" cy="86226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735221"/>
                <a:gridCol w="1699774"/>
                <a:gridCol w="2407273"/>
                <a:gridCol w="2098744"/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s-MX" sz="1300" b="1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PROFOCIE   2014 </a:t>
                      </a:r>
                      <a:endParaRPr lang="es-MX" sz="13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52977"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 smtClean="0">
                          <a:latin typeface="Georgia" panose="02040502050405020303" pitchFamily="18" charset="0"/>
                        </a:rPr>
                        <a:t>Monto apoyado por la SEP</a:t>
                      </a:r>
                      <a:endParaRPr lang="es-MX" sz="1300" b="1" dirty="0">
                        <a:latin typeface="Georgia" panose="02040502050405020303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 smtClean="0">
                          <a:latin typeface="Georgia" panose="02040502050405020303" pitchFamily="18" charset="0"/>
                        </a:rPr>
                        <a:t>Monto pagado </a:t>
                      </a:r>
                      <a:endParaRPr lang="es-MX" sz="1300" b="1" dirty="0">
                        <a:latin typeface="Georgia" panose="02040502050405020303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 smtClean="0">
                          <a:latin typeface="Georgia" panose="02040502050405020303" pitchFamily="18" charset="0"/>
                        </a:rPr>
                        <a:t>Porcentaje</a:t>
                      </a:r>
                      <a:r>
                        <a:rPr lang="es-MX" sz="1300" b="1" baseline="0" dirty="0" smtClean="0">
                          <a:latin typeface="Georgia" panose="02040502050405020303" pitchFamily="18" charset="0"/>
                        </a:rPr>
                        <a:t> del </a:t>
                      </a:r>
                      <a:r>
                        <a:rPr lang="es-MX" sz="1300" b="1" dirty="0" smtClean="0">
                          <a:latin typeface="Georgia" panose="02040502050405020303" pitchFamily="18" charset="0"/>
                        </a:rPr>
                        <a:t>pagado</a:t>
                      </a:r>
                      <a:endParaRPr lang="es-MX" sz="13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 smtClean="0">
                          <a:solidFill>
                            <a:sysClr val="windowText" lastClr="000000"/>
                          </a:solidFill>
                          <a:latin typeface="Georgia" panose="02040502050405020303" pitchFamily="18" charset="0"/>
                        </a:rPr>
                        <a:t>Monto no ejercido </a:t>
                      </a:r>
                      <a:endParaRPr lang="es-MX" sz="1300" b="1" dirty="0">
                        <a:solidFill>
                          <a:sysClr val="windowText" lastClr="0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886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kern="1200" dirty="0">
                          <a:latin typeface="Georgia" panose="02040502050405020303" pitchFamily="18" charset="0"/>
                        </a:rPr>
                        <a:t>    </a:t>
                      </a:r>
                      <a:r>
                        <a:rPr lang="es-MX" sz="1300" kern="1200" dirty="0" smtClean="0">
                          <a:latin typeface="Georgia" panose="02040502050405020303" pitchFamily="18" charset="0"/>
                        </a:rPr>
                        <a:t>$ 71,005,234.00</a:t>
                      </a:r>
                      <a:endParaRPr lang="es-MX" sz="1300" b="1" kern="120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 dirty="0">
                          <a:effectLst/>
                          <a:latin typeface="Georgia" panose="02040502050405020303" pitchFamily="18" charset="0"/>
                        </a:rPr>
                        <a:t>   </a:t>
                      </a:r>
                      <a:r>
                        <a:rPr lang="es-MX" sz="13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 </a:t>
                      </a:r>
                      <a:r>
                        <a:rPr lang="es-MX" sz="1300" u="none" strike="noStrike" dirty="0" smtClean="0">
                          <a:effectLst/>
                          <a:latin typeface="Georgia" panose="02040502050405020303" pitchFamily="18" charset="0"/>
                        </a:rPr>
                        <a:t> 69,533,485.06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 smtClean="0">
                          <a:latin typeface="Georgia" panose="02040502050405020303" pitchFamily="18" charset="0"/>
                        </a:rPr>
                        <a:t>98%</a:t>
                      </a:r>
                      <a:endParaRPr lang="es-MX" sz="1300" b="1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$ 1,471,748.94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9400958"/>
              </p:ext>
            </p:extLst>
          </p:nvPr>
        </p:nvGraphicFramePr>
        <p:xfrm>
          <a:off x="7560129" y="2894113"/>
          <a:ext cx="4631871" cy="3375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541868"/>
              </p:ext>
            </p:extLst>
          </p:nvPr>
        </p:nvGraphicFramePr>
        <p:xfrm>
          <a:off x="0" y="2894113"/>
          <a:ext cx="7560129" cy="3375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9462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097453" y="191060"/>
            <a:ext cx="57727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altLang="es-ES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cuantitativos </a:t>
            </a:r>
            <a:endParaRPr lang="es-ES" altLang="es-ES" sz="2800" b="1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Seguimiento </a:t>
            </a:r>
            <a:r>
              <a:rPr lang="es-ES" altLang="es-ES" sz="2800" b="1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ProExoEES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  2015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773938"/>
              </p:ext>
            </p:extLst>
          </p:nvPr>
        </p:nvGraphicFramePr>
        <p:xfrm>
          <a:off x="722260" y="2957582"/>
          <a:ext cx="10527267" cy="30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366735"/>
              </p:ext>
            </p:extLst>
          </p:nvPr>
        </p:nvGraphicFramePr>
        <p:xfrm>
          <a:off x="886265" y="1544117"/>
          <a:ext cx="10339752" cy="941316"/>
        </p:xfrm>
        <a:graphic>
          <a:graphicData uri="http://schemas.openxmlformats.org/drawingml/2006/table">
            <a:tbl>
              <a:tblPr/>
              <a:tblGrid>
                <a:gridCol w="2723719"/>
                <a:gridCol w="2780786"/>
                <a:gridCol w="2511007"/>
                <a:gridCol w="2324240"/>
              </a:tblGrid>
              <a:tr h="3137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Asignado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Comprometido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Ejercido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Georgia"/>
                        </a:rPr>
                        <a:t>No ejercido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137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$104,833,109.00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$75,308,563.41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$26,387,559.25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$3,136,986.34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377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100 %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71.84 %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25.17 %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2.99 %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38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404063" y="185314"/>
            <a:ext cx="6691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ES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cuantitativos </a:t>
            </a:r>
          </a:p>
          <a:p>
            <a:pPr algn="ctr"/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Seguimiento FECES 2015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4659093"/>
              </p:ext>
            </p:extLst>
          </p:nvPr>
        </p:nvGraphicFramePr>
        <p:xfrm>
          <a:off x="927511" y="2789784"/>
          <a:ext cx="10334047" cy="3226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094700"/>
              </p:ext>
            </p:extLst>
          </p:nvPr>
        </p:nvGraphicFramePr>
        <p:xfrm>
          <a:off x="753106" y="1415211"/>
          <a:ext cx="10574801" cy="976932"/>
        </p:xfrm>
        <a:graphic>
          <a:graphicData uri="http://schemas.openxmlformats.org/drawingml/2006/table">
            <a:tbl>
              <a:tblPr/>
              <a:tblGrid>
                <a:gridCol w="2587432"/>
                <a:gridCol w="2669193"/>
                <a:gridCol w="2880679"/>
                <a:gridCol w="2437497"/>
              </a:tblGrid>
              <a:tr h="41614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Asignado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Ejercido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Comprometido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No ejercido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90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$84,634,779.00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$67,564,870.40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$11,293,559.08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$5,776,349.52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922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100%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79.83%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13.34%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eorgia"/>
                        </a:rPr>
                        <a:t>6.83%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12 CuadroTexto"/>
          <p:cNvSpPr txBox="1"/>
          <p:nvPr/>
        </p:nvSpPr>
        <p:spPr>
          <a:xfrm rot="16200000">
            <a:off x="130820" y="4076965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i="1" dirty="0" smtClean="0">
                <a:latin typeface="Georgia" panose="02040502050405020303" pitchFamily="18" charset="0"/>
              </a:rPr>
              <a:t>Porcentaje</a:t>
            </a:r>
            <a:endParaRPr lang="es-MX" sz="11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80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3590435" y="213119"/>
            <a:ext cx="4732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2800" b="1" dirty="0">
                <a:latin typeface="Georgia" panose="02040502050405020303" pitchFamily="18" charset="0"/>
                <a:cs typeface="Arial" panose="020B0604020202020204" pitchFamily="34" charset="0"/>
              </a:rPr>
              <a:t>Resultados </a:t>
            </a:r>
            <a:r>
              <a:rPr lang="es-ES" altLang="es-ES" sz="28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cuantitativos</a:t>
            </a:r>
            <a:endParaRPr lang="es-MX" altLang="es-MX" sz="28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08156" y="898253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Georgia" panose="02040502050405020303" pitchFamily="18" charset="0"/>
                <a:ea typeface="+mj-ea"/>
                <a:cs typeface="+mj-cs"/>
              </a:rPr>
              <a:t>En coordinaci</a:t>
            </a:r>
            <a:r>
              <a:rPr lang="es-ES" sz="2000" b="1" dirty="0" err="1" smtClean="0">
                <a:latin typeface="Georgia" panose="02040502050405020303" pitchFamily="18" charset="0"/>
                <a:ea typeface="+mj-ea"/>
                <a:cs typeface="+mj-cs"/>
              </a:rPr>
              <a:t>ó</a:t>
            </a:r>
            <a:r>
              <a:rPr lang="es-MX" sz="2000" b="1" dirty="0" smtClean="0">
                <a:latin typeface="Georgia" panose="02040502050405020303" pitchFamily="18" charset="0"/>
                <a:ea typeface="+mj-ea"/>
                <a:cs typeface="+mj-cs"/>
              </a:rPr>
              <a:t>n con diversas entidades de la Red, se organiz</a:t>
            </a:r>
            <a:r>
              <a:rPr lang="es-ES" sz="2000" b="1" dirty="0" err="1" smtClean="0">
                <a:latin typeface="Georgia" panose="02040502050405020303" pitchFamily="18" charset="0"/>
                <a:ea typeface="+mj-ea"/>
                <a:cs typeface="+mj-cs"/>
              </a:rPr>
              <a:t>ó</a:t>
            </a:r>
            <a:r>
              <a:rPr lang="es-ES" sz="2000" b="1" dirty="0" smtClean="0">
                <a:latin typeface="Georgia" panose="02040502050405020303" pitchFamily="18" charset="0"/>
                <a:ea typeface="+mj-ea"/>
                <a:cs typeface="+mj-cs"/>
              </a:rPr>
              <a:t> la </a:t>
            </a:r>
            <a:r>
              <a:rPr lang="es-MX" sz="2000" b="1" dirty="0">
                <a:latin typeface="Georgia" panose="02040502050405020303" pitchFamily="18" charset="0"/>
                <a:ea typeface="+mj-ea"/>
                <a:cs typeface="+mj-cs"/>
              </a:rPr>
              <a:t>v</a:t>
            </a:r>
            <a:r>
              <a:rPr lang="es-MX" sz="2000" b="1" dirty="0" smtClean="0">
                <a:latin typeface="Georgia" panose="02040502050405020303" pitchFamily="18" charset="0"/>
                <a:ea typeface="+mj-ea"/>
                <a:cs typeface="+mj-cs"/>
              </a:rPr>
              <a:t>isita </a:t>
            </a:r>
            <a:r>
              <a:rPr lang="es-MX" sz="2000" b="1" dirty="0">
                <a:latin typeface="Georgia" panose="02040502050405020303" pitchFamily="18" charset="0"/>
                <a:ea typeface="+mj-ea"/>
                <a:cs typeface="+mj-cs"/>
              </a:rPr>
              <a:t>de </a:t>
            </a:r>
            <a:r>
              <a:rPr lang="es-MX" sz="2000" b="1" dirty="0" smtClean="0">
                <a:latin typeface="Georgia" panose="02040502050405020303" pitchFamily="18" charset="0"/>
                <a:ea typeface="+mj-ea"/>
                <a:cs typeface="+mj-cs"/>
              </a:rPr>
              <a:t>seguimiento académico </a:t>
            </a:r>
            <a:r>
              <a:rPr lang="es-MX" sz="2000" b="1" i="1" dirty="0" smtClean="0">
                <a:latin typeface="Georgia" panose="02040502050405020303" pitchFamily="18" charset="0"/>
                <a:ea typeface="+mj-ea"/>
                <a:cs typeface="+mj-cs"/>
              </a:rPr>
              <a:t>In situ</a:t>
            </a:r>
            <a:r>
              <a:rPr lang="es-MX" sz="2000" b="1" dirty="0" smtClean="0">
                <a:latin typeface="Georgia" panose="02040502050405020303" pitchFamily="18" charset="0"/>
                <a:ea typeface="+mj-ea"/>
                <a:cs typeface="+mj-cs"/>
              </a:rPr>
              <a:t> del PROFOCIE.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384392" y="1722730"/>
            <a:ext cx="8946976" cy="72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dirty="0" smtClean="0">
                <a:latin typeface="Georgia" panose="02040502050405020303" pitchFamily="18" charset="0"/>
              </a:rPr>
              <a:t>Evaluación PIFI 2014</a:t>
            </a:r>
            <a:endParaRPr lang="es-MX" sz="2400" dirty="0">
              <a:latin typeface="Georgia" panose="02040502050405020303" pitchFamily="18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581685" y="3927259"/>
            <a:ext cx="8946976" cy="7200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dirty="0" smtClean="0">
                <a:latin typeface="Georgia" panose="02040502050405020303" pitchFamily="18" charset="0"/>
              </a:rPr>
              <a:t>Resultado de la Visita de seguimiento académico </a:t>
            </a:r>
            <a:r>
              <a:rPr lang="es-MX" sz="2400" i="1" dirty="0">
                <a:latin typeface="Georgia" panose="02040502050405020303" pitchFamily="18" charset="0"/>
              </a:rPr>
              <a:t>I</a:t>
            </a:r>
            <a:r>
              <a:rPr lang="es-MX" sz="2400" i="1" dirty="0" smtClean="0">
                <a:latin typeface="Georgia" panose="02040502050405020303" pitchFamily="18" charset="0"/>
              </a:rPr>
              <a:t>n situ</a:t>
            </a:r>
            <a:r>
              <a:rPr lang="es-MX" sz="2400" dirty="0" smtClean="0">
                <a:latin typeface="Georgia" panose="02040502050405020303" pitchFamily="18" charset="0"/>
              </a:rPr>
              <a:t> 2015</a:t>
            </a:r>
            <a:endParaRPr lang="es-MX" sz="2400" dirty="0">
              <a:latin typeface="Georgia" panose="02040502050405020303" pitchFamily="18" charset="0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r="2564" b="18644"/>
          <a:stretch/>
        </p:blipFill>
        <p:spPr bwMode="auto">
          <a:xfrm>
            <a:off x="1820807" y="4521310"/>
            <a:ext cx="8510561" cy="727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-38683" y="5417680"/>
            <a:ext cx="10747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MX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DES visitadas: </a:t>
            </a:r>
            <a:r>
              <a:rPr kumimoji="0" lang="es-MX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CUCBA, CUCEI,  CUCOSTA,  CUSUR, CUVALLES</a:t>
            </a:r>
            <a:r>
              <a:rPr kumimoji="0" lang="es-MX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es-MX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y CUTONALÁ</a:t>
            </a:r>
          </a:p>
        </p:txBody>
      </p:sp>
      <p:pic>
        <p:nvPicPr>
          <p:cNvPr id="9" name="8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t="25283" r="2405" b="60000"/>
          <a:stretch/>
        </p:blipFill>
        <p:spPr bwMode="auto">
          <a:xfrm>
            <a:off x="1956437" y="2166991"/>
            <a:ext cx="8204776" cy="1514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92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4018</TotalTime>
  <Words>2890</Words>
  <Application>Microsoft Office PowerPoint</Application>
  <PresentationFormat>Personalizado</PresentationFormat>
  <Paragraphs>450</Paragraphs>
  <Slides>45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45</vt:i4>
      </vt:variant>
    </vt:vector>
  </HeadingPairs>
  <TitlesOfParts>
    <vt:vector size="48" baseType="lpstr">
      <vt:lpstr>Tema de Office</vt:lpstr>
      <vt:lpstr>3_Tema de Office</vt:lpstr>
      <vt:lpstr>5_Tema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</dc:creator>
  <cp:lastModifiedBy>Karen</cp:lastModifiedBy>
  <cp:revision>486</cp:revision>
  <cp:lastPrinted>2016-02-04T20:37:52Z</cp:lastPrinted>
  <dcterms:created xsi:type="dcterms:W3CDTF">2015-01-07T22:48:31Z</dcterms:created>
  <dcterms:modified xsi:type="dcterms:W3CDTF">2016-02-04T21:07:33Z</dcterms:modified>
</cp:coreProperties>
</file>