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14" r:id="rId2"/>
    <p:sldId id="266" r:id="rId3"/>
    <p:sldId id="318" r:id="rId4"/>
    <p:sldId id="372" r:id="rId5"/>
    <p:sldId id="316" r:id="rId6"/>
    <p:sldId id="317" r:id="rId7"/>
    <p:sldId id="324" r:id="rId8"/>
    <p:sldId id="325" r:id="rId9"/>
    <p:sldId id="322" r:id="rId10"/>
    <p:sldId id="323" r:id="rId11"/>
    <p:sldId id="327" r:id="rId12"/>
    <p:sldId id="353" r:id="rId13"/>
    <p:sldId id="362" r:id="rId14"/>
    <p:sldId id="347" r:id="rId15"/>
    <p:sldId id="352" r:id="rId16"/>
    <p:sldId id="349" r:id="rId17"/>
    <p:sldId id="378" r:id="rId18"/>
    <p:sldId id="373" r:id="rId19"/>
    <p:sldId id="374" r:id="rId20"/>
    <p:sldId id="360" r:id="rId21"/>
    <p:sldId id="379" r:id="rId22"/>
    <p:sldId id="350" r:id="rId23"/>
    <p:sldId id="332" r:id="rId24"/>
    <p:sldId id="361" r:id="rId25"/>
    <p:sldId id="380" r:id="rId26"/>
    <p:sldId id="365" r:id="rId27"/>
    <p:sldId id="319" r:id="rId28"/>
    <p:sldId id="359" r:id="rId29"/>
    <p:sldId id="337" r:id="rId30"/>
    <p:sldId id="338" r:id="rId31"/>
    <p:sldId id="339" r:id="rId32"/>
    <p:sldId id="346" r:id="rId33"/>
    <p:sldId id="345" r:id="rId34"/>
    <p:sldId id="256" r:id="rId35"/>
    <p:sldId id="367" r:id="rId36"/>
  </p:sldIdLst>
  <p:sldSz cx="9144000" cy="5715000" type="screen16x10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A2A2A2"/>
    <a:srgbClr val="D8BB00"/>
    <a:srgbClr val="EBE78C"/>
    <a:srgbClr val="CFD528"/>
    <a:srgbClr val="A3320A"/>
    <a:srgbClr val="3FA74C"/>
    <a:srgbClr val="EAEAEA"/>
    <a:srgbClr val="B47512"/>
    <a:srgbClr val="4B6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Énfasi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Énfasi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516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B168D-016F-B148-96A9-AF675171104A}" type="datetimeFigureOut">
              <a:rPr lang="es-ES" smtClean="0"/>
              <a:t>04/02/2016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149AB-D190-FB42-BB47-6191F709D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16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Gestión de identidad 10%</a:t>
            </a:r>
          </a:p>
          <a:p>
            <a:pPr marL="171450" indent="-171450">
              <a:buFontTx/>
              <a:buChar char="•"/>
            </a:pPr>
            <a:r>
              <a:rPr lang="es-ES" dirty="0" smtClean="0"/>
              <a:t>Reportado</a:t>
            </a:r>
            <a:r>
              <a:rPr lang="es-ES" baseline="0" dirty="0" smtClean="0"/>
              <a:t> en 2014 con avance 5%</a:t>
            </a:r>
          </a:p>
          <a:p>
            <a:pPr marL="171450" indent="-171450">
              <a:buFontTx/>
              <a:buChar char="•"/>
            </a:pPr>
            <a:endParaRPr lang="es-ES" baseline="0" dirty="0" smtClean="0"/>
          </a:p>
          <a:p>
            <a:pPr marL="0" indent="0">
              <a:buFontTx/>
              <a:buNone/>
            </a:pPr>
            <a:r>
              <a:rPr lang="es-ES" baseline="0" dirty="0" smtClean="0"/>
              <a:t>Sistema de </a:t>
            </a:r>
            <a:r>
              <a:rPr lang="es-ES" baseline="0" dirty="0" err="1" smtClean="0"/>
              <a:t>Videostreaming</a:t>
            </a:r>
            <a:r>
              <a:rPr lang="es-ES" baseline="0" dirty="0" smtClean="0"/>
              <a:t> Universitario 100%</a:t>
            </a:r>
          </a:p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98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CUALI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45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7800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6 nodos de conexión Regionales</a:t>
            </a:r>
          </a:p>
          <a:p>
            <a:r>
              <a:rPr lang="es-ES" baseline="0" dirty="0" smtClean="0"/>
              <a:t>7 nodos de distribución Metropolitanos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2906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574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710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568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749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724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1700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49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32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Gestión de identidad 10%</a:t>
            </a:r>
          </a:p>
          <a:p>
            <a:pPr marL="171450" indent="-171450">
              <a:buFontTx/>
              <a:buChar char="•"/>
            </a:pPr>
            <a:r>
              <a:rPr lang="es-ES" dirty="0" smtClean="0"/>
              <a:t>Reportado</a:t>
            </a:r>
            <a:r>
              <a:rPr lang="es-ES" baseline="0" dirty="0" smtClean="0"/>
              <a:t> en 2014 con avance 5%</a:t>
            </a:r>
          </a:p>
          <a:p>
            <a:pPr marL="171450" indent="-171450">
              <a:buFontTx/>
              <a:buChar char="•"/>
            </a:pPr>
            <a:endParaRPr lang="es-ES" baseline="0" dirty="0" smtClean="0"/>
          </a:p>
          <a:p>
            <a:pPr marL="0" indent="0">
              <a:buFontTx/>
              <a:buNone/>
            </a:pPr>
            <a:r>
              <a:rPr lang="es-ES" baseline="0" dirty="0" smtClean="0"/>
              <a:t>Sistema de </a:t>
            </a:r>
            <a:r>
              <a:rPr lang="es-ES" baseline="0" dirty="0" err="1" smtClean="0"/>
              <a:t>Videostreaming</a:t>
            </a:r>
            <a:r>
              <a:rPr lang="es-ES" baseline="0" dirty="0" smtClean="0"/>
              <a:t> Universitario 100%</a:t>
            </a:r>
          </a:p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98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85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493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749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749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535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Fotos del Fujitsu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149AB-D190-FB42-BB47-6191F709D10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74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ortad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5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E3ED-CBEB-0A46-891B-92DAB39FD35D}" type="datetimeFigureOut">
              <a:rPr lang="es-ES" smtClean="0"/>
              <a:t>04/02/2016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1BB4-8D05-E846-9646-31E97EE7DF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00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E3ED-CBEB-0A46-891B-92DAB39FD35D}" type="datetimeFigureOut">
              <a:rPr lang="es-ES" smtClean="0"/>
              <a:t>04/02/2016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1BB4-8D05-E846-9646-31E97EE7DF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369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ortadill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ortad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i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1952"/>
          </a:xfrm>
          <a:prstGeom prst="rect">
            <a:avLst/>
          </a:prstGeom>
        </p:spPr>
      </p:pic>
      <p:sp>
        <p:nvSpPr>
          <p:cNvPr id="4" name="Rectángulo 3"/>
          <p:cNvSpPr/>
          <p:nvPr userDrawn="1"/>
        </p:nvSpPr>
        <p:spPr>
          <a:xfrm>
            <a:off x="-1" y="380019"/>
            <a:ext cx="342899" cy="196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título 1"/>
          <p:cNvSpPr>
            <a:spLocks noGrp="1"/>
          </p:cNvSpPr>
          <p:nvPr>
            <p:ph type="title"/>
          </p:nvPr>
        </p:nvSpPr>
        <p:spPr>
          <a:xfrm>
            <a:off x="365578" y="166566"/>
            <a:ext cx="5219148" cy="585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1"/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078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E3ED-CBEB-0A46-891B-92DAB39FD35D}" type="datetimeFigureOut">
              <a:rPr lang="es-ES" smtClean="0"/>
              <a:t>04/02/2016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1BB4-8D05-E846-9646-31E97EE7DF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30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E3ED-CBEB-0A46-891B-92DAB39FD35D}" type="datetimeFigureOut">
              <a:rPr lang="es-ES" smtClean="0"/>
              <a:t>04/02/2016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1BB4-8D05-E846-9646-31E97EE7DF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650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E3ED-CBEB-0A46-891B-92DAB39FD35D}" type="datetimeFigureOut">
              <a:rPr lang="es-ES" smtClean="0"/>
              <a:t>04/02/2016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1BB4-8D05-E846-9646-31E97EE7DF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9556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E3ED-CBEB-0A46-891B-92DAB39FD35D}" type="datetimeFigureOut">
              <a:rPr lang="es-ES" smtClean="0"/>
              <a:t>04/02/2016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1BB4-8D05-E846-9646-31E97EE7DF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18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E3ED-CBEB-0A46-891B-92DAB39FD35D}" type="datetimeFigureOut">
              <a:rPr lang="es-ES" smtClean="0"/>
              <a:t>04/02/2016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1BB4-8D05-E846-9646-31E97EE7DF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46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7E3ED-CBEB-0A46-891B-92DAB39FD35D}" type="datetimeFigureOut">
              <a:rPr lang="es-ES" smtClean="0"/>
              <a:t>04/02/2016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B1BB4-8D05-E846-9646-31E97EE7DF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16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7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shadow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r="38281"/>
          <a:stretch/>
        </p:blipFill>
        <p:spPr>
          <a:xfrm rot="5400000">
            <a:off x="1655351" y="-730495"/>
            <a:ext cx="5812240" cy="782707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017480" y="1816341"/>
            <a:ext cx="5445171" cy="955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Agrupar 7"/>
          <p:cNvGrpSpPr/>
          <p:nvPr/>
        </p:nvGrpSpPr>
        <p:grpSpPr>
          <a:xfrm>
            <a:off x="939177" y="1496121"/>
            <a:ext cx="1557929" cy="1532523"/>
            <a:chOff x="1626378" y="1824934"/>
            <a:chExt cx="2048758" cy="2015348"/>
          </a:xfrm>
        </p:grpSpPr>
        <p:sp>
          <p:nvSpPr>
            <p:cNvPr id="7" name="Elipse 6"/>
            <p:cNvSpPr/>
            <p:nvPr/>
          </p:nvSpPr>
          <p:spPr>
            <a:xfrm>
              <a:off x="1701404" y="1824934"/>
              <a:ext cx="1939742" cy="19397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 descr="support_operator-51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378" y="1856154"/>
              <a:ext cx="2048758" cy="1984128"/>
            </a:xfrm>
            <a:prstGeom prst="rect">
              <a:avLst/>
            </a:prstGeom>
          </p:spPr>
        </p:pic>
      </p:grpSp>
      <p:sp>
        <p:nvSpPr>
          <p:cNvPr id="11" name="CuadroTexto 10"/>
          <p:cNvSpPr txBox="1"/>
          <p:nvPr/>
        </p:nvSpPr>
        <p:spPr>
          <a:xfrm>
            <a:off x="2787402" y="1804399"/>
            <a:ext cx="53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2012	    2013	        2014	     2015	</a:t>
            </a:r>
            <a:endParaRPr lang="es-ES" sz="2000" b="1" dirty="0"/>
          </a:p>
        </p:txBody>
      </p:sp>
      <p:pic>
        <p:nvPicPr>
          <p:cNvPr id="12" name="Imagen 11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3312" y="2007958"/>
            <a:ext cx="444648" cy="418996"/>
          </a:xfrm>
          <a:prstGeom prst="rect">
            <a:avLst/>
          </a:prstGeom>
        </p:spPr>
      </p:pic>
      <p:pic>
        <p:nvPicPr>
          <p:cNvPr id="13" name="Imagen 12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2601" y="2009536"/>
            <a:ext cx="444648" cy="418996"/>
          </a:xfrm>
          <a:prstGeom prst="rect">
            <a:avLst/>
          </a:prstGeom>
        </p:spPr>
      </p:pic>
      <p:pic>
        <p:nvPicPr>
          <p:cNvPr id="14" name="Imagen 13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6932" y="2001573"/>
            <a:ext cx="444648" cy="418996"/>
          </a:xfrm>
          <a:prstGeom prst="rect">
            <a:avLst/>
          </a:prstGeom>
        </p:spPr>
      </p:pic>
      <p:pic>
        <p:nvPicPr>
          <p:cNvPr id="15" name="Imagen 14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6220" y="1982624"/>
            <a:ext cx="444648" cy="41899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722385" y="2412413"/>
            <a:ext cx="53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800000"/>
                </a:solidFill>
              </a:rPr>
              <a:t>6,572	    7,237	   	 7,410	     7,248	</a:t>
            </a:r>
            <a:endParaRPr lang="es-ES" sz="2000" b="1" dirty="0">
              <a:solidFill>
                <a:srgbClr val="80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287962" y="1411573"/>
            <a:ext cx="1387040" cy="342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 b="1" dirty="0" smtClean="0"/>
              <a:t>Solicitudes</a:t>
            </a:r>
            <a:endParaRPr lang="es-ES" sz="1600" b="1" dirty="0"/>
          </a:p>
        </p:txBody>
      </p:sp>
      <p:pic>
        <p:nvPicPr>
          <p:cNvPr id="26" name="Imagen 5" descr="shado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flipH="1">
            <a:off x="7131487" y="1496121"/>
            <a:ext cx="490386" cy="168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2040915" y="3751896"/>
            <a:ext cx="4054463" cy="933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2805122" y="3740223"/>
            <a:ext cx="521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2013	   2014		2015	</a:t>
            </a:r>
            <a:endParaRPr lang="es-ES" sz="2000" b="1" dirty="0"/>
          </a:p>
        </p:txBody>
      </p:sp>
      <p:pic>
        <p:nvPicPr>
          <p:cNvPr id="20" name="Imagen 19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6517" y="3960712"/>
            <a:ext cx="434607" cy="409534"/>
          </a:xfrm>
          <a:prstGeom prst="rect">
            <a:avLst/>
          </a:prstGeom>
        </p:spPr>
      </p:pic>
      <p:pic>
        <p:nvPicPr>
          <p:cNvPr id="21" name="Imagen 20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9399" y="3954857"/>
            <a:ext cx="434607" cy="409534"/>
          </a:xfrm>
          <a:prstGeom prst="rect">
            <a:avLst/>
          </a:prstGeom>
        </p:spPr>
      </p:pic>
      <p:pic>
        <p:nvPicPr>
          <p:cNvPr id="22" name="Imagen 21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6983" y="3959740"/>
            <a:ext cx="434607" cy="409534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777631" y="4325129"/>
            <a:ext cx="521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800000"/>
                </a:solidFill>
              </a:rPr>
              <a:t> 510		</a:t>
            </a:r>
            <a:r>
              <a:rPr lang="es-ES" sz="2000" b="1" dirty="0">
                <a:solidFill>
                  <a:srgbClr val="800000"/>
                </a:solidFill>
              </a:rPr>
              <a:t> </a:t>
            </a:r>
            <a:r>
              <a:rPr lang="es-ES" sz="2000" b="1" dirty="0" smtClean="0">
                <a:solidFill>
                  <a:srgbClr val="800000"/>
                </a:solidFill>
              </a:rPr>
              <a:t>    704		1,442		</a:t>
            </a:r>
            <a:endParaRPr lang="es-ES" sz="2000" b="1" dirty="0">
              <a:solidFill>
                <a:srgbClr val="800000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2305289" y="3356269"/>
            <a:ext cx="1043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600" b="1" dirty="0" smtClean="0"/>
              <a:t>Oficios</a:t>
            </a:r>
            <a:endParaRPr lang="es-ES" sz="1600" b="1" dirty="0"/>
          </a:p>
        </p:txBody>
      </p:sp>
      <p:grpSp>
        <p:nvGrpSpPr>
          <p:cNvPr id="9" name="Agrupar 8"/>
          <p:cNvGrpSpPr/>
          <p:nvPr/>
        </p:nvGrpSpPr>
        <p:grpSpPr>
          <a:xfrm>
            <a:off x="1058854" y="3432105"/>
            <a:ext cx="1505621" cy="1453343"/>
            <a:chOff x="5400578" y="1722550"/>
            <a:chExt cx="2009516" cy="1939742"/>
          </a:xfrm>
        </p:grpSpPr>
        <p:sp>
          <p:nvSpPr>
            <p:cNvPr id="5" name="Elipse 4"/>
            <p:cNvSpPr/>
            <p:nvPr/>
          </p:nvSpPr>
          <p:spPr>
            <a:xfrm>
              <a:off x="5400578" y="1722550"/>
              <a:ext cx="1939742" cy="19397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" name="Imagen 3" descr="137-0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560" y="1756928"/>
              <a:ext cx="2005534" cy="1902446"/>
            </a:xfrm>
            <a:prstGeom prst="rect">
              <a:avLst/>
            </a:prstGeom>
          </p:spPr>
        </p:pic>
      </p:grpSp>
      <p:pic>
        <p:nvPicPr>
          <p:cNvPr id="27" name="Imagen 5" descr="shado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flipH="1">
            <a:off x="5780830" y="3379614"/>
            <a:ext cx="479311" cy="164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 cuantitativos alcanzados en 2015</a:t>
            </a:r>
            <a:endParaRPr lang="es-E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637120" y="774847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Solicitudes atendidas</a:t>
            </a:r>
            <a:endParaRPr lang="es-ES" sz="1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3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hadow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r="38281"/>
          <a:stretch/>
        </p:blipFill>
        <p:spPr>
          <a:xfrm rot="5400000">
            <a:off x="1457748" y="-887565"/>
            <a:ext cx="6207446" cy="7827073"/>
          </a:xfrm>
          <a:prstGeom prst="rect">
            <a:avLst/>
          </a:prstGeom>
        </p:spPr>
      </p:pic>
      <p:pic>
        <p:nvPicPr>
          <p:cNvPr id="7" name="Imagen 6" descr="140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7" y="1504882"/>
            <a:ext cx="1610084" cy="1610084"/>
          </a:xfrm>
          <a:prstGeom prst="rect">
            <a:avLst/>
          </a:prstGeom>
        </p:spPr>
      </p:pic>
      <p:pic>
        <p:nvPicPr>
          <p:cNvPr id="13" name="Imagen 12" descr="grafica-01-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8" t="40594" r="38885" b="33706"/>
          <a:stretch/>
        </p:blipFill>
        <p:spPr>
          <a:xfrm>
            <a:off x="2258275" y="1232247"/>
            <a:ext cx="1895594" cy="125704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44263" y="3042536"/>
            <a:ext cx="8176958" cy="1933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 descr="122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3" y="3614942"/>
            <a:ext cx="3207826" cy="107264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3853" y="1166328"/>
            <a:ext cx="2242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Procesamiento de datos</a:t>
            </a:r>
            <a:endParaRPr lang="es-ES" sz="1600" b="1" dirty="0"/>
          </a:p>
        </p:txBody>
      </p:sp>
      <p:pic>
        <p:nvPicPr>
          <p:cNvPr id="10" name="Imagen 9" descr="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31" y="1746168"/>
            <a:ext cx="799415" cy="75329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615968" y="2568937"/>
            <a:ext cx="1259104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1200" b="1" dirty="0"/>
              <a:t>Terabytes de </a:t>
            </a:r>
            <a:endParaRPr lang="es-ES" sz="1200" b="1" dirty="0" smtClean="0"/>
          </a:p>
          <a:p>
            <a:pPr algn="ctr">
              <a:lnSpc>
                <a:spcPct val="80000"/>
              </a:lnSpc>
            </a:pPr>
            <a:r>
              <a:rPr lang="es-ES" sz="1200" b="1" dirty="0" smtClean="0"/>
              <a:t>almacenamiento</a:t>
            </a:r>
            <a:endParaRPr lang="es-ES" sz="1200" b="1" dirty="0"/>
          </a:p>
          <a:p>
            <a:pPr algn="ctr"/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983169" y="1588887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129</a:t>
            </a:r>
            <a:endParaRPr lang="es-ES" sz="15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427355" y="1162050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240</a:t>
            </a:r>
            <a:endParaRPr lang="es-ES" sz="1500" b="1" dirty="0"/>
          </a:p>
        </p:txBody>
      </p:sp>
      <p:pic>
        <p:nvPicPr>
          <p:cNvPr id="19" name="Imagen 18" descr="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7590" y="1652412"/>
            <a:ext cx="525042" cy="494752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3986766" y="1897054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86%</a:t>
            </a:r>
            <a:endParaRPr lang="es-ES" sz="1500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432704" y="2329197"/>
            <a:ext cx="17109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 smtClean="0"/>
              <a:t>2013     2014     2015</a:t>
            </a:r>
            <a:endParaRPr lang="es-ES" sz="1300" b="1" dirty="0"/>
          </a:p>
        </p:txBody>
      </p:sp>
      <p:sp>
        <p:nvSpPr>
          <p:cNvPr id="31" name="CuadroTexto 30"/>
          <p:cNvSpPr txBox="1"/>
          <p:nvPr/>
        </p:nvSpPr>
        <p:spPr>
          <a:xfrm>
            <a:off x="660894" y="3287876"/>
            <a:ext cx="1294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Red de datos</a:t>
            </a:r>
            <a:endParaRPr lang="es-ES" sz="1600" b="1" dirty="0"/>
          </a:p>
        </p:txBody>
      </p:sp>
      <p:pic>
        <p:nvPicPr>
          <p:cNvPr id="33" name="Imagen 32" descr="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47" y="3728205"/>
            <a:ext cx="799415" cy="753296"/>
          </a:xfrm>
          <a:prstGeom prst="rect">
            <a:avLst/>
          </a:prstGeom>
        </p:spPr>
      </p:pic>
      <p:grpSp>
        <p:nvGrpSpPr>
          <p:cNvPr id="56" name="Agrupar 55"/>
          <p:cNvGrpSpPr/>
          <p:nvPr/>
        </p:nvGrpSpPr>
        <p:grpSpPr>
          <a:xfrm>
            <a:off x="4206162" y="3438725"/>
            <a:ext cx="1803218" cy="1823711"/>
            <a:chOff x="4363397" y="3438725"/>
            <a:chExt cx="1803218" cy="1823711"/>
          </a:xfrm>
        </p:grpSpPr>
        <p:pic>
          <p:nvPicPr>
            <p:cNvPr id="32" name="Imagen 31" descr="grafica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569" y="3813422"/>
              <a:ext cx="981770" cy="663788"/>
            </a:xfrm>
            <a:prstGeom prst="rect">
              <a:avLst/>
            </a:prstGeom>
          </p:spPr>
        </p:pic>
        <p:sp>
          <p:nvSpPr>
            <p:cNvPr id="34" name="CuadroTexto 33"/>
            <p:cNvSpPr txBox="1"/>
            <p:nvPr/>
          </p:nvSpPr>
          <p:spPr>
            <a:xfrm>
              <a:off x="4416606" y="4708438"/>
              <a:ext cx="121950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Ancho de banda</a:t>
              </a:r>
              <a:endParaRPr lang="es-ES" sz="1200" b="1" dirty="0"/>
            </a:p>
            <a:p>
              <a:endParaRPr lang="es-ES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4363397" y="3761890"/>
              <a:ext cx="713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 smtClean="0"/>
                <a:t>6.4 Gb</a:t>
              </a:r>
              <a:endParaRPr lang="es-ES" sz="1500" b="1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4929631" y="3438725"/>
              <a:ext cx="91208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 smtClean="0"/>
                <a:t>14.2 Gb</a:t>
              </a:r>
              <a:endParaRPr lang="es-ES" sz="1500" b="1" dirty="0"/>
            </a:p>
          </p:txBody>
        </p:sp>
        <p:pic>
          <p:nvPicPr>
            <p:cNvPr id="37" name="Imagen 36" descr="1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507123" y="3880707"/>
              <a:ext cx="525042" cy="494752"/>
            </a:xfrm>
            <a:prstGeom prst="rect">
              <a:avLst/>
            </a:prstGeom>
          </p:spPr>
        </p:pic>
        <p:sp>
          <p:nvSpPr>
            <p:cNvPr id="38" name="CuadroTexto 37"/>
            <p:cNvSpPr txBox="1"/>
            <p:nvPr/>
          </p:nvSpPr>
          <p:spPr>
            <a:xfrm>
              <a:off x="5537422" y="4151267"/>
              <a:ext cx="6291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 smtClean="0"/>
                <a:t>133%</a:t>
              </a:r>
              <a:endParaRPr lang="es-ES" sz="1500" b="1" dirty="0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4468657" y="4428767"/>
              <a:ext cx="141194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/>
                <a:t>2014     2015</a:t>
              </a:r>
              <a:endParaRPr lang="es-ES" sz="1300" b="1" dirty="0"/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6518256" y="1662972"/>
            <a:ext cx="2311820" cy="1509211"/>
            <a:chOff x="6409401" y="1771827"/>
            <a:chExt cx="2311820" cy="1509211"/>
          </a:xfrm>
        </p:grpSpPr>
        <p:sp>
          <p:nvSpPr>
            <p:cNvPr id="30" name="CuadroTexto 29"/>
            <p:cNvSpPr txBox="1"/>
            <p:nvPr/>
          </p:nvSpPr>
          <p:spPr>
            <a:xfrm>
              <a:off x="6409401" y="2602391"/>
              <a:ext cx="2311820" cy="67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200" b="1" dirty="0" smtClean="0"/>
                <a:t>Núcleos de procesamiento </a:t>
              </a:r>
            </a:p>
            <a:p>
              <a:pPr algn="ctr">
                <a:lnSpc>
                  <a:spcPct val="90000"/>
                </a:lnSpc>
              </a:pPr>
              <a:r>
                <a:rPr lang="es-ES" sz="1200" b="1" dirty="0" smtClean="0"/>
                <a:t>para Supercómputo</a:t>
              </a:r>
              <a:endParaRPr lang="es-ES" sz="1200" b="1" dirty="0"/>
            </a:p>
            <a:p>
              <a:endParaRPr lang="es-ES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7051285" y="2341020"/>
              <a:ext cx="141194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/>
                <a:t>2014     2015</a:t>
              </a:r>
              <a:endParaRPr lang="es-ES" sz="1300" b="1" dirty="0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7188141" y="2018655"/>
              <a:ext cx="6291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 smtClean="0"/>
                <a:t>0</a:t>
              </a:r>
              <a:endParaRPr lang="es-ES" sz="1500" b="1" dirty="0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7622605" y="1771827"/>
              <a:ext cx="6291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 smtClean="0"/>
                <a:t>48</a:t>
              </a:r>
              <a:endParaRPr lang="es-ES" sz="1500" b="1" dirty="0"/>
            </a:p>
          </p:txBody>
        </p:sp>
        <p:pic>
          <p:nvPicPr>
            <p:cNvPr id="2" name="Imagen 1" descr="48-01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79" t="63541" b="9895"/>
            <a:stretch/>
          </p:blipFill>
          <p:spPr>
            <a:xfrm>
              <a:off x="7367200" y="2018654"/>
              <a:ext cx="988656" cy="574473"/>
            </a:xfrm>
            <a:prstGeom prst="rect">
              <a:avLst/>
            </a:prstGeom>
          </p:spPr>
        </p:pic>
      </p:grpSp>
      <p:sp>
        <p:nvSpPr>
          <p:cNvPr id="40" name="Título 2"/>
          <p:cNvSpPr>
            <a:spLocks noGrp="1"/>
          </p:cNvSpPr>
          <p:nvPr>
            <p:ph type="title"/>
          </p:nvPr>
        </p:nvSpPr>
        <p:spPr>
          <a:xfrm>
            <a:off x="365578" y="166566"/>
            <a:ext cx="5219148" cy="585305"/>
          </a:xfrm>
        </p:spPr>
        <p:txBody>
          <a:bodyPr/>
          <a:lstStyle/>
          <a:p>
            <a:r>
              <a:rPr lang="es-ES" dirty="0" smtClean="0"/>
              <a:t>Resultados cuantitativos alcanzados en 2015</a:t>
            </a:r>
            <a:endParaRPr lang="es-ES" dirty="0"/>
          </a:p>
        </p:txBody>
      </p:sp>
      <p:grpSp>
        <p:nvGrpSpPr>
          <p:cNvPr id="55" name="Agrupar 54"/>
          <p:cNvGrpSpPr/>
          <p:nvPr/>
        </p:nvGrpSpPr>
        <p:grpSpPr>
          <a:xfrm>
            <a:off x="6047947" y="2994156"/>
            <a:ext cx="2634600" cy="2263591"/>
            <a:chOff x="6047947" y="3042536"/>
            <a:chExt cx="2634600" cy="2263591"/>
          </a:xfrm>
        </p:grpSpPr>
        <p:pic>
          <p:nvPicPr>
            <p:cNvPr id="9" name="Imagen 8" descr="nuevas-0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06" y="3042536"/>
              <a:ext cx="2281166" cy="2244090"/>
            </a:xfrm>
            <a:prstGeom prst="rect">
              <a:avLst/>
            </a:prstGeom>
          </p:spPr>
        </p:pic>
        <p:sp>
          <p:nvSpPr>
            <p:cNvPr id="46" name="CuadroTexto 45"/>
            <p:cNvSpPr txBox="1"/>
            <p:nvPr/>
          </p:nvSpPr>
          <p:spPr>
            <a:xfrm>
              <a:off x="6495476" y="4553113"/>
              <a:ext cx="183439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/>
                <a:t>2013    2014    2015</a:t>
              </a:r>
              <a:endParaRPr lang="es-ES" sz="1300" b="1" dirty="0"/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6047947" y="3652516"/>
              <a:ext cx="13225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ES" sz="1200" b="1" dirty="0" smtClean="0"/>
                <a:t>53.9 millones</a:t>
              </a:r>
              <a:endParaRPr lang="es-ES" sz="1200" b="1" dirty="0"/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6508130" y="3392304"/>
              <a:ext cx="1870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ES" sz="1200" b="1" dirty="0" smtClean="0"/>
                <a:t>63.6 millones</a:t>
              </a:r>
              <a:endParaRPr lang="es-ES" sz="1200" b="1" dirty="0"/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7090556" y="3186247"/>
              <a:ext cx="12785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ES" sz="1200" b="1" dirty="0" smtClean="0"/>
                <a:t>76.8 millones</a:t>
              </a:r>
              <a:endParaRPr lang="es-ES" sz="1200" b="1" dirty="0"/>
            </a:p>
          </p:txBody>
        </p:sp>
        <p:pic>
          <p:nvPicPr>
            <p:cNvPr id="51" name="Imagen 50" descr="1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998865" y="3853588"/>
              <a:ext cx="525042" cy="494752"/>
            </a:xfrm>
            <a:prstGeom prst="rect">
              <a:avLst/>
            </a:prstGeom>
          </p:spPr>
        </p:pic>
        <p:sp>
          <p:nvSpPr>
            <p:cNvPr id="52" name="CuadroTexto 51"/>
            <p:cNvSpPr txBox="1"/>
            <p:nvPr/>
          </p:nvSpPr>
          <p:spPr>
            <a:xfrm>
              <a:off x="8053354" y="4124148"/>
              <a:ext cx="6291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/>
                <a:t>2</a:t>
              </a:r>
              <a:r>
                <a:rPr lang="es-ES" sz="1500" b="1" dirty="0" smtClean="0"/>
                <a:t>0%</a:t>
              </a:r>
              <a:endParaRPr lang="es-ES" sz="1500" b="1" dirty="0"/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6488876" y="4752129"/>
              <a:ext cx="149143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Correos electrónicos</a:t>
              </a:r>
              <a:endParaRPr lang="es-ES" sz="1200" b="1" dirty="0"/>
            </a:p>
            <a:p>
              <a:endParaRPr lang="es-ES" dirty="0"/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4796806" y="1093758"/>
            <a:ext cx="2241745" cy="2069620"/>
            <a:chOff x="4651666" y="1190518"/>
            <a:chExt cx="2241745" cy="2069620"/>
          </a:xfrm>
        </p:grpSpPr>
        <p:pic>
          <p:nvPicPr>
            <p:cNvPr id="11" name="Imagen 10" descr="uno-01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7" t="33848" r="39012" b="36393"/>
            <a:stretch/>
          </p:blipFill>
          <p:spPr>
            <a:xfrm>
              <a:off x="4651666" y="1190518"/>
              <a:ext cx="1821460" cy="1438894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5146503" y="2641507"/>
              <a:ext cx="1143011" cy="61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1200" b="1" dirty="0" smtClean="0"/>
                <a:t>Núcleos de </a:t>
              </a:r>
            </a:p>
            <a:p>
              <a:pPr algn="ctr">
                <a:lnSpc>
                  <a:spcPct val="80000"/>
                </a:lnSpc>
              </a:pPr>
              <a:r>
                <a:rPr lang="es-ES" sz="1200" b="1" dirty="0" smtClean="0"/>
                <a:t>procesamiento</a:t>
              </a:r>
              <a:endParaRPr lang="es-ES" sz="1200" b="1" dirty="0"/>
            </a:p>
            <a:p>
              <a:pPr algn="ctr"/>
              <a:endParaRPr lang="es-ES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4769889" y="2410947"/>
              <a:ext cx="18966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/>
                <a:t>2013     2014     2015</a:t>
              </a:r>
              <a:endParaRPr lang="es-ES" sz="1300" b="1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5238597" y="1322315"/>
              <a:ext cx="6291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 smtClean="0"/>
                <a:t>1500</a:t>
              </a:r>
              <a:endParaRPr lang="es-ES" sz="1500" b="1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708701" y="1199609"/>
              <a:ext cx="6291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 smtClean="0"/>
                <a:t>1700</a:t>
              </a:r>
              <a:endParaRPr lang="es-ES" sz="1500" b="1" dirty="0"/>
            </a:p>
          </p:txBody>
        </p:sp>
        <p:pic>
          <p:nvPicPr>
            <p:cNvPr id="28" name="Imagen 27" descr="1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201400" y="1682765"/>
              <a:ext cx="525042" cy="494752"/>
            </a:xfrm>
            <a:prstGeom prst="rect">
              <a:avLst/>
            </a:prstGeom>
          </p:spPr>
        </p:pic>
        <p:sp>
          <p:nvSpPr>
            <p:cNvPr id="29" name="CuadroTexto 28"/>
            <p:cNvSpPr txBox="1"/>
            <p:nvPr/>
          </p:nvSpPr>
          <p:spPr>
            <a:xfrm>
              <a:off x="6264218" y="1908285"/>
              <a:ext cx="6291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 smtClean="0"/>
                <a:t>13%</a:t>
              </a:r>
              <a:endParaRPr lang="es-ES" sz="1500" b="1" dirty="0"/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4787820" y="1653264"/>
              <a:ext cx="6291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dirty="0" smtClean="0"/>
                <a:t>650</a:t>
              </a:r>
              <a:endParaRPr lang="es-ES" sz="1500" b="1" dirty="0"/>
            </a:p>
          </p:txBody>
        </p:sp>
      </p:grpSp>
      <p:sp>
        <p:nvSpPr>
          <p:cNvPr id="57" name="CuadroTexto 56"/>
          <p:cNvSpPr txBox="1"/>
          <p:nvPr/>
        </p:nvSpPr>
        <p:spPr>
          <a:xfrm>
            <a:off x="2460382" y="1795004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40</a:t>
            </a:r>
            <a:endParaRPr lang="es-ES" sz="1500" b="1" dirty="0"/>
          </a:p>
        </p:txBody>
      </p:sp>
    </p:spTree>
    <p:extLst>
      <p:ext uri="{BB962C8B-B14F-4D97-AF65-F5344CB8AC3E}">
        <p14:creationId xmlns:p14="http://schemas.microsoft.com/office/powerpoint/2010/main" val="145684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/>
          <p:cNvSpPr/>
          <p:nvPr/>
        </p:nvSpPr>
        <p:spPr>
          <a:xfrm>
            <a:off x="544262" y="2536238"/>
            <a:ext cx="8136000" cy="26306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6128476" y="1018157"/>
            <a:ext cx="254393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 smtClean="0"/>
              <a:t>      </a:t>
            </a:r>
            <a:r>
              <a:rPr lang="es-ES" dirty="0" smtClean="0"/>
              <a:t>Crecimiento del </a:t>
            </a:r>
            <a:r>
              <a:rPr lang="es-ES" b="1" dirty="0" smtClean="0"/>
              <a:t>23%</a:t>
            </a:r>
            <a:endParaRPr lang="es-ES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78" y="171474"/>
            <a:ext cx="8099196" cy="585305"/>
          </a:xfrm>
        </p:spPr>
        <p:txBody>
          <a:bodyPr>
            <a:normAutofit/>
          </a:bodyPr>
          <a:lstStyle/>
          <a:p>
            <a:r>
              <a:rPr lang="es-ES" dirty="0"/>
              <a:t>Resultados cuantitativos alcanzados en 2015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604313" y="2784042"/>
            <a:ext cx="3720811" cy="1893868"/>
            <a:chOff x="553513" y="1951528"/>
            <a:chExt cx="3720811" cy="1893868"/>
          </a:xfrm>
        </p:grpSpPr>
        <p:pic>
          <p:nvPicPr>
            <p:cNvPr id="17" name="Imagen 16" descr="15-0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360" y="1983505"/>
              <a:ext cx="1454473" cy="1408444"/>
            </a:xfrm>
            <a:prstGeom prst="rect">
              <a:avLst/>
            </a:prstGeom>
          </p:spPr>
        </p:pic>
        <p:pic>
          <p:nvPicPr>
            <p:cNvPr id="19" name="Imagen 18" descr="1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13" y="2226825"/>
              <a:ext cx="778847" cy="733914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1769528" y="2444997"/>
              <a:ext cx="571831" cy="539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/>
              <a:r>
                <a:rPr lang="es-ES" b="1" dirty="0" smtClean="0"/>
                <a:t>15%</a:t>
              </a:r>
            </a:p>
            <a:p>
              <a:pPr marL="0" lvl="1" algn="ctr"/>
              <a:endParaRPr lang="es-ES" sz="1200" dirty="0"/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2786833" y="1951528"/>
              <a:ext cx="1487491" cy="1440421"/>
              <a:chOff x="5497258" y="2405273"/>
              <a:chExt cx="1487491" cy="1440421"/>
            </a:xfrm>
          </p:grpSpPr>
          <p:pic>
            <p:nvPicPr>
              <p:cNvPr id="39" name="Imagen 38" descr="211-0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7258" y="2405273"/>
                <a:ext cx="1487491" cy="1440421"/>
              </a:xfrm>
              <a:prstGeom prst="rect">
                <a:avLst/>
              </a:prstGeom>
            </p:spPr>
          </p:pic>
          <p:sp>
            <p:nvSpPr>
              <p:cNvPr id="37" name="CuadroTexto 36"/>
              <p:cNvSpPr txBox="1"/>
              <p:nvPr/>
            </p:nvSpPr>
            <p:spPr>
              <a:xfrm>
                <a:off x="5980920" y="2905778"/>
                <a:ext cx="571831" cy="539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 algn="ctr"/>
                <a:r>
                  <a:rPr lang="es-ES" b="1" dirty="0" smtClean="0"/>
                  <a:t>21%</a:t>
                </a:r>
              </a:p>
              <a:p>
                <a:pPr marL="0" lvl="1" algn="ctr"/>
                <a:endParaRPr lang="es-ES" sz="1200" dirty="0"/>
              </a:p>
            </p:txBody>
          </p:sp>
        </p:grpSp>
        <p:sp>
          <p:nvSpPr>
            <p:cNvPr id="42" name="CuadroTexto 41"/>
            <p:cNvSpPr txBox="1"/>
            <p:nvPr/>
          </p:nvSpPr>
          <p:spPr>
            <a:xfrm>
              <a:off x="1703722" y="3290349"/>
              <a:ext cx="6526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/>
              <a:r>
                <a:rPr lang="es-ES" b="1" dirty="0" smtClean="0"/>
                <a:t>2014</a:t>
              </a:r>
            </a:p>
            <a:p>
              <a:pPr marL="0" lvl="1" algn="ctr"/>
              <a:endParaRPr lang="es-ES" sz="1200" dirty="0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3249520" y="3291398"/>
              <a:ext cx="6526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/>
              <a:r>
                <a:rPr lang="es-ES" b="1" dirty="0" smtClean="0"/>
                <a:t>2015</a:t>
              </a:r>
            </a:p>
            <a:p>
              <a:pPr marL="0" lvl="1" algn="ctr"/>
              <a:endParaRPr lang="es-ES" sz="1200" dirty="0"/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544262" y="2536238"/>
            <a:ext cx="2160591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s-ES" sz="1600" b="1" dirty="0" smtClean="0"/>
              <a:t>Sesiones fijas</a:t>
            </a:r>
            <a:endParaRPr lang="es-ES" sz="1600" b="1" dirty="0"/>
          </a:p>
        </p:txBody>
      </p:sp>
      <p:grpSp>
        <p:nvGrpSpPr>
          <p:cNvPr id="3" name="Agrupar 2"/>
          <p:cNvGrpSpPr/>
          <p:nvPr/>
        </p:nvGrpSpPr>
        <p:grpSpPr>
          <a:xfrm>
            <a:off x="5237861" y="3027145"/>
            <a:ext cx="1486316" cy="1439279"/>
            <a:chOff x="3023014" y="2473727"/>
            <a:chExt cx="1486316" cy="1439279"/>
          </a:xfrm>
        </p:grpSpPr>
        <p:pic>
          <p:nvPicPr>
            <p:cNvPr id="18" name="Imagen 17" descr="85-0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014" y="2473727"/>
              <a:ext cx="1486316" cy="1439279"/>
            </a:xfrm>
            <a:prstGeom prst="rect">
              <a:avLst/>
            </a:prstGeom>
          </p:spPr>
        </p:pic>
        <p:sp>
          <p:nvSpPr>
            <p:cNvPr id="23" name="CuadroTexto 22"/>
            <p:cNvSpPr txBox="1"/>
            <p:nvPr/>
          </p:nvSpPr>
          <p:spPr>
            <a:xfrm>
              <a:off x="3496919" y="2997377"/>
              <a:ext cx="571831" cy="539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/>
              <a:r>
                <a:rPr lang="es-ES" b="1" dirty="0" smtClean="0"/>
                <a:t>85%</a:t>
              </a:r>
            </a:p>
            <a:p>
              <a:pPr marL="0" lvl="1" algn="ctr"/>
              <a:endParaRPr lang="es-ES" sz="1200" dirty="0"/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6724177" y="3323289"/>
            <a:ext cx="1485018" cy="1438023"/>
            <a:chOff x="6958420" y="2397325"/>
            <a:chExt cx="1485018" cy="1438023"/>
          </a:xfrm>
        </p:grpSpPr>
        <p:pic>
          <p:nvPicPr>
            <p:cNvPr id="40" name="Imagen 39" descr="791-0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420" y="2397325"/>
              <a:ext cx="1485018" cy="1438023"/>
            </a:xfrm>
            <a:prstGeom prst="rect">
              <a:avLst/>
            </a:prstGeom>
          </p:spPr>
        </p:pic>
        <p:sp>
          <p:nvSpPr>
            <p:cNvPr id="38" name="CuadroTexto 37"/>
            <p:cNvSpPr txBox="1"/>
            <p:nvPr/>
          </p:nvSpPr>
          <p:spPr>
            <a:xfrm>
              <a:off x="7472128" y="2916901"/>
              <a:ext cx="571831" cy="539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/>
              <a:r>
                <a:rPr lang="es-ES" b="1" dirty="0" smtClean="0"/>
                <a:t>79%</a:t>
              </a:r>
            </a:p>
            <a:p>
              <a:pPr marL="0" lvl="1" algn="ctr"/>
              <a:endParaRPr lang="es-ES" sz="1200" dirty="0"/>
            </a:p>
          </p:txBody>
        </p:sp>
      </p:grpSp>
      <p:pic>
        <p:nvPicPr>
          <p:cNvPr id="46" name="Imagen 45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65" y="3288262"/>
            <a:ext cx="778847" cy="733914"/>
          </a:xfrm>
          <a:prstGeom prst="rect">
            <a:avLst/>
          </a:prstGeom>
        </p:spPr>
      </p:pic>
      <p:sp>
        <p:nvSpPr>
          <p:cNvPr id="49" name="CuadroTexto 48"/>
          <p:cNvSpPr txBox="1"/>
          <p:nvPr/>
        </p:nvSpPr>
        <p:spPr>
          <a:xfrm>
            <a:off x="5706174" y="4351786"/>
            <a:ext cx="6526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s-ES" b="1" dirty="0" smtClean="0"/>
              <a:t>2014</a:t>
            </a:r>
          </a:p>
          <a:p>
            <a:pPr marL="0" lvl="1" algn="ctr"/>
            <a:endParaRPr lang="es-ES" sz="1200" dirty="0"/>
          </a:p>
        </p:txBody>
      </p:sp>
      <p:sp>
        <p:nvSpPr>
          <p:cNvPr id="50" name="CuadroTexto 49"/>
          <p:cNvSpPr txBox="1"/>
          <p:nvPr/>
        </p:nvSpPr>
        <p:spPr>
          <a:xfrm>
            <a:off x="7173150" y="4723522"/>
            <a:ext cx="6526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s-ES" b="1" dirty="0" smtClean="0"/>
              <a:t>2015</a:t>
            </a:r>
          </a:p>
          <a:p>
            <a:pPr marL="0" lvl="1" algn="ctr"/>
            <a:endParaRPr lang="es-ES" sz="12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4747754" y="2690453"/>
            <a:ext cx="2328387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40400" indent="-285750">
              <a:buFont typeface="Wingdings" charset="2"/>
              <a:buChar char="§"/>
            </a:pPr>
            <a:r>
              <a:rPr lang="es-ES" sz="1600" b="1" dirty="0" smtClean="0"/>
              <a:t>Sesiones móviles</a:t>
            </a:r>
            <a:endParaRPr lang="es-ES" sz="1600" b="1" dirty="0"/>
          </a:p>
        </p:txBody>
      </p:sp>
      <p:grpSp>
        <p:nvGrpSpPr>
          <p:cNvPr id="57" name="Agrupar 56"/>
          <p:cNvGrpSpPr/>
          <p:nvPr/>
        </p:nvGrpSpPr>
        <p:grpSpPr>
          <a:xfrm>
            <a:off x="4253573" y="1479549"/>
            <a:ext cx="6796876" cy="837680"/>
            <a:chOff x="4242231" y="1066247"/>
            <a:chExt cx="6796876" cy="837680"/>
          </a:xfrm>
        </p:grpSpPr>
        <p:sp>
          <p:nvSpPr>
            <p:cNvPr id="58" name="Rectángulo 57"/>
            <p:cNvSpPr/>
            <p:nvPr/>
          </p:nvSpPr>
          <p:spPr>
            <a:xfrm>
              <a:off x="5404662" y="1435579"/>
              <a:ext cx="3269809" cy="367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CuadroTexto 58"/>
            <p:cNvSpPr txBox="1"/>
            <p:nvPr/>
          </p:nvSpPr>
          <p:spPr>
            <a:xfrm>
              <a:off x="4242231" y="1433554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Sesiones</a:t>
              </a:r>
              <a:endParaRPr lang="es-ES" b="1" dirty="0"/>
            </a:p>
          </p:txBody>
        </p:sp>
        <p:pic>
          <p:nvPicPr>
            <p:cNvPr id="60" name="Imagen 59" descr="1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489" y="1233107"/>
              <a:ext cx="711890" cy="670820"/>
            </a:xfrm>
            <a:prstGeom prst="rect">
              <a:avLst/>
            </a:prstGeom>
          </p:spPr>
        </p:pic>
        <p:sp>
          <p:nvSpPr>
            <p:cNvPr id="61" name="CuadroTexto 60"/>
            <p:cNvSpPr txBox="1"/>
            <p:nvPr/>
          </p:nvSpPr>
          <p:spPr>
            <a:xfrm>
              <a:off x="5699536" y="1066247"/>
              <a:ext cx="5339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2013           2014           2015</a:t>
              </a:r>
              <a:endParaRPr lang="es-ES" b="1" dirty="0"/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5770749" y="1408557"/>
              <a:ext cx="2682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957           6,281          7,737</a:t>
              </a:r>
              <a:endParaRPr lang="es-ES" dirty="0"/>
            </a:p>
          </p:txBody>
        </p:sp>
      </p:grpSp>
      <p:sp>
        <p:nvSpPr>
          <p:cNvPr id="36" name="CuadroTexto 35"/>
          <p:cNvSpPr txBox="1"/>
          <p:nvPr/>
        </p:nvSpPr>
        <p:spPr>
          <a:xfrm>
            <a:off x="637120" y="774847"/>
            <a:ext cx="3967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Servicio de </a:t>
            </a:r>
            <a:r>
              <a:rPr lang="es-ES" sz="1600" b="1" dirty="0">
                <a:solidFill>
                  <a:srgbClr val="31859C"/>
                </a:solidFill>
              </a:rPr>
              <a:t>V</a:t>
            </a:r>
            <a:r>
              <a:rPr lang="es-ES" sz="1600" b="1" dirty="0" smtClean="0">
                <a:solidFill>
                  <a:srgbClr val="31859C"/>
                </a:solidFill>
              </a:rPr>
              <a:t>ideoconferencia Universitaria</a:t>
            </a:r>
            <a:endParaRPr lang="es-ES" sz="1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5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sistem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2" y="322634"/>
            <a:ext cx="3945829" cy="5139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Resultados </a:t>
            </a:r>
            <a:r>
              <a:rPr lang="es-ES" dirty="0" smtClean="0"/>
              <a:t>cuantitativos </a:t>
            </a:r>
            <a:r>
              <a:rPr lang="es-ES" dirty="0"/>
              <a:t>alcanzados en 2015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7120" y="774847"/>
            <a:ext cx="227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Sistemas en operación</a:t>
            </a:r>
            <a:endParaRPr lang="es-ES" sz="1600" b="1" dirty="0">
              <a:solidFill>
                <a:srgbClr val="31859C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72245" y="2259808"/>
            <a:ext cx="2133918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>
                <a:solidFill>
                  <a:srgbClr val="000000"/>
                </a:solidFill>
              </a:rPr>
              <a:t>Timbrado de nómina</a:t>
            </a:r>
          </a:p>
          <a:p>
            <a:pPr marL="140400" indent="-140400"/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979409" y="1154821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 smtClean="0">
                <a:solidFill>
                  <a:srgbClr val="000000"/>
                </a:solidFill>
              </a:rPr>
              <a:t>Pagos en línea</a:t>
            </a:r>
            <a:endParaRPr lang="es-ES" sz="1600" b="1" dirty="0">
              <a:solidFill>
                <a:srgbClr val="00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34457" y="2555138"/>
            <a:ext cx="1283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00" b="1" dirty="0" smtClean="0">
                <a:solidFill>
                  <a:srgbClr val="31859C"/>
                </a:solidFill>
              </a:rPr>
              <a:t>2014: </a:t>
            </a:r>
            <a:r>
              <a:rPr lang="fi-FI" sz="1300" b="1" dirty="0" smtClean="0">
                <a:solidFill>
                  <a:srgbClr val="000000"/>
                </a:solidFill>
              </a:rPr>
              <a:t>879,723</a:t>
            </a:r>
          </a:p>
          <a:p>
            <a:r>
              <a:rPr lang="cs-CZ" sz="1300" b="1" dirty="0" smtClean="0">
                <a:solidFill>
                  <a:srgbClr val="31859C"/>
                </a:solidFill>
              </a:rPr>
              <a:t>2015: </a:t>
            </a:r>
            <a:r>
              <a:rPr lang="cs-CZ" sz="1300" b="1" dirty="0" smtClean="0">
                <a:solidFill>
                  <a:srgbClr val="000000"/>
                </a:solidFill>
              </a:rPr>
              <a:t>1,138,214 </a:t>
            </a:r>
            <a:endParaRPr lang="es-ES" sz="1300" b="1" dirty="0"/>
          </a:p>
          <a:p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220268" y="703139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 fontAlgn="b">
              <a:buFont typeface="Wingdings" charset="2"/>
              <a:buChar char="§"/>
            </a:pPr>
            <a:r>
              <a:rPr lang="es-ES" sz="1600" b="1" dirty="0">
                <a:solidFill>
                  <a:srgbClr val="000000"/>
                </a:solidFill>
              </a:rPr>
              <a:t>Facturación electrónica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1985756" y="1446984"/>
            <a:ext cx="1071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00" b="1" dirty="0" smtClean="0">
                <a:solidFill>
                  <a:srgbClr val="31859C"/>
                </a:solidFill>
              </a:rPr>
              <a:t>2014: </a:t>
            </a:r>
            <a:r>
              <a:rPr lang="cs-CZ" sz="1300" b="1" dirty="0" smtClean="0">
                <a:solidFill>
                  <a:srgbClr val="000000"/>
                </a:solidFill>
              </a:rPr>
              <a:t>9,365</a:t>
            </a:r>
          </a:p>
          <a:p>
            <a:r>
              <a:rPr lang="cs-CZ" sz="1300" b="1" dirty="0" smtClean="0">
                <a:solidFill>
                  <a:srgbClr val="31859C"/>
                </a:solidFill>
              </a:rPr>
              <a:t>2015: </a:t>
            </a:r>
            <a:r>
              <a:rPr lang="es-ES" sz="1300" b="1" dirty="0">
                <a:solidFill>
                  <a:srgbClr val="000000"/>
                </a:solidFill>
              </a:rPr>
              <a:t>15,503</a:t>
            </a:r>
            <a:r>
              <a:rPr lang="cs-CZ" sz="1300" b="1" dirty="0" smtClean="0">
                <a:solidFill>
                  <a:srgbClr val="000000"/>
                </a:solidFill>
              </a:rPr>
              <a:t> </a:t>
            </a:r>
            <a:endParaRPr lang="es-ES" sz="1300" b="1" dirty="0"/>
          </a:p>
          <a:p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</p:txBody>
      </p:sp>
      <p:sp>
        <p:nvSpPr>
          <p:cNvPr id="47" name="CuadroTexto 46"/>
          <p:cNvSpPr txBox="1"/>
          <p:nvPr/>
        </p:nvSpPr>
        <p:spPr>
          <a:xfrm>
            <a:off x="4882288" y="966670"/>
            <a:ext cx="1082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00" b="1" dirty="0" smtClean="0">
                <a:solidFill>
                  <a:srgbClr val="31859C"/>
                </a:solidFill>
              </a:rPr>
              <a:t>2014: </a:t>
            </a:r>
            <a:r>
              <a:rPr lang="is-IS" sz="1300" b="1" dirty="0">
                <a:solidFill>
                  <a:srgbClr val="000000"/>
                </a:solidFill>
              </a:rPr>
              <a:t>46,806 </a:t>
            </a:r>
            <a:endParaRPr lang="is-IS" sz="1300" b="1" dirty="0" smtClean="0">
              <a:solidFill>
                <a:srgbClr val="000000"/>
              </a:solidFill>
            </a:endParaRPr>
          </a:p>
          <a:p>
            <a:r>
              <a:rPr lang="cs-CZ" sz="1300" b="1" dirty="0" smtClean="0">
                <a:solidFill>
                  <a:srgbClr val="31859C"/>
                </a:solidFill>
              </a:rPr>
              <a:t>2015: </a:t>
            </a:r>
            <a:r>
              <a:rPr lang="fi-FI" sz="1300" b="1" dirty="0" smtClean="0">
                <a:solidFill>
                  <a:srgbClr val="000000"/>
                </a:solidFill>
              </a:rPr>
              <a:t>28,902 </a:t>
            </a:r>
            <a:endParaRPr lang="fi-FI" sz="1300" b="1" dirty="0">
              <a:solidFill>
                <a:srgbClr val="000000"/>
              </a:solidFill>
            </a:endParaRPr>
          </a:p>
          <a:p>
            <a:r>
              <a:rPr lang="cs-CZ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  <a:p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</p:txBody>
      </p:sp>
      <p:sp>
        <p:nvSpPr>
          <p:cNvPr id="48" name="CuadroTexto 47"/>
          <p:cNvSpPr txBox="1"/>
          <p:nvPr/>
        </p:nvSpPr>
        <p:spPr>
          <a:xfrm>
            <a:off x="5963902" y="1652084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 fontAlgn="b">
              <a:buFont typeface="Wingdings" charset="2"/>
              <a:buChar char="§"/>
            </a:pPr>
            <a:r>
              <a:rPr lang="es-ES" sz="1600" b="1" dirty="0" smtClean="0">
                <a:solidFill>
                  <a:srgbClr val="000000"/>
                </a:solidFill>
              </a:rPr>
              <a:t>Registros de aspirantes</a:t>
            </a:r>
            <a:endParaRPr lang="es-ES" sz="1600" b="1" dirty="0">
              <a:solidFill>
                <a:srgbClr val="000000"/>
              </a:solidFill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6103513" y="1941117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00" b="1" dirty="0" smtClean="0">
                <a:solidFill>
                  <a:srgbClr val="31859C"/>
                </a:solidFill>
              </a:rPr>
              <a:t>2014: </a:t>
            </a:r>
            <a:r>
              <a:rPr lang="is-IS" sz="1300" b="1" dirty="0">
                <a:solidFill>
                  <a:srgbClr val="000000"/>
                </a:solidFill>
              </a:rPr>
              <a:t>252,624 </a:t>
            </a:r>
            <a:r>
              <a:rPr lang="is-IS" sz="13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cs-CZ" sz="1300" b="1" dirty="0" smtClean="0">
                <a:solidFill>
                  <a:srgbClr val="31859C"/>
                </a:solidFill>
              </a:rPr>
              <a:t>2015: </a:t>
            </a:r>
            <a:r>
              <a:rPr lang="is-IS" sz="1300" b="1" dirty="0" smtClean="0">
                <a:solidFill>
                  <a:srgbClr val="000000"/>
                </a:solidFill>
              </a:rPr>
              <a:t>263,157 </a:t>
            </a:r>
            <a:r>
              <a:rPr lang="fi-FI" sz="1300" b="1" dirty="0" smtClean="0">
                <a:solidFill>
                  <a:srgbClr val="000000"/>
                </a:solidFill>
              </a:rPr>
              <a:t> </a:t>
            </a:r>
            <a:endParaRPr lang="fi-FI" sz="1300" b="1" dirty="0">
              <a:solidFill>
                <a:srgbClr val="000000"/>
              </a:solidFill>
            </a:endParaRPr>
          </a:p>
          <a:p>
            <a:r>
              <a:rPr lang="cs-CZ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  <a:p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</p:txBody>
      </p:sp>
      <p:sp>
        <p:nvSpPr>
          <p:cNvPr id="53" name="CuadroTexto 52"/>
          <p:cNvSpPr txBox="1"/>
          <p:nvPr/>
        </p:nvSpPr>
        <p:spPr>
          <a:xfrm>
            <a:off x="6290998" y="2788022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>
                <a:solidFill>
                  <a:srgbClr val="000000"/>
                </a:solidFill>
              </a:rPr>
              <a:t>Registro en cursos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6430609" y="3077055"/>
            <a:ext cx="128753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00" b="1" dirty="0" smtClean="0">
                <a:solidFill>
                  <a:srgbClr val="31859C"/>
                </a:solidFill>
              </a:rPr>
              <a:t>2014: </a:t>
            </a:r>
            <a:r>
              <a:rPr lang="uk-UA" sz="1300" b="1" dirty="0">
                <a:solidFill>
                  <a:srgbClr val="000000"/>
                </a:solidFill>
              </a:rPr>
              <a:t>3,367,556 </a:t>
            </a:r>
            <a:endParaRPr lang="es-ES" sz="1300" b="1" dirty="0"/>
          </a:p>
          <a:p>
            <a:r>
              <a:rPr lang="cs-CZ" sz="1300" b="1" dirty="0" smtClean="0">
                <a:solidFill>
                  <a:srgbClr val="31859C"/>
                </a:solidFill>
              </a:rPr>
              <a:t>2015:</a:t>
            </a:r>
            <a:r>
              <a:rPr lang="es-ES" sz="1300" b="1" dirty="0" smtClean="0">
                <a:solidFill>
                  <a:srgbClr val="000000"/>
                </a:solidFill>
              </a:rPr>
              <a:t> </a:t>
            </a:r>
            <a:r>
              <a:rPr lang="es-ES" sz="1300" b="1" dirty="0">
                <a:solidFill>
                  <a:srgbClr val="000000"/>
                </a:solidFill>
              </a:rPr>
              <a:t>3,564,540 </a:t>
            </a:r>
          </a:p>
          <a:p>
            <a:endParaRPr lang="fi-FI" sz="1400" b="1" dirty="0">
              <a:solidFill>
                <a:srgbClr val="000000"/>
              </a:solidFill>
            </a:endParaRPr>
          </a:p>
          <a:p>
            <a:r>
              <a:rPr lang="cs-CZ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  <a:p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</p:txBody>
      </p:sp>
      <p:sp>
        <p:nvSpPr>
          <p:cNvPr id="58" name="CuadroTexto 57"/>
          <p:cNvSpPr txBox="1"/>
          <p:nvPr/>
        </p:nvSpPr>
        <p:spPr>
          <a:xfrm>
            <a:off x="5494491" y="398092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>
                <a:solidFill>
                  <a:srgbClr val="000000"/>
                </a:solidFill>
              </a:rPr>
              <a:t>Cursos ofertados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5443359" y="4284777"/>
            <a:ext cx="11592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00" b="1" dirty="0" smtClean="0">
                <a:solidFill>
                  <a:srgbClr val="31859C"/>
                </a:solidFill>
              </a:rPr>
              <a:t>2014: </a:t>
            </a:r>
            <a:r>
              <a:rPr lang="cs-CZ" sz="1300" b="1" dirty="0">
                <a:solidFill>
                  <a:srgbClr val="000000"/>
                </a:solidFill>
              </a:rPr>
              <a:t>143,494 </a:t>
            </a:r>
            <a:endParaRPr lang="es-ES" sz="1300" b="1" dirty="0"/>
          </a:p>
          <a:p>
            <a:r>
              <a:rPr lang="cs-CZ" sz="1300" b="1" dirty="0" smtClean="0">
                <a:solidFill>
                  <a:srgbClr val="31859C"/>
                </a:solidFill>
              </a:rPr>
              <a:t>2015:</a:t>
            </a:r>
            <a:r>
              <a:rPr lang="es-ES" sz="1300" b="1" dirty="0" smtClean="0">
                <a:solidFill>
                  <a:srgbClr val="000000"/>
                </a:solidFill>
              </a:rPr>
              <a:t> </a:t>
            </a:r>
            <a:r>
              <a:rPr lang="is-IS" sz="1300" b="1" dirty="0">
                <a:solidFill>
                  <a:srgbClr val="000000"/>
                </a:solidFill>
              </a:rPr>
              <a:t>141,107 </a:t>
            </a:r>
            <a:endParaRPr lang="es-ES" sz="1300" b="1" dirty="0">
              <a:solidFill>
                <a:srgbClr val="000000"/>
              </a:solidFill>
            </a:endParaRPr>
          </a:p>
          <a:p>
            <a:endParaRPr lang="fi-FI" sz="1400" b="1" dirty="0">
              <a:solidFill>
                <a:srgbClr val="000000"/>
              </a:solidFill>
            </a:endParaRPr>
          </a:p>
          <a:p>
            <a:r>
              <a:rPr lang="cs-CZ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  <a:p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</p:txBody>
      </p:sp>
      <p:sp>
        <p:nvSpPr>
          <p:cNvPr id="63" name="CuadroTexto 62"/>
          <p:cNvSpPr txBox="1"/>
          <p:nvPr/>
        </p:nvSpPr>
        <p:spPr>
          <a:xfrm>
            <a:off x="2314432" y="4312161"/>
            <a:ext cx="249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 fontAlgn="b">
              <a:buFont typeface="Wingdings" charset="2"/>
              <a:buChar char="§"/>
            </a:pPr>
            <a:r>
              <a:rPr lang="es-ES" sz="1600" b="1" dirty="0">
                <a:solidFill>
                  <a:srgbClr val="000000"/>
                </a:solidFill>
              </a:rPr>
              <a:t>Registro de calificaciones</a:t>
            </a:r>
          </a:p>
        </p:txBody>
      </p:sp>
      <p:sp>
        <p:nvSpPr>
          <p:cNvPr id="66" name="CuadroTexto 65"/>
          <p:cNvSpPr txBox="1"/>
          <p:nvPr/>
        </p:nvSpPr>
        <p:spPr>
          <a:xfrm>
            <a:off x="2263300" y="4591828"/>
            <a:ext cx="12837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00" b="1" dirty="0" smtClean="0">
                <a:solidFill>
                  <a:srgbClr val="31859C"/>
                </a:solidFill>
              </a:rPr>
              <a:t>2014: </a:t>
            </a:r>
            <a:r>
              <a:rPr lang="fi-FI" sz="1300" b="1" dirty="0">
                <a:solidFill>
                  <a:srgbClr val="000000"/>
                </a:solidFill>
              </a:rPr>
              <a:t>3,321,619 </a:t>
            </a:r>
            <a:endParaRPr lang="es-ES" sz="1300" b="1" dirty="0"/>
          </a:p>
          <a:p>
            <a:r>
              <a:rPr lang="cs-CZ" sz="1300" b="1" dirty="0" smtClean="0">
                <a:solidFill>
                  <a:srgbClr val="31859C"/>
                </a:solidFill>
              </a:rPr>
              <a:t>2015:</a:t>
            </a:r>
            <a:r>
              <a:rPr lang="es-ES" sz="1300" b="1" dirty="0" smtClean="0">
                <a:solidFill>
                  <a:srgbClr val="000000"/>
                </a:solidFill>
              </a:rPr>
              <a:t> </a:t>
            </a:r>
            <a:r>
              <a:rPr lang="is-IS" sz="1300" b="1" dirty="0">
                <a:solidFill>
                  <a:srgbClr val="000000"/>
                </a:solidFill>
              </a:rPr>
              <a:t>3,565,674 </a:t>
            </a:r>
            <a:endParaRPr lang="es-ES" sz="1300" b="1" dirty="0">
              <a:solidFill>
                <a:srgbClr val="000000"/>
              </a:solidFill>
            </a:endParaRPr>
          </a:p>
          <a:p>
            <a:endParaRPr lang="fi-FI" sz="1400" b="1" dirty="0">
              <a:solidFill>
                <a:srgbClr val="000000"/>
              </a:solidFill>
            </a:endParaRPr>
          </a:p>
          <a:p>
            <a:r>
              <a:rPr lang="cs-CZ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  <a:p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</p:txBody>
      </p:sp>
      <p:sp>
        <p:nvSpPr>
          <p:cNvPr id="69" name="CuadroTexto 68"/>
          <p:cNvSpPr txBox="1"/>
          <p:nvPr/>
        </p:nvSpPr>
        <p:spPr>
          <a:xfrm>
            <a:off x="1092062" y="3794590"/>
            <a:ext cx="1159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00" b="1" dirty="0" smtClean="0">
                <a:solidFill>
                  <a:srgbClr val="31859C"/>
                </a:solidFill>
              </a:rPr>
              <a:t>2014: </a:t>
            </a:r>
            <a:r>
              <a:rPr lang="is-IS" sz="1300" b="1" dirty="0">
                <a:solidFill>
                  <a:srgbClr val="000000"/>
                </a:solidFill>
              </a:rPr>
              <a:t>252,624 </a:t>
            </a:r>
            <a:endParaRPr lang="fi-FI" sz="1300" b="1" dirty="0" smtClean="0">
              <a:solidFill>
                <a:srgbClr val="000000"/>
              </a:solidFill>
            </a:endParaRPr>
          </a:p>
          <a:p>
            <a:r>
              <a:rPr lang="cs-CZ" sz="1300" b="1" dirty="0" smtClean="0">
                <a:solidFill>
                  <a:srgbClr val="31859C"/>
                </a:solidFill>
              </a:rPr>
              <a:t>2015: </a:t>
            </a:r>
            <a:r>
              <a:rPr lang="is-IS" sz="1300" b="1" dirty="0" smtClean="0">
                <a:solidFill>
                  <a:srgbClr val="000000"/>
                </a:solidFill>
              </a:rPr>
              <a:t>31,735</a:t>
            </a:r>
            <a:endParaRPr lang="es-ES" sz="1300" b="1" dirty="0"/>
          </a:p>
          <a:p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endParaRPr lang="es-ES" sz="1400" b="1" dirty="0"/>
          </a:p>
        </p:txBody>
      </p:sp>
      <p:sp>
        <p:nvSpPr>
          <p:cNvPr id="38" name="Elipse 37"/>
          <p:cNvSpPr/>
          <p:nvPr/>
        </p:nvSpPr>
        <p:spPr>
          <a:xfrm>
            <a:off x="2823682" y="2666801"/>
            <a:ext cx="531014" cy="5310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3033" y="2702788"/>
            <a:ext cx="333646" cy="31439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823682" y="2831573"/>
            <a:ext cx="12507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 smtClean="0"/>
              <a:t>29%</a:t>
            </a:r>
            <a:endParaRPr lang="es-ES" sz="1700" b="1" dirty="0"/>
          </a:p>
        </p:txBody>
      </p:sp>
      <p:sp>
        <p:nvSpPr>
          <p:cNvPr id="39" name="Elipse 38"/>
          <p:cNvSpPr/>
          <p:nvPr/>
        </p:nvSpPr>
        <p:spPr>
          <a:xfrm>
            <a:off x="3270358" y="1569477"/>
            <a:ext cx="531014" cy="5310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/>
          <p:cNvSpPr txBox="1"/>
          <p:nvPr/>
        </p:nvSpPr>
        <p:spPr>
          <a:xfrm>
            <a:off x="3270358" y="1734249"/>
            <a:ext cx="12507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 smtClean="0"/>
              <a:t>66%</a:t>
            </a:r>
            <a:endParaRPr lang="es-ES" sz="1700" b="1" dirty="0"/>
          </a:p>
        </p:txBody>
      </p:sp>
      <p:pic>
        <p:nvPicPr>
          <p:cNvPr id="42" name="Imagen 41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23604" y="1611732"/>
            <a:ext cx="333646" cy="314398"/>
          </a:xfrm>
          <a:prstGeom prst="rect">
            <a:avLst/>
          </a:prstGeom>
        </p:spPr>
      </p:pic>
      <p:sp>
        <p:nvSpPr>
          <p:cNvPr id="44" name="Elipse 43"/>
          <p:cNvSpPr/>
          <p:nvPr/>
        </p:nvSpPr>
        <p:spPr>
          <a:xfrm>
            <a:off x="4264678" y="1158901"/>
            <a:ext cx="531014" cy="5310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CuadroTexto 44"/>
          <p:cNvSpPr txBox="1"/>
          <p:nvPr/>
        </p:nvSpPr>
        <p:spPr>
          <a:xfrm>
            <a:off x="4209076" y="1299483"/>
            <a:ext cx="12507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 smtClean="0"/>
              <a:t>-38%</a:t>
            </a:r>
            <a:endParaRPr lang="es-ES" sz="1700" b="1" dirty="0"/>
          </a:p>
        </p:txBody>
      </p:sp>
      <p:pic>
        <p:nvPicPr>
          <p:cNvPr id="46" name="Imagen 45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30019" y="1189061"/>
            <a:ext cx="333646" cy="314398"/>
          </a:xfrm>
          <a:prstGeom prst="rect">
            <a:avLst/>
          </a:prstGeom>
        </p:spPr>
      </p:pic>
      <p:sp>
        <p:nvSpPr>
          <p:cNvPr id="49" name="Elipse 48"/>
          <p:cNvSpPr/>
          <p:nvPr/>
        </p:nvSpPr>
        <p:spPr>
          <a:xfrm>
            <a:off x="5218790" y="1580013"/>
            <a:ext cx="531014" cy="5310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CuadroTexto 49"/>
          <p:cNvSpPr txBox="1"/>
          <p:nvPr/>
        </p:nvSpPr>
        <p:spPr>
          <a:xfrm>
            <a:off x="5270784" y="1744785"/>
            <a:ext cx="12507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/>
              <a:t>4</a:t>
            </a:r>
            <a:r>
              <a:rPr lang="es-ES" sz="1700" b="1" dirty="0" smtClean="0"/>
              <a:t>%</a:t>
            </a:r>
            <a:endParaRPr lang="es-ES" sz="1700" b="1" dirty="0"/>
          </a:p>
        </p:txBody>
      </p:sp>
      <p:pic>
        <p:nvPicPr>
          <p:cNvPr id="51" name="Imagen 50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82913" y="1622267"/>
            <a:ext cx="333646" cy="314398"/>
          </a:xfrm>
          <a:prstGeom prst="rect">
            <a:avLst/>
          </a:prstGeom>
        </p:spPr>
      </p:pic>
      <p:sp>
        <p:nvSpPr>
          <p:cNvPr id="54" name="Elipse 53"/>
          <p:cNvSpPr/>
          <p:nvPr/>
        </p:nvSpPr>
        <p:spPr>
          <a:xfrm>
            <a:off x="5702130" y="2558794"/>
            <a:ext cx="531014" cy="5310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CuadroTexto 54"/>
          <p:cNvSpPr txBox="1"/>
          <p:nvPr/>
        </p:nvSpPr>
        <p:spPr>
          <a:xfrm>
            <a:off x="5742029" y="2723565"/>
            <a:ext cx="12507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 smtClean="0"/>
              <a:t>6%</a:t>
            </a:r>
            <a:endParaRPr lang="es-ES" sz="1700" b="1" dirty="0"/>
          </a:p>
        </p:txBody>
      </p:sp>
      <p:pic>
        <p:nvPicPr>
          <p:cNvPr id="56" name="Imagen 55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6253" y="2601048"/>
            <a:ext cx="333646" cy="314398"/>
          </a:xfrm>
          <a:prstGeom prst="rect">
            <a:avLst/>
          </a:prstGeom>
        </p:spPr>
      </p:pic>
      <p:sp>
        <p:nvSpPr>
          <p:cNvPr id="59" name="Elipse 58"/>
          <p:cNvSpPr/>
          <p:nvPr/>
        </p:nvSpPr>
        <p:spPr>
          <a:xfrm>
            <a:off x="5229667" y="3513871"/>
            <a:ext cx="531014" cy="5310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CuadroTexto 59"/>
          <p:cNvSpPr txBox="1"/>
          <p:nvPr/>
        </p:nvSpPr>
        <p:spPr>
          <a:xfrm>
            <a:off x="5259907" y="3666548"/>
            <a:ext cx="12507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 smtClean="0"/>
              <a:t>-2%</a:t>
            </a:r>
            <a:endParaRPr lang="es-ES" sz="1700" b="1" dirty="0"/>
          </a:p>
        </p:txBody>
      </p:sp>
      <p:pic>
        <p:nvPicPr>
          <p:cNvPr id="61" name="Imagen 60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3790" y="3544031"/>
            <a:ext cx="333646" cy="314398"/>
          </a:xfrm>
          <a:prstGeom prst="rect">
            <a:avLst/>
          </a:prstGeom>
        </p:spPr>
      </p:pic>
      <p:sp>
        <p:nvSpPr>
          <p:cNvPr id="64" name="Elipse 63"/>
          <p:cNvSpPr/>
          <p:nvPr/>
        </p:nvSpPr>
        <p:spPr>
          <a:xfrm>
            <a:off x="4288244" y="3877180"/>
            <a:ext cx="531014" cy="5310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5" name="Imagen 64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2367" y="3931529"/>
            <a:ext cx="333646" cy="314398"/>
          </a:xfrm>
          <a:prstGeom prst="rect">
            <a:avLst/>
          </a:prstGeom>
        </p:spPr>
      </p:pic>
      <p:sp>
        <p:nvSpPr>
          <p:cNvPr id="67" name="CuadroTexto 66"/>
          <p:cNvSpPr txBox="1"/>
          <p:nvPr/>
        </p:nvSpPr>
        <p:spPr>
          <a:xfrm>
            <a:off x="4345295" y="4056952"/>
            <a:ext cx="12507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/>
              <a:t>7</a:t>
            </a:r>
            <a:r>
              <a:rPr lang="es-ES" sz="1700" b="1" dirty="0" smtClean="0"/>
              <a:t>%</a:t>
            </a:r>
            <a:endParaRPr lang="es-ES" sz="1700" b="1" dirty="0"/>
          </a:p>
        </p:txBody>
      </p:sp>
      <p:sp>
        <p:nvSpPr>
          <p:cNvPr id="70" name="Elipse 69"/>
          <p:cNvSpPr/>
          <p:nvPr/>
        </p:nvSpPr>
        <p:spPr>
          <a:xfrm>
            <a:off x="3242334" y="3594642"/>
            <a:ext cx="531014" cy="5310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" name="Imagen 70" descr="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1685" y="3630629"/>
            <a:ext cx="333646" cy="314398"/>
          </a:xfrm>
          <a:prstGeom prst="rect">
            <a:avLst/>
          </a:prstGeom>
        </p:spPr>
      </p:pic>
      <p:sp>
        <p:nvSpPr>
          <p:cNvPr id="72" name="CuadroTexto 71"/>
          <p:cNvSpPr txBox="1"/>
          <p:nvPr/>
        </p:nvSpPr>
        <p:spPr>
          <a:xfrm>
            <a:off x="3182417" y="3759414"/>
            <a:ext cx="6705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 smtClean="0"/>
              <a:t>-87%</a:t>
            </a:r>
            <a:endParaRPr lang="es-ES" sz="1700" b="1" dirty="0"/>
          </a:p>
        </p:txBody>
      </p:sp>
      <p:sp>
        <p:nvSpPr>
          <p:cNvPr id="74" name="CuadroTexto 73"/>
          <p:cNvSpPr txBox="1"/>
          <p:nvPr/>
        </p:nvSpPr>
        <p:spPr>
          <a:xfrm>
            <a:off x="699396" y="3465449"/>
            <a:ext cx="2505814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40400" indent="-140400" fontAlgn="b">
              <a:buFont typeface="Wingdings" charset="2"/>
              <a:buChar char="§"/>
            </a:pPr>
            <a:r>
              <a:rPr lang="es-ES" sz="1600" b="1" dirty="0">
                <a:solidFill>
                  <a:srgbClr val="000000"/>
                </a:solidFill>
              </a:rPr>
              <a:t>Registro egresados SEMS</a:t>
            </a:r>
          </a:p>
          <a:p>
            <a:pPr marL="140400" indent="-14040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67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edifici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00" y="1097913"/>
            <a:ext cx="5303627" cy="39906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Resultados </a:t>
            </a:r>
            <a:r>
              <a:rPr lang="es-ES" dirty="0" smtClean="0"/>
              <a:t>cuantitativos </a:t>
            </a:r>
            <a:r>
              <a:rPr lang="es-ES" dirty="0"/>
              <a:t>alcanzados en 2015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7120" y="774847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Conectividad</a:t>
            </a:r>
            <a:endParaRPr lang="es-ES" sz="1600" b="1" dirty="0">
              <a:solidFill>
                <a:srgbClr val="31859C"/>
              </a:solidFill>
            </a:endParaRPr>
          </a:p>
        </p:txBody>
      </p:sp>
      <p:sp>
        <p:nvSpPr>
          <p:cNvPr id="17" name="Llamada rectangular redondeada 16"/>
          <p:cNvSpPr/>
          <p:nvPr/>
        </p:nvSpPr>
        <p:spPr>
          <a:xfrm flipH="1">
            <a:off x="195200" y="1209429"/>
            <a:ext cx="3153799" cy="1230673"/>
          </a:xfrm>
          <a:custGeom>
            <a:avLst/>
            <a:gdLst>
              <a:gd name="connsiteX0" fmla="*/ 0 w 3153799"/>
              <a:gd name="connsiteY0" fmla="*/ 135094 h 810549"/>
              <a:gd name="connsiteX1" fmla="*/ 135094 w 3153799"/>
              <a:gd name="connsiteY1" fmla="*/ 0 h 810549"/>
              <a:gd name="connsiteX2" fmla="*/ 525633 w 3153799"/>
              <a:gd name="connsiteY2" fmla="*/ 0 h 810549"/>
              <a:gd name="connsiteX3" fmla="*/ 525633 w 3153799"/>
              <a:gd name="connsiteY3" fmla="*/ 0 h 810549"/>
              <a:gd name="connsiteX4" fmla="*/ 1314083 w 3153799"/>
              <a:gd name="connsiteY4" fmla="*/ 0 h 810549"/>
              <a:gd name="connsiteX5" fmla="*/ 3018705 w 3153799"/>
              <a:gd name="connsiteY5" fmla="*/ 0 h 810549"/>
              <a:gd name="connsiteX6" fmla="*/ 3153799 w 3153799"/>
              <a:gd name="connsiteY6" fmla="*/ 135094 h 810549"/>
              <a:gd name="connsiteX7" fmla="*/ 3153799 w 3153799"/>
              <a:gd name="connsiteY7" fmla="*/ 472820 h 810549"/>
              <a:gd name="connsiteX8" fmla="*/ 3153799 w 3153799"/>
              <a:gd name="connsiteY8" fmla="*/ 472820 h 810549"/>
              <a:gd name="connsiteX9" fmla="*/ 3153799 w 3153799"/>
              <a:gd name="connsiteY9" fmla="*/ 675458 h 810549"/>
              <a:gd name="connsiteX10" fmla="*/ 3153799 w 3153799"/>
              <a:gd name="connsiteY10" fmla="*/ 675455 h 810549"/>
              <a:gd name="connsiteX11" fmla="*/ 3018705 w 3153799"/>
              <a:gd name="connsiteY11" fmla="*/ 810549 h 810549"/>
              <a:gd name="connsiteX12" fmla="*/ 1314083 w 3153799"/>
              <a:gd name="connsiteY12" fmla="*/ 810549 h 810549"/>
              <a:gd name="connsiteX13" fmla="*/ 14097 w 3153799"/>
              <a:gd name="connsiteY13" fmla="*/ 1230673 h 810549"/>
              <a:gd name="connsiteX14" fmla="*/ 525633 w 3153799"/>
              <a:gd name="connsiteY14" fmla="*/ 810549 h 810549"/>
              <a:gd name="connsiteX15" fmla="*/ 135094 w 3153799"/>
              <a:gd name="connsiteY15" fmla="*/ 810549 h 810549"/>
              <a:gd name="connsiteX16" fmla="*/ 0 w 3153799"/>
              <a:gd name="connsiteY16" fmla="*/ 675455 h 810549"/>
              <a:gd name="connsiteX17" fmla="*/ 0 w 3153799"/>
              <a:gd name="connsiteY17" fmla="*/ 675458 h 810549"/>
              <a:gd name="connsiteX18" fmla="*/ 0 w 3153799"/>
              <a:gd name="connsiteY18" fmla="*/ 472820 h 810549"/>
              <a:gd name="connsiteX19" fmla="*/ 0 w 3153799"/>
              <a:gd name="connsiteY19" fmla="*/ 472820 h 810549"/>
              <a:gd name="connsiteX20" fmla="*/ 0 w 3153799"/>
              <a:gd name="connsiteY20" fmla="*/ 135094 h 810549"/>
              <a:gd name="connsiteX0" fmla="*/ 0 w 3153799"/>
              <a:gd name="connsiteY0" fmla="*/ 135094 h 1230673"/>
              <a:gd name="connsiteX1" fmla="*/ 135094 w 3153799"/>
              <a:gd name="connsiteY1" fmla="*/ 0 h 1230673"/>
              <a:gd name="connsiteX2" fmla="*/ 525633 w 3153799"/>
              <a:gd name="connsiteY2" fmla="*/ 0 h 1230673"/>
              <a:gd name="connsiteX3" fmla="*/ 525633 w 3153799"/>
              <a:gd name="connsiteY3" fmla="*/ 0 h 1230673"/>
              <a:gd name="connsiteX4" fmla="*/ 1314083 w 3153799"/>
              <a:gd name="connsiteY4" fmla="*/ 0 h 1230673"/>
              <a:gd name="connsiteX5" fmla="*/ 3018705 w 3153799"/>
              <a:gd name="connsiteY5" fmla="*/ 0 h 1230673"/>
              <a:gd name="connsiteX6" fmla="*/ 3153799 w 3153799"/>
              <a:gd name="connsiteY6" fmla="*/ 135094 h 1230673"/>
              <a:gd name="connsiteX7" fmla="*/ 3153799 w 3153799"/>
              <a:gd name="connsiteY7" fmla="*/ 472820 h 1230673"/>
              <a:gd name="connsiteX8" fmla="*/ 3153799 w 3153799"/>
              <a:gd name="connsiteY8" fmla="*/ 472820 h 1230673"/>
              <a:gd name="connsiteX9" fmla="*/ 3153799 w 3153799"/>
              <a:gd name="connsiteY9" fmla="*/ 675458 h 1230673"/>
              <a:gd name="connsiteX10" fmla="*/ 3153799 w 3153799"/>
              <a:gd name="connsiteY10" fmla="*/ 675455 h 1230673"/>
              <a:gd name="connsiteX11" fmla="*/ 3018705 w 3153799"/>
              <a:gd name="connsiteY11" fmla="*/ 810549 h 1230673"/>
              <a:gd name="connsiteX12" fmla="*/ 1314083 w 3153799"/>
              <a:gd name="connsiteY12" fmla="*/ 810549 h 1230673"/>
              <a:gd name="connsiteX13" fmla="*/ 14097 w 3153799"/>
              <a:gd name="connsiteY13" fmla="*/ 1230673 h 1230673"/>
              <a:gd name="connsiteX14" fmla="*/ 766933 w 3153799"/>
              <a:gd name="connsiteY14" fmla="*/ 797849 h 1230673"/>
              <a:gd name="connsiteX15" fmla="*/ 135094 w 3153799"/>
              <a:gd name="connsiteY15" fmla="*/ 810549 h 1230673"/>
              <a:gd name="connsiteX16" fmla="*/ 0 w 3153799"/>
              <a:gd name="connsiteY16" fmla="*/ 675455 h 1230673"/>
              <a:gd name="connsiteX17" fmla="*/ 0 w 3153799"/>
              <a:gd name="connsiteY17" fmla="*/ 675458 h 1230673"/>
              <a:gd name="connsiteX18" fmla="*/ 0 w 3153799"/>
              <a:gd name="connsiteY18" fmla="*/ 472820 h 1230673"/>
              <a:gd name="connsiteX19" fmla="*/ 0 w 3153799"/>
              <a:gd name="connsiteY19" fmla="*/ 472820 h 1230673"/>
              <a:gd name="connsiteX20" fmla="*/ 0 w 3153799"/>
              <a:gd name="connsiteY20" fmla="*/ 135094 h 123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53799" h="1230673">
                <a:moveTo>
                  <a:pt x="0" y="135094"/>
                </a:moveTo>
                <a:cubicBezTo>
                  <a:pt x="0" y="60484"/>
                  <a:pt x="60484" y="0"/>
                  <a:pt x="135094" y="0"/>
                </a:cubicBezTo>
                <a:lnTo>
                  <a:pt x="525633" y="0"/>
                </a:lnTo>
                <a:lnTo>
                  <a:pt x="525633" y="0"/>
                </a:lnTo>
                <a:lnTo>
                  <a:pt x="1314083" y="0"/>
                </a:lnTo>
                <a:lnTo>
                  <a:pt x="3018705" y="0"/>
                </a:lnTo>
                <a:cubicBezTo>
                  <a:pt x="3093315" y="0"/>
                  <a:pt x="3153799" y="60484"/>
                  <a:pt x="3153799" y="135094"/>
                </a:cubicBezTo>
                <a:lnTo>
                  <a:pt x="3153799" y="472820"/>
                </a:lnTo>
                <a:lnTo>
                  <a:pt x="3153799" y="472820"/>
                </a:lnTo>
                <a:lnTo>
                  <a:pt x="3153799" y="675458"/>
                </a:lnTo>
                <a:lnTo>
                  <a:pt x="3153799" y="675455"/>
                </a:lnTo>
                <a:cubicBezTo>
                  <a:pt x="3153799" y="750065"/>
                  <a:pt x="3093315" y="810549"/>
                  <a:pt x="3018705" y="810549"/>
                </a:cubicBezTo>
                <a:lnTo>
                  <a:pt x="1314083" y="810549"/>
                </a:lnTo>
                <a:lnTo>
                  <a:pt x="14097" y="1230673"/>
                </a:lnTo>
                <a:lnTo>
                  <a:pt x="766933" y="797849"/>
                </a:lnTo>
                <a:cubicBezTo>
                  <a:pt x="636753" y="797849"/>
                  <a:pt x="265274" y="810549"/>
                  <a:pt x="135094" y="810549"/>
                </a:cubicBezTo>
                <a:cubicBezTo>
                  <a:pt x="60484" y="810549"/>
                  <a:pt x="0" y="750065"/>
                  <a:pt x="0" y="675455"/>
                </a:cubicBezTo>
                <a:lnTo>
                  <a:pt x="0" y="675458"/>
                </a:lnTo>
                <a:lnTo>
                  <a:pt x="0" y="472820"/>
                </a:lnTo>
                <a:lnTo>
                  <a:pt x="0" y="472820"/>
                </a:lnTo>
                <a:lnTo>
                  <a:pt x="0" y="13509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 flipH="1">
            <a:off x="277720" y="1281999"/>
            <a:ext cx="295465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136800" indent="-136800">
              <a:buFont typeface="Wingdings" charset="2"/>
              <a:buChar char="§"/>
            </a:pPr>
            <a:r>
              <a:rPr lang="es-ES" sz="1200" b="1" dirty="0" smtClean="0"/>
              <a:t>14.2 </a:t>
            </a:r>
            <a:r>
              <a:rPr lang="es-ES" sz="1200" b="1" dirty="0" err="1"/>
              <a:t>Gbps</a:t>
            </a:r>
            <a:r>
              <a:rPr lang="es-ES" sz="1200" b="1" dirty="0"/>
              <a:t> </a:t>
            </a:r>
            <a:r>
              <a:rPr lang="es-ES" sz="1200" dirty="0"/>
              <a:t>de ancho de </a:t>
            </a:r>
            <a:r>
              <a:rPr lang="es-ES" sz="1200" dirty="0" smtClean="0"/>
              <a:t>banda</a:t>
            </a:r>
          </a:p>
          <a:p>
            <a:pPr marL="136800" indent="-136800">
              <a:buFont typeface="Wingdings" charset="2"/>
              <a:buChar char="§"/>
            </a:pPr>
            <a:r>
              <a:rPr lang="es-ES" sz="1200" b="1" dirty="0" smtClean="0"/>
              <a:t>4</a:t>
            </a:r>
            <a:r>
              <a:rPr lang="es-ES" sz="1200" dirty="0" smtClean="0"/>
              <a:t> </a:t>
            </a:r>
            <a:r>
              <a:rPr lang="es-ES" sz="1200" dirty="0"/>
              <a:t>veces más ancho de banda que en 2013</a:t>
            </a:r>
          </a:p>
          <a:p>
            <a:pPr marL="136800" indent="-136800">
              <a:buFont typeface="Wingdings" charset="2"/>
              <a:buChar char="§"/>
            </a:pPr>
            <a:r>
              <a:rPr lang="es-ES" sz="1200" b="1" dirty="0" smtClean="0"/>
              <a:t>+</a:t>
            </a:r>
            <a:r>
              <a:rPr lang="es-ES" sz="1200" b="1" dirty="0"/>
              <a:t>99.5% </a:t>
            </a:r>
            <a:r>
              <a:rPr lang="es-ES" sz="1200" dirty="0"/>
              <a:t>de disponibilidad en servicios TIC </a:t>
            </a:r>
          </a:p>
        </p:txBody>
      </p:sp>
      <p:sp>
        <p:nvSpPr>
          <p:cNvPr id="80" name="Llamada rectangular redondeada 79"/>
          <p:cNvSpPr/>
          <p:nvPr/>
        </p:nvSpPr>
        <p:spPr>
          <a:xfrm>
            <a:off x="5223957" y="1301893"/>
            <a:ext cx="3295905" cy="2013545"/>
          </a:xfrm>
          <a:custGeom>
            <a:avLst/>
            <a:gdLst>
              <a:gd name="connsiteX0" fmla="*/ 0 w 3295905"/>
              <a:gd name="connsiteY0" fmla="*/ 142881 h 857269"/>
              <a:gd name="connsiteX1" fmla="*/ 142881 w 3295905"/>
              <a:gd name="connsiteY1" fmla="*/ 0 h 857269"/>
              <a:gd name="connsiteX2" fmla="*/ 549318 w 3295905"/>
              <a:gd name="connsiteY2" fmla="*/ 0 h 857269"/>
              <a:gd name="connsiteX3" fmla="*/ 549318 w 3295905"/>
              <a:gd name="connsiteY3" fmla="*/ 0 h 857269"/>
              <a:gd name="connsiteX4" fmla="*/ 1373294 w 3295905"/>
              <a:gd name="connsiteY4" fmla="*/ 0 h 857269"/>
              <a:gd name="connsiteX5" fmla="*/ 3153024 w 3295905"/>
              <a:gd name="connsiteY5" fmla="*/ 0 h 857269"/>
              <a:gd name="connsiteX6" fmla="*/ 3295905 w 3295905"/>
              <a:gd name="connsiteY6" fmla="*/ 142881 h 857269"/>
              <a:gd name="connsiteX7" fmla="*/ 3295905 w 3295905"/>
              <a:gd name="connsiteY7" fmla="*/ 500074 h 857269"/>
              <a:gd name="connsiteX8" fmla="*/ 3295905 w 3295905"/>
              <a:gd name="connsiteY8" fmla="*/ 500074 h 857269"/>
              <a:gd name="connsiteX9" fmla="*/ 3295905 w 3295905"/>
              <a:gd name="connsiteY9" fmla="*/ 714391 h 857269"/>
              <a:gd name="connsiteX10" fmla="*/ 3295905 w 3295905"/>
              <a:gd name="connsiteY10" fmla="*/ 714388 h 857269"/>
              <a:gd name="connsiteX11" fmla="*/ 3153024 w 3295905"/>
              <a:gd name="connsiteY11" fmla="*/ 857269 h 857269"/>
              <a:gd name="connsiteX12" fmla="*/ 1373294 w 3295905"/>
              <a:gd name="connsiteY12" fmla="*/ 857269 h 857269"/>
              <a:gd name="connsiteX13" fmla="*/ 772956 w 3295905"/>
              <a:gd name="connsiteY13" fmla="*/ 2013545 h 857269"/>
              <a:gd name="connsiteX14" fmla="*/ 549318 w 3295905"/>
              <a:gd name="connsiteY14" fmla="*/ 857269 h 857269"/>
              <a:gd name="connsiteX15" fmla="*/ 142881 w 3295905"/>
              <a:gd name="connsiteY15" fmla="*/ 857269 h 857269"/>
              <a:gd name="connsiteX16" fmla="*/ 0 w 3295905"/>
              <a:gd name="connsiteY16" fmla="*/ 714388 h 857269"/>
              <a:gd name="connsiteX17" fmla="*/ 0 w 3295905"/>
              <a:gd name="connsiteY17" fmla="*/ 714391 h 857269"/>
              <a:gd name="connsiteX18" fmla="*/ 0 w 3295905"/>
              <a:gd name="connsiteY18" fmla="*/ 500074 h 857269"/>
              <a:gd name="connsiteX19" fmla="*/ 0 w 3295905"/>
              <a:gd name="connsiteY19" fmla="*/ 500074 h 857269"/>
              <a:gd name="connsiteX20" fmla="*/ 0 w 3295905"/>
              <a:gd name="connsiteY20" fmla="*/ 142881 h 857269"/>
              <a:gd name="connsiteX0" fmla="*/ 0 w 3295905"/>
              <a:gd name="connsiteY0" fmla="*/ 142881 h 2013545"/>
              <a:gd name="connsiteX1" fmla="*/ 142881 w 3295905"/>
              <a:gd name="connsiteY1" fmla="*/ 0 h 2013545"/>
              <a:gd name="connsiteX2" fmla="*/ 549318 w 3295905"/>
              <a:gd name="connsiteY2" fmla="*/ 0 h 2013545"/>
              <a:gd name="connsiteX3" fmla="*/ 549318 w 3295905"/>
              <a:gd name="connsiteY3" fmla="*/ 0 h 2013545"/>
              <a:gd name="connsiteX4" fmla="*/ 1373294 w 3295905"/>
              <a:gd name="connsiteY4" fmla="*/ 0 h 2013545"/>
              <a:gd name="connsiteX5" fmla="*/ 3153024 w 3295905"/>
              <a:gd name="connsiteY5" fmla="*/ 0 h 2013545"/>
              <a:gd name="connsiteX6" fmla="*/ 3295905 w 3295905"/>
              <a:gd name="connsiteY6" fmla="*/ 142881 h 2013545"/>
              <a:gd name="connsiteX7" fmla="*/ 3295905 w 3295905"/>
              <a:gd name="connsiteY7" fmla="*/ 500074 h 2013545"/>
              <a:gd name="connsiteX8" fmla="*/ 3295905 w 3295905"/>
              <a:gd name="connsiteY8" fmla="*/ 500074 h 2013545"/>
              <a:gd name="connsiteX9" fmla="*/ 3295905 w 3295905"/>
              <a:gd name="connsiteY9" fmla="*/ 714391 h 2013545"/>
              <a:gd name="connsiteX10" fmla="*/ 3295905 w 3295905"/>
              <a:gd name="connsiteY10" fmla="*/ 714388 h 2013545"/>
              <a:gd name="connsiteX11" fmla="*/ 3153024 w 3295905"/>
              <a:gd name="connsiteY11" fmla="*/ 857269 h 2013545"/>
              <a:gd name="connsiteX12" fmla="*/ 1373294 w 3295905"/>
              <a:gd name="connsiteY12" fmla="*/ 857269 h 2013545"/>
              <a:gd name="connsiteX13" fmla="*/ 772956 w 3295905"/>
              <a:gd name="connsiteY13" fmla="*/ 2013545 h 2013545"/>
              <a:gd name="connsiteX14" fmla="*/ 1057318 w 3295905"/>
              <a:gd name="connsiteY14" fmla="*/ 857269 h 2013545"/>
              <a:gd name="connsiteX15" fmla="*/ 142881 w 3295905"/>
              <a:gd name="connsiteY15" fmla="*/ 857269 h 2013545"/>
              <a:gd name="connsiteX16" fmla="*/ 0 w 3295905"/>
              <a:gd name="connsiteY16" fmla="*/ 714388 h 2013545"/>
              <a:gd name="connsiteX17" fmla="*/ 0 w 3295905"/>
              <a:gd name="connsiteY17" fmla="*/ 714391 h 2013545"/>
              <a:gd name="connsiteX18" fmla="*/ 0 w 3295905"/>
              <a:gd name="connsiteY18" fmla="*/ 500074 h 2013545"/>
              <a:gd name="connsiteX19" fmla="*/ 0 w 3295905"/>
              <a:gd name="connsiteY19" fmla="*/ 500074 h 2013545"/>
              <a:gd name="connsiteX20" fmla="*/ 0 w 3295905"/>
              <a:gd name="connsiteY20" fmla="*/ 142881 h 201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5905" h="2013545">
                <a:moveTo>
                  <a:pt x="0" y="142881"/>
                </a:moveTo>
                <a:cubicBezTo>
                  <a:pt x="0" y="63970"/>
                  <a:pt x="63970" y="0"/>
                  <a:pt x="142881" y="0"/>
                </a:cubicBezTo>
                <a:lnTo>
                  <a:pt x="549318" y="0"/>
                </a:lnTo>
                <a:lnTo>
                  <a:pt x="549318" y="0"/>
                </a:lnTo>
                <a:lnTo>
                  <a:pt x="1373294" y="0"/>
                </a:lnTo>
                <a:lnTo>
                  <a:pt x="3153024" y="0"/>
                </a:lnTo>
                <a:cubicBezTo>
                  <a:pt x="3231935" y="0"/>
                  <a:pt x="3295905" y="63970"/>
                  <a:pt x="3295905" y="142881"/>
                </a:cubicBezTo>
                <a:lnTo>
                  <a:pt x="3295905" y="500074"/>
                </a:lnTo>
                <a:lnTo>
                  <a:pt x="3295905" y="500074"/>
                </a:lnTo>
                <a:lnTo>
                  <a:pt x="3295905" y="714391"/>
                </a:lnTo>
                <a:lnTo>
                  <a:pt x="3295905" y="714388"/>
                </a:lnTo>
                <a:cubicBezTo>
                  <a:pt x="3295905" y="793299"/>
                  <a:pt x="3231935" y="857269"/>
                  <a:pt x="3153024" y="857269"/>
                </a:cubicBezTo>
                <a:lnTo>
                  <a:pt x="1373294" y="857269"/>
                </a:lnTo>
                <a:lnTo>
                  <a:pt x="772956" y="2013545"/>
                </a:lnTo>
                <a:lnTo>
                  <a:pt x="1057318" y="857269"/>
                </a:lnTo>
                <a:lnTo>
                  <a:pt x="142881" y="857269"/>
                </a:lnTo>
                <a:cubicBezTo>
                  <a:pt x="63970" y="857269"/>
                  <a:pt x="0" y="793299"/>
                  <a:pt x="0" y="714388"/>
                </a:cubicBezTo>
                <a:lnTo>
                  <a:pt x="0" y="714391"/>
                </a:lnTo>
                <a:lnTo>
                  <a:pt x="0" y="500074"/>
                </a:lnTo>
                <a:lnTo>
                  <a:pt x="0" y="500074"/>
                </a:lnTo>
                <a:lnTo>
                  <a:pt x="0" y="1428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CuadroTexto 80"/>
          <p:cNvSpPr txBox="1"/>
          <p:nvPr/>
        </p:nvSpPr>
        <p:spPr>
          <a:xfrm>
            <a:off x="5361914" y="1405109"/>
            <a:ext cx="3361243" cy="7540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200" b="1" dirty="0" smtClean="0"/>
              <a:t>0.054 </a:t>
            </a:r>
            <a:r>
              <a:rPr lang="es-ES" sz="1200" b="1" dirty="0"/>
              <a:t>Mbps </a:t>
            </a:r>
            <a:r>
              <a:rPr lang="es-ES" sz="1200" dirty="0"/>
              <a:t>por </a:t>
            </a:r>
            <a:r>
              <a:rPr lang="es-ES" sz="1200" dirty="0" smtClean="0"/>
              <a:t>estudiante</a:t>
            </a:r>
            <a:endParaRPr lang="es-ES" sz="1200" dirty="0"/>
          </a:p>
          <a:p>
            <a:pPr marL="140400" indent="-140400">
              <a:buFont typeface="Wingdings" charset="2"/>
              <a:buChar char="§"/>
            </a:pPr>
            <a:r>
              <a:rPr lang="es-ES" sz="1200" b="1" dirty="0" smtClean="0"/>
              <a:t>7,737</a:t>
            </a:r>
            <a:r>
              <a:rPr lang="es-ES" sz="1200" dirty="0" smtClean="0"/>
              <a:t> </a:t>
            </a:r>
            <a:r>
              <a:rPr lang="es-ES" sz="1200" dirty="0"/>
              <a:t>sesiones de videoconferencia </a:t>
            </a:r>
          </a:p>
          <a:p>
            <a:pPr marL="140400" indent="-140400">
              <a:buFont typeface="Wingdings" charset="2"/>
              <a:buChar char="§"/>
            </a:pPr>
            <a:r>
              <a:rPr lang="es-ES" sz="1200" b="1" dirty="0" smtClean="0">
                <a:solidFill>
                  <a:srgbClr val="000000"/>
                </a:solidFill>
              </a:rPr>
              <a:t>23</a:t>
            </a:r>
            <a:r>
              <a:rPr lang="es-ES" sz="1200" b="1" dirty="0">
                <a:solidFill>
                  <a:srgbClr val="000000"/>
                </a:solidFill>
              </a:rPr>
              <a:t>% </a:t>
            </a:r>
            <a:r>
              <a:rPr lang="es-ES" sz="1200" dirty="0">
                <a:solidFill>
                  <a:srgbClr val="000000"/>
                </a:solidFill>
              </a:rPr>
              <a:t>más videoconferencias </a:t>
            </a:r>
            <a:r>
              <a:rPr lang="es-ES" sz="1200" dirty="0" smtClean="0">
                <a:solidFill>
                  <a:srgbClr val="000000"/>
                </a:solidFill>
              </a:rPr>
              <a:t>que en 2014</a:t>
            </a:r>
          </a:p>
          <a:p>
            <a:endParaRPr lang="es-ES" sz="700" dirty="0" smtClean="0">
              <a:solidFill>
                <a:srgbClr val="000000"/>
              </a:solidFill>
            </a:endParaRPr>
          </a:p>
        </p:txBody>
      </p:sp>
      <p:sp>
        <p:nvSpPr>
          <p:cNvPr id="82" name="Llamada rectangular redondeada 81"/>
          <p:cNvSpPr/>
          <p:nvPr/>
        </p:nvSpPr>
        <p:spPr>
          <a:xfrm rot="16200000">
            <a:off x="1146331" y="2302347"/>
            <a:ext cx="1549968" cy="3352200"/>
          </a:xfrm>
          <a:prstGeom prst="wedgeRoundRectCallout">
            <a:avLst>
              <a:gd name="adj1" fmla="val -1055"/>
              <a:gd name="adj2" fmla="val 6075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CuadroTexto 82"/>
          <p:cNvSpPr txBox="1"/>
          <p:nvPr/>
        </p:nvSpPr>
        <p:spPr>
          <a:xfrm>
            <a:off x="343755" y="3336946"/>
            <a:ext cx="3166113" cy="13388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200" dirty="0" smtClean="0"/>
              <a:t>Ampliación </a:t>
            </a:r>
            <a:r>
              <a:rPr lang="es-ES" sz="1200" dirty="0"/>
              <a:t>en</a:t>
            </a:r>
            <a:r>
              <a:rPr lang="es-ES" sz="1200" b="1" dirty="0"/>
              <a:t> 3 </a:t>
            </a:r>
            <a:r>
              <a:rPr lang="es-ES" sz="1200" dirty="0"/>
              <a:t>dorsales de fibra óptica ya beneficia a</a:t>
            </a:r>
            <a:r>
              <a:rPr lang="es-ES" sz="1200" b="1" dirty="0"/>
              <a:t> 6 </a:t>
            </a:r>
            <a:r>
              <a:rPr lang="es-ES" sz="1200" dirty="0"/>
              <a:t>centros universitarios y</a:t>
            </a:r>
            <a:r>
              <a:rPr lang="es-ES" sz="1200" b="1" dirty="0"/>
              <a:t> 5 </a:t>
            </a:r>
            <a:r>
              <a:rPr lang="es-ES" sz="1200" dirty="0"/>
              <a:t>sedes, sistema SUV, </a:t>
            </a:r>
            <a:r>
              <a:rPr lang="es-ES" sz="1200" b="1" dirty="0"/>
              <a:t>3</a:t>
            </a:r>
            <a:r>
              <a:rPr lang="es-ES" sz="1200" dirty="0"/>
              <a:t> preparatorias y</a:t>
            </a:r>
            <a:r>
              <a:rPr lang="es-ES" sz="1200" b="1" dirty="0"/>
              <a:t> 3 </a:t>
            </a:r>
            <a:r>
              <a:rPr lang="es-ES" sz="1200" dirty="0" smtClean="0"/>
              <a:t>dependencias</a:t>
            </a:r>
          </a:p>
          <a:p>
            <a:endParaRPr lang="es-ES" sz="900" dirty="0" smtClean="0"/>
          </a:p>
          <a:p>
            <a:pPr marL="140400" indent="-140400">
              <a:buFont typeface="Wingdings" charset="2"/>
              <a:buChar char="§"/>
            </a:pPr>
            <a:r>
              <a:rPr lang="es-ES" sz="1200" b="1" dirty="0" smtClean="0"/>
              <a:t>125</a:t>
            </a:r>
            <a:r>
              <a:rPr lang="es-ES" sz="1200" dirty="0" smtClean="0"/>
              <a:t> </a:t>
            </a:r>
            <a:r>
              <a:rPr lang="es-ES" sz="1200" dirty="0"/>
              <a:t>equipos de red fortalecen la conectividad de la Red Universitaria </a:t>
            </a:r>
          </a:p>
        </p:txBody>
      </p:sp>
      <p:sp>
        <p:nvSpPr>
          <p:cNvPr id="11" name="Llamada rectangular redondeada 10"/>
          <p:cNvSpPr/>
          <p:nvPr/>
        </p:nvSpPr>
        <p:spPr>
          <a:xfrm>
            <a:off x="5663898" y="3803362"/>
            <a:ext cx="3295905" cy="1117271"/>
          </a:xfrm>
          <a:prstGeom prst="wedgeRoundRectCallout">
            <a:avLst>
              <a:gd name="adj1" fmla="val -67778"/>
              <a:gd name="adj2" fmla="val 71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5782757" y="3841462"/>
            <a:ext cx="336124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200" b="1" dirty="0"/>
              <a:t>107 </a:t>
            </a:r>
            <a:r>
              <a:rPr lang="es-ES" sz="1200" dirty="0"/>
              <a:t>equipos de red para fortalecer la red de               datos de los Centros Universitarios  </a:t>
            </a:r>
          </a:p>
          <a:p>
            <a:pPr marL="140400" indent="-140400">
              <a:buFont typeface="Wingdings" charset="2"/>
              <a:buChar char="§"/>
            </a:pPr>
            <a:r>
              <a:rPr lang="es-ES" sz="1200" dirty="0" smtClean="0"/>
              <a:t>Más </a:t>
            </a:r>
            <a:r>
              <a:rPr lang="es-ES" sz="1200" dirty="0"/>
              <a:t>de</a:t>
            </a:r>
            <a:r>
              <a:rPr lang="es-ES" sz="1200" b="1" dirty="0"/>
              <a:t> 9,200mts </a:t>
            </a:r>
            <a:r>
              <a:rPr lang="es-ES" sz="1200" dirty="0"/>
              <a:t>de fibra óptica mejoran la conectividad al interior de </a:t>
            </a:r>
            <a:r>
              <a:rPr lang="es-ES" sz="1200" b="1" dirty="0"/>
              <a:t>15</a:t>
            </a:r>
            <a:r>
              <a:rPr lang="es-ES" sz="1200" dirty="0"/>
              <a:t> centros universitarios,</a:t>
            </a:r>
            <a:r>
              <a:rPr lang="es-ES" sz="1200" b="1" dirty="0"/>
              <a:t> 11 </a:t>
            </a:r>
            <a:r>
              <a:rPr lang="es-ES" sz="1200" dirty="0"/>
              <a:t>preparatorias y </a:t>
            </a:r>
            <a:r>
              <a:rPr lang="es-ES" sz="1200" b="1" dirty="0"/>
              <a:t>6</a:t>
            </a:r>
            <a:r>
              <a:rPr lang="es-ES" sz="1200" dirty="0"/>
              <a:t> espacios </a:t>
            </a:r>
          </a:p>
        </p:txBody>
      </p:sp>
    </p:spTree>
    <p:extLst>
      <p:ext uri="{BB962C8B-B14F-4D97-AF65-F5344CB8AC3E}">
        <p14:creationId xmlns:p14="http://schemas.microsoft.com/office/powerpoint/2010/main" val="16124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line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23" y="2123348"/>
            <a:ext cx="6874961" cy="21865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78" y="176344"/>
            <a:ext cx="8079322" cy="585305"/>
          </a:xfrm>
        </p:spPr>
        <p:txBody>
          <a:bodyPr>
            <a:normAutofit/>
          </a:bodyPr>
          <a:lstStyle/>
          <a:p>
            <a:r>
              <a:rPr lang="es-ES" dirty="0"/>
              <a:t>Resultados cuantitativos alcanzados en 2015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725437" y="2064759"/>
            <a:ext cx="1928733" cy="73866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b="1" dirty="0" smtClean="0"/>
              <a:t>365</a:t>
            </a:r>
            <a:r>
              <a:rPr lang="es-ES" sz="1400" dirty="0" smtClean="0"/>
              <a:t> estudiantes</a:t>
            </a:r>
          </a:p>
          <a:p>
            <a:pPr marL="140400" indent="-140400">
              <a:buFont typeface="Wingdings" charset="2"/>
              <a:buChar char="§"/>
            </a:pPr>
            <a:r>
              <a:rPr lang="es-ES" sz="1400" b="1" dirty="0" smtClean="0"/>
              <a:t>25</a:t>
            </a:r>
            <a:r>
              <a:rPr lang="es-ES" sz="1400" dirty="0" smtClean="0"/>
              <a:t> profesores</a:t>
            </a:r>
          </a:p>
          <a:p>
            <a:pPr marL="140400" indent="-140400">
              <a:buFont typeface="Wingdings" charset="2"/>
              <a:buChar char="§"/>
            </a:pPr>
            <a:r>
              <a:rPr lang="es-ES" sz="1400" b="1" dirty="0" smtClean="0"/>
              <a:t>13</a:t>
            </a:r>
            <a:r>
              <a:rPr lang="es-ES" sz="1400" dirty="0" smtClean="0"/>
              <a:t> kits de laboratorio</a:t>
            </a:r>
            <a:endParaRPr lang="es-ES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346955" y="2136859"/>
            <a:ext cx="1467068" cy="55399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500" b="1" dirty="0" smtClean="0"/>
              <a:t>7</a:t>
            </a:r>
            <a:r>
              <a:rPr lang="es-ES" sz="1500" dirty="0" smtClean="0"/>
              <a:t> eventos</a:t>
            </a:r>
          </a:p>
          <a:p>
            <a:pPr marL="140400" indent="-140400">
              <a:buFont typeface="Wingdings" charset="2"/>
              <a:buChar char="§"/>
            </a:pPr>
            <a:r>
              <a:rPr lang="es-ES" sz="1500" b="1" dirty="0" smtClean="0"/>
              <a:t>163</a:t>
            </a:r>
            <a:r>
              <a:rPr lang="es-ES" sz="1500" dirty="0" smtClean="0"/>
              <a:t> asistentes</a:t>
            </a:r>
            <a:endParaRPr lang="es-ES" sz="15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193389" y="2051248"/>
            <a:ext cx="1890261" cy="55399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500" b="1" dirty="0" smtClean="0"/>
              <a:t>5</a:t>
            </a:r>
            <a:r>
              <a:rPr lang="es-ES" sz="1500" dirty="0" smtClean="0"/>
              <a:t> cursos impartidos</a:t>
            </a:r>
          </a:p>
          <a:p>
            <a:pPr marL="140400" indent="-140400">
              <a:buFont typeface="Wingdings" charset="2"/>
              <a:buChar char="§"/>
            </a:pPr>
            <a:r>
              <a:rPr lang="es-ES" sz="1500" b="1" dirty="0" smtClean="0"/>
              <a:t>80</a:t>
            </a:r>
            <a:r>
              <a:rPr lang="es-ES" sz="1500" dirty="0" smtClean="0"/>
              <a:t> Profesores</a:t>
            </a:r>
            <a:endParaRPr lang="es-ES" sz="15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911265" y="4123820"/>
            <a:ext cx="2608406" cy="553998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500" b="1" dirty="0" smtClean="0"/>
              <a:t>63</a:t>
            </a:r>
            <a:r>
              <a:rPr lang="es-ES" sz="1500" dirty="0" smtClean="0"/>
              <a:t> investigadores</a:t>
            </a:r>
          </a:p>
          <a:p>
            <a:pPr marL="140400" indent="-140400">
              <a:buFont typeface="Wingdings" charset="2"/>
              <a:buChar char="§"/>
            </a:pPr>
            <a:r>
              <a:rPr lang="es-ES" sz="1500" b="1" dirty="0" smtClean="0"/>
              <a:t>28 </a:t>
            </a:r>
            <a:r>
              <a:rPr lang="es-ES" sz="1500" dirty="0" smtClean="0"/>
              <a:t>asistentes al curso de HPC</a:t>
            </a:r>
            <a:endParaRPr lang="es-ES" sz="15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554112" y="3646872"/>
            <a:ext cx="2782441" cy="138499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b="1" dirty="0" smtClean="0"/>
              <a:t>3,906</a:t>
            </a:r>
            <a:r>
              <a:rPr lang="es-ES" sz="1400" dirty="0" smtClean="0"/>
              <a:t> becas para universitarios</a:t>
            </a:r>
            <a:endParaRPr lang="es-ES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Reto Mejora tu Campus:               </a:t>
            </a:r>
            <a:r>
              <a:rPr lang="es-ES" sz="1400" b="1" dirty="0" smtClean="0"/>
              <a:t>3,342</a:t>
            </a:r>
            <a:r>
              <a:rPr lang="es-ES" sz="1400" dirty="0" smtClean="0"/>
              <a:t> propuestas, </a:t>
            </a:r>
            <a:r>
              <a:rPr lang="es-ES" sz="1400" dirty="0"/>
              <a:t>8 </a:t>
            </a:r>
            <a:r>
              <a:rPr lang="es-ES" sz="1400" dirty="0" smtClean="0"/>
              <a:t>finalistas</a:t>
            </a:r>
            <a:endParaRPr lang="es-ES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Pabellón UDG: </a:t>
            </a:r>
            <a:r>
              <a:rPr lang="es-ES" sz="1400" b="1" dirty="0" smtClean="0"/>
              <a:t>12</a:t>
            </a:r>
            <a:r>
              <a:rPr lang="es-ES" sz="1400" dirty="0" smtClean="0"/>
              <a:t> talleres,                 </a:t>
            </a:r>
            <a:r>
              <a:rPr lang="es-ES" sz="1400" b="1" dirty="0" smtClean="0"/>
              <a:t>17</a:t>
            </a:r>
            <a:r>
              <a:rPr lang="es-ES" sz="1400" dirty="0" smtClean="0"/>
              <a:t> conferencias, </a:t>
            </a:r>
            <a:r>
              <a:rPr lang="es-ES" sz="1400" b="1" dirty="0" smtClean="0"/>
              <a:t>3 mil </a:t>
            </a:r>
            <a:r>
              <a:rPr lang="es-ES" sz="1400" dirty="0" smtClean="0"/>
              <a:t>asistentes</a:t>
            </a:r>
            <a:endParaRPr lang="es-ES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Campus Night: </a:t>
            </a:r>
            <a:r>
              <a:rPr lang="es-ES" sz="1400" b="1" dirty="0" smtClean="0"/>
              <a:t>3,600</a:t>
            </a:r>
            <a:r>
              <a:rPr lang="es-ES" sz="1400" dirty="0" smtClean="0"/>
              <a:t> asistentes</a:t>
            </a:r>
            <a:endParaRPr lang="es-ES" sz="1400" dirty="0"/>
          </a:p>
        </p:txBody>
      </p:sp>
      <p:pic>
        <p:nvPicPr>
          <p:cNvPr id="18" name="Imagen 17" descr="478px-Campus_Party_Logo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1" y="3836380"/>
            <a:ext cx="1677141" cy="63506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553" y="1220136"/>
            <a:ext cx="762952" cy="762952"/>
          </a:xfrm>
          <a:prstGeom prst="rect">
            <a:avLst/>
          </a:prstGeom>
        </p:spPr>
      </p:pic>
      <p:pic>
        <p:nvPicPr>
          <p:cNvPr id="20" name="Imagen 19" descr="tic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89" y="1329460"/>
            <a:ext cx="2229579" cy="750935"/>
          </a:xfrm>
          <a:prstGeom prst="rect">
            <a:avLst/>
          </a:prstGeom>
        </p:spPr>
      </p:pic>
      <p:pic>
        <p:nvPicPr>
          <p:cNvPr id="21" name="Imagen 20" descr="tec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7" y="1401043"/>
            <a:ext cx="1540917" cy="722305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951801" y="3609269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chemeClr val="tx2"/>
                </a:solidFill>
              </a:rPr>
              <a:t>Jornada Universitaria de </a:t>
            </a:r>
          </a:p>
          <a:p>
            <a:r>
              <a:rPr lang="es-ES" sz="1400" b="1" dirty="0" smtClean="0">
                <a:solidFill>
                  <a:schemeClr val="tx2"/>
                </a:solidFill>
              </a:rPr>
              <a:t>Supercómputo</a:t>
            </a:r>
            <a:endParaRPr lang="es-ES" sz="1400" b="1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37120" y="774847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Apoyo a la </a:t>
            </a:r>
            <a:r>
              <a:rPr lang="es-ES" sz="1600" b="1" dirty="0">
                <a:solidFill>
                  <a:srgbClr val="31859C"/>
                </a:solidFill>
              </a:rPr>
              <a:t>a</a:t>
            </a:r>
            <a:r>
              <a:rPr lang="es-ES" sz="1600" b="1" dirty="0" smtClean="0">
                <a:solidFill>
                  <a:srgbClr val="31859C"/>
                </a:solidFill>
              </a:rPr>
              <a:t>cademia</a:t>
            </a:r>
            <a:endParaRPr lang="es-ES" sz="1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8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5" b="27276"/>
          <a:stretch/>
        </p:blipFill>
        <p:spPr>
          <a:xfrm>
            <a:off x="757164" y="1627763"/>
            <a:ext cx="7721600" cy="2496712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17713" y="1567288"/>
            <a:ext cx="1818209" cy="646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78" y="166566"/>
            <a:ext cx="7762422" cy="585305"/>
          </a:xfrm>
        </p:spPr>
        <p:txBody>
          <a:bodyPr>
            <a:normAutofit/>
          </a:bodyPr>
          <a:lstStyle/>
          <a:p>
            <a:r>
              <a:rPr lang="es-ES" dirty="0"/>
              <a:t>Resultados cuantitativos alcanzados en 2015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7120" y="774847"/>
            <a:ext cx="2121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Apoyo a la academia</a:t>
            </a:r>
          </a:p>
          <a:p>
            <a:pPr marL="285750" indent="-285750">
              <a:buFont typeface="Wingdings" charset="2"/>
              <a:buChar char="§"/>
            </a:pPr>
            <a:endParaRPr lang="es-ES" sz="1600" b="1" dirty="0">
              <a:solidFill>
                <a:srgbClr val="31859C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66913" y="1639858"/>
            <a:ext cx="196668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lvl="1" indent="-140400">
              <a:buFont typeface="Wingdings" charset="2"/>
              <a:buChar char="§"/>
            </a:pPr>
            <a:r>
              <a:rPr lang="es-ES" sz="1300" b="1" dirty="0" smtClean="0"/>
              <a:t>7</a:t>
            </a:r>
            <a:r>
              <a:rPr lang="es-ES" sz="1300" dirty="0" smtClean="0"/>
              <a:t> </a:t>
            </a:r>
            <a:r>
              <a:rPr lang="es-ES" sz="1300" dirty="0"/>
              <a:t>eventos tecnológicos con</a:t>
            </a:r>
            <a:r>
              <a:rPr lang="es-ES" sz="1300" b="1" dirty="0"/>
              <a:t> 63 </a:t>
            </a:r>
            <a:r>
              <a:rPr lang="es-ES" sz="1300" dirty="0"/>
              <a:t>asistentes</a:t>
            </a:r>
          </a:p>
          <a:p>
            <a:endParaRPr lang="es-ES" sz="1400" dirty="0"/>
          </a:p>
        </p:txBody>
      </p:sp>
      <p:sp>
        <p:nvSpPr>
          <p:cNvPr id="23" name="Rectángulo redondeado 22"/>
          <p:cNvSpPr/>
          <p:nvPr/>
        </p:nvSpPr>
        <p:spPr>
          <a:xfrm>
            <a:off x="1528878" y="3606547"/>
            <a:ext cx="1714677" cy="646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/>
          <p:cNvSpPr txBox="1"/>
          <p:nvPr/>
        </p:nvSpPr>
        <p:spPr>
          <a:xfrm>
            <a:off x="1528878" y="3667022"/>
            <a:ext cx="171467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lvl="1" indent="-140400">
              <a:buFont typeface="Wingdings" charset="2"/>
              <a:buChar char="§"/>
            </a:pPr>
            <a:r>
              <a:rPr lang="es-ES" sz="1300" b="1" dirty="0" smtClean="0"/>
              <a:t>171</a:t>
            </a:r>
            <a:r>
              <a:rPr lang="es-ES" sz="1300" dirty="0" smtClean="0"/>
              <a:t> </a:t>
            </a:r>
            <a:r>
              <a:rPr lang="es-ES" sz="1300" dirty="0"/>
              <a:t>asistentes en </a:t>
            </a:r>
            <a:endParaRPr lang="es-ES" sz="1300" dirty="0" smtClean="0"/>
          </a:p>
          <a:p>
            <a:pPr marL="140400" lvl="1" indent="-140400">
              <a:buFont typeface="Wingdings" charset="2"/>
              <a:buChar char="§"/>
            </a:pPr>
            <a:r>
              <a:rPr lang="es-ES" sz="1300" b="1" dirty="0" smtClean="0"/>
              <a:t>8</a:t>
            </a:r>
            <a:r>
              <a:rPr lang="es-ES" sz="1300" dirty="0" smtClean="0"/>
              <a:t> </a:t>
            </a:r>
            <a:r>
              <a:rPr lang="es-ES" sz="1300" dirty="0"/>
              <a:t>cursos y un taller</a:t>
            </a:r>
          </a:p>
          <a:p>
            <a:endParaRPr lang="es-ES" sz="1400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2366933" y="1567288"/>
            <a:ext cx="2060238" cy="646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CuadroTexto 34"/>
          <p:cNvSpPr txBox="1"/>
          <p:nvPr/>
        </p:nvSpPr>
        <p:spPr>
          <a:xfrm>
            <a:off x="2316133" y="1639858"/>
            <a:ext cx="216696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lvl="1" indent="-140400">
              <a:buFont typeface="Wingdings" charset="2"/>
              <a:buChar char="§"/>
            </a:pPr>
            <a:r>
              <a:rPr lang="es-ES" sz="1300" b="1" dirty="0" smtClean="0"/>
              <a:t>229</a:t>
            </a:r>
            <a:r>
              <a:rPr lang="es-ES" sz="1300" dirty="0" smtClean="0"/>
              <a:t> </a:t>
            </a:r>
            <a:r>
              <a:rPr lang="es-ES" sz="1300" dirty="0"/>
              <a:t>nuevas cuentas de Office365 para académicos</a:t>
            </a:r>
          </a:p>
          <a:p>
            <a:pPr marL="285750" indent="-285750">
              <a:buFont typeface="Wingdings" charset="2"/>
              <a:buChar char="§"/>
            </a:pPr>
            <a:endParaRPr lang="es-ES" sz="1400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3683420" y="3601712"/>
            <a:ext cx="1781224" cy="646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uadroTexto 36"/>
          <p:cNvSpPr txBox="1"/>
          <p:nvPr/>
        </p:nvSpPr>
        <p:spPr>
          <a:xfrm>
            <a:off x="3683420" y="3662187"/>
            <a:ext cx="1905382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lvl="1" indent="-140400">
              <a:buFont typeface="Wingdings" charset="2"/>
              <a:buChar char="§"/>
            </a:pPr>
            <a:r>
              <a:rPr lang="es-ES" sz="1300" b="1" dirty="0" smtClean="0"/>
              <a:t>13</a:t>
            </a:r>
            <a:r>
              <a:rPr lang="es-ES" sz="1300" dirty="0" smtClean="0"/>
              <a:t> </a:t>
            </a:r>
            <a:r>
              <a:rPr lang="es-ES" sz="1300" dirty="0"/>
              <a:t>kits de laboratorio Cisco </a:t>
            </a:r>
            <a:r>
              <a:rPr lang="es-ES" sz="1300" dirty="0" smtClean="0"/>
              <a:t>adquiridos</a:t>
            </a:r>
            <a:endParaRPr lang="es-ES" sz="13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4733991" y="1559429"/>
            <a:ext cx="2341730" cy="65399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/>
          <p:cNvSpPr txBox="1"/>
          <p:nvPr/>
        </p:nvSpPr>
        <p:spPr>
          <a:xfrm>
            <a:off x="4721290" y="1555799"/>
            <a:ext cx="2353825" cy="9079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lvl="1" indent="-140400">
              <a:buFont typeface="Wingdings" charset="2"/>
              <a:buChar char="§"/>
            </a:pPr>
            <a:r>
              <a:rPr lang="es-ES" sz="1300" b="1" dirty="0" smtClean="0"/>
              <a:t>12</a:t>
            </a:r>
            <a:r>
              <a:rPr lang="es-ES" sz="1300" dirty="0" smtClean="0"/>
              <a:t> </a:t>
            </a:r>
            <a:r>
              <a:rPr lang="es-ES" sz="1300" dirty="0"/>
              <a:t>profesores participantes en cursos de certificación de Cisco</a:t>
            </a:r>
          </a:p>
          <a:p>
            <a:pPr marL="140400" indent="-140400">
              <a:buFont typeface="Wingdings" charset="2"/>
              <a:buChar char="§"/>
            </a:pPr>
            <a:endParaRPr lang="es-ES" sz="1400" dirty="0"/>
          </a:p>
        </p:txBody>
      </p:sp>
      <p:sp>
        <p:nvSpPr>
          <p:cNvPr id="40" name="Rectángulo redondeado 39"/>
          <p:cNvSpPr/>
          <p:nvPr/>
        </p:nvSpPr>
        <p:spPr>
          <a:xfrm>
            <a:off x="5819844" y="3607155"/>
            <a:ext cx="2187206" cy="646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/>
          <p:cNvSpPr txBox="1"/>
          <p:nvPr/>
        </p:nvSpPr>
        <p:spPr>
          <a:xfrm>
            <a:off x="5819844" y="3667630"/>
            <a:ext cx="211917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lvl="1" indent="-140400">
              <a:buFont typeface="Wingdings" charset="2"/>
              <a:buChar char="§"/>
            </a:pPr>
            <a:r>
              <a:rPr lang="es-ES" sz="1300" b="1" dirty="0" smtClean="0"/>
              <a:t>2</a:t>
            </a:r>
            <a:r>
              <a:rPr lang="es-ES" sz="1300" dirty="0" smtClean="0"/>
              <a:t> </a:t>
            </a:r>
            <a:r>
              <a:rPr lang="es-ES" sz="1300" dirty="0"/>
              <a:t>convenios firmados, con </a:t>
            </a:r>
            <a:r>
              <a:rPr lang="es-ES" sz="1300" dirty="0" smtClean="0"/>
              <a:t>Cisco y Fujitsu</a:t>
            </a:r>
            <a:endParaRPr lang="es-ES" sz="1300" dirty="0"/>
          </a:p>
          <a:p>
            <a:pPr marL="140400" indent="-140400">
              <a:buFont typeface="Wingdings" charset="2"/>
              <a:buChar char="§"/>
            </a:pPr>
            <a:endParaRPr lang="es-ES" sz="1400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7379065" y="1578784"/>
            <a:ext cx="1383936" cy="646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0400" indent="-140400" algn="ctr">
              <a:buFont typeface="Wingdings" charset="2"/>
              <a:buChar char="§"/>
            </a:pPr>
            <a:endParaRPr lang="es-ES" dirty="0"/>
          </a:p>
        </p:txBody>
      </p:sp>
      <p:sp>
        <p:nvSpPr>
          <p:cNvPr id="43" name="CuadroTexto 42"/>
          <p:cNvSpPr txBox="1"/>
          <p:nvPr/>
        </p:nvSpPr>
        <p:spPr>
          <a:xfrm>
            <a:off x="7379063" y="1537659"/>
            <a:ext cx="1383937" cy="9079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lvl="1" indent="-140400">
              <a:buFont typeface="Wingdings" charset="2"/>
              <a:buChar char="§"/>
            </a:pPr>
            <a:r>
              <a:rPr lang="es-ES" sz="1300" b="1" dirty="0" smtClean="0"/>
              <a:t>1</a:t>
            </a:r>
            <a:r>
              <a:rPr lang="es-ES" sz="1300" dirty="0" smtClean="0"/>
              <a:t> </a:t>
            </a:r>
            <a:r>
              <a:rPr lang="es-ES" sz="1300" dirty="0"/>
              <a:t>convenio impulsado con </a:t>
            </a:r>
            <a:r>
              <a:rPr lang="es-ES" sz="1300" dirty="0" smtClean="0"/>
              <a:t>Campus </a:t>
            </a:r>
            <a:r>
              <a:rPr lang="es-ES" sz="1300" dirty="0" err="1" smtClean="0"/>
              <a:t>Party</a:t>
            </a:r>
            <a:endParaRPr lang="es-ES" sz="1300" dirty="0"/>
          </a:p>
          <a:p>
            <a:pPr marL="140400" indent="-140400">
              <a:buFont typeface="Wingdings" charset="2"/>
              <a:buChar char="§"/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60186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544262" y="1879060"/>
            <a:ext cx="8136000" cy="18794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Resultados cuantitativos alcanzados en 2015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37120" y="774847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>
                <a:solidFill>
                  <a:srgbClr val="31859C"/>
                </a:solidFill>
              </a:rPr>
              <a:t>Proyecto México Conectado en el estado de Jalisco</a:t>
            </a:r>
          </a:p>
        </p:txBody>
      </p:sp>
      <p:pic>
        <p:nvPicPr>
          <p:cNvPr id="5" name="Imagen 4" descr="mapasiti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97" y="412535"/>
            <a:ext cx="5291671" cy="4861536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427134" y="1990594"/>
            <a:ext cx="1628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18,433 </a:t>
            </a:r>
          </a:p>
          <a:p>
            <a:r>
              <a:rPr lang="es-ES" sz="1600" b="1" dirty="0" smtClean="0"/>
              <a:t>sitios registrados</a:t>
            </a:r>
            <a:endParaRPr lang="es-ES" sz="1600" b="1" dirty="0"/>
          </a:p>
        </p:txBody>
      </p:sp>
      <p:sp>
        <p:nvSpPr>
          <p:cNvPr id="22" name="Cheurón 21"/>
          <p:cNvSpPr/>
          <p:nvPr/>
        </p:nvSpPr>
        <p:spPr>
          <a:xfrm>
            <a:off x="880546" y="2067953"/>
            <a:ext cx="511540" cy="601224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b="1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26751" y="2801875"/>
            <a:ext cx="1907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2,656 </a:t>
            </a:r>
          </a:p>
          <a:p>
            <a:r>
              <a:rPr lang="es-ES" sz="1600" b="1" dirty="0" smtClean="0"/>
              <a:t>sitios adjudicados</a:t>
            </a:r>
            <a:endParaRPr lang="es-ES" sz="16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779"/>
          <a:stretch/>
        </p:blipFill>
        <p:spPr>
          <a:xfrm>
            <a:off x="893119" y="1113402"/>
            <a:ext cx="1303981" cy="3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6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4263" y="1828241"/>
            <a:ext cx="8176958" cy="2372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 cuantitativos alcanzados en 2015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37120" y="774847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>
                <a:solidFill>
                  <a:srgbClr val="31859C"/>
                </a:solidFill>
              </a:rPr>
              <a:t>Proyecto México Conectado en el estado de Jalisco</a:t>
            </a:r>
          </a:p>
        </p:txBody>
      </p:sp>
      <p:pic>
        <p:nvPicPr>
          <p:cNvPr id="4" name="Imagen 3" descr="siti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63" y="587162"/>
            <a:ext cx="5027249" cy="50272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79"/>
          <a:stretch/>
        </p:blipFill>
        <p:spPr>
          <a:xfrm>
            <a:off x="893119" y="1113402"/>
            <a:ext cx="1303981" cy="3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Resultados cuantitativos alcanzados en 2015</a:t>
            </a:r>
          </a:p>
        </p:txBody>
      </p:sp>
      <p:pic>
        <p:nvPicPr>
          <p:cNvPr id="6" name="Imagen 5" descr="20150508_1639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9" t="24943" r="25559" b="24735"/>
          <a:stretch/>
        </p:blipFill>
        <p:spPr>
          <a:xfrm>
            <a:off x="2172130" y="3712594"/>
            <a:ext cx="1962863" cy="1110058"/>
          </a:xfrm>
          <a:prstGeom prst="rect">
            <a:avLst/>
          </a:prstGeom>
        </p:spPr>
      </p:pic>
      <p:pic>
        <p:nvPicPr>
          <p:cNvPr id="7" name="Imagen 5" descr="shad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flipH="1">
            <a:off x="4329896" y="3181644"/>
            <a:ext cx="573087" cy="193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5" descr="shad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rot="10800000" flipH="1">
            <a:off x="1983963" y="3412285"/>
            <a:ext cx="463809" cy="177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shadow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r="38281"/>
          <a:stretch/>
        </p:blipFill>
        <p:spPr>
          <a:xfrm rot="5400000">
            <a:off x="2996143" y="-1567162"/>
            <a:ext cx="3185133" cy="7823200"/>
          </a:xfrm>
          <a:prstGeom prst="rect">
            <a:avLst/>
          </a:prstGeom>
        </p:spPr>
      </p:pic>
      <p:grpSp>
        <p:nvGrpSpPr>
          <p:cNvPr id="4" name="Agrupar 3"/>
          <p:cNvGrpSpPr>
            <a:grpSpLocks noChangeAspect="1"/>
          </p:cNvGrpSpPr>
          <p:nvPr/>
        </p:nvGrpSpPr>
        <p:grpSpPr>
          <a:xfrm>
            <a:off x="1163186" y="1638017"/>
            <a:ext cx="1284586" cy="1604497"/>
            <a:chOff x="994874" y="1461133"/>
            <a:chExt cx="1429548" cy="1785560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/>
            <a:srcRect l="21977" t="7244" r="22326"/>
            <a:stretch/>
          </p:blipFill>
          <p:spPr>
            <a:xfrm rot="595078">
              <a:off x="994874" y="1461133"/>
              <a:ext cx="1429548" cy="1785560"/>
            </a:xfrm>
            <a:prstGeom prst="rect">
              <a:avLst/>
            </a:prstGeom>
          </p:spPr>
        </p:pic>
        <p:grpSp>
          <p:nvGrpSpPr>
            <p:cNvPr id="11" name="Agrupar 10"/>
            <p:cNvGrpSpPr/>
            <p:nvPr/>
          </p:nvGrpSpPr>
          <p:grpSpPr>
            <a:xfrm rot="20912561">
              <a:off x="1314089" y="1648960"/>
              <a:ext cx="708814" cy="1270494"/>
              <a:chOff x="4517195" y="2457289"/>
              <a:chExt cx="1439815" cy="2580759"/>
            </a:xfrm>
          </p:grpSpPr>
          <p:pic>
            <p:nvPicPr>
              <p:cNvPr id="12" name="Imagen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7195" y="2457289"/>
                <a:ext cx="1439815" cy="2580759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13" name="Rectángulo 12"/>
              <p:cNvSpPr/>
              <p:nvPr/>
            </p:nvSpPr>
            <p:spPr>
              <a:xfrm>
                <a:off x="4580467" y="2870201"/>
                <a:ext cx="1371600" cy="5333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4" name="Imagen 13" descr="logo_udg_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1337" y="2944094"/>
                <a:ext cx="999067" cy="34359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5" name="CuadroTexto 14"/>
          <p:cNvSpPr txBox="1"/>
          <p:nvPr/>
        </p:nvSpPr>
        <p:spPr>
          <a:xfrm>
            <a:off x="2640969" y="1409037"/>
            <a:ext cx="7338593" cy="2097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MX" b="1" dirty="0" smtClean="0"/>
              <a:t>App móvil </a:t>
            </a:r>
          </a:p>
          <a:p>
            <a:pPr>
              <a:lnSpc>
                <a:spcPct val="110000"/>
              </a:lnSpc>
            </a:pPr>
            <a:r>
              <a:rPr lang="es-ES" sz="1600" dirty="0"/>
              <a:t>Sistema Integral de </a:t>
            </a:r>
            <a:r>
              <a:rPr lang="es-ES" sz="1600" dirty="0" err="1" smtClean="0"/>
              <a:t>Georeferencia</a:t>
            </a:r>
            <a:r>
              <a:rPr lang="es-ES" sz="1600" dirty="0" smtClean="0"/>
              <a:t> </a:t>
            </a:r>
            <a:r>
              <a:rPr lang="es-ES" sz="1600" dirty="0"/>
              <a:t>y Aplicaciones (SIGA)</a:t>
            </a:r>
          </a:p>
          <a:p>
            <a:pPr marL="140400" indent="-140400">
              <a:lnSpc>
                <a:spcPct val="110000"/>
              </a:lnSpc>
              <a:buFont typeface="Wingdings" charset="2"/>
              <a:buChar char="§"/>
            </a:pPr>
            <a:r>
              <a:rPr lang="es-MX" sz="1600" dirty="0" smtClean="0"/>
              <a:t>Fotografía con georeferencia</a:t>
            </a:r>
          </a:p>
          <a:p>
            <a:pPr marL="140400" indent="-140400">
              <a:lnSpc>
                <a:spcPct val="110000"/>
              </a:lnSpc>
              <a:buFont typeface="Wingdings" charset="2"/>
              <a:buChar char="§"/>
            </a:pPr>
            <a:r>
              <a:rPr lang="es-MX" sz="1600" dirty="0" smtClean="0"/>
              <a:t>Validación en sitio de la información registrada </a:t>
            </a:r>
          </a:p>
          <a:p>
            <a:pPr marL="140400" indent="-140400">
              <a:lnSpc>
                <a:spcPct val="110000"/>
              </a:lnSpc>
              <a:buFont typeface="Wingdings" charset="2"/>
              <a:buChar char="§"/>
            </a:pPr>
            <a:r>
              <a:rPr lang="es-MX" sz="1600" dirty="0" smtClean="0"/>
              <a:t>Validación de la infraestructura </a:t>
            </a:r>
          </a:p>
          <a:p>
            <a:pPr marL="140400" indent="-140400">
              <a:lnSpc>
                <a:spcPct val="110000"/>
              </a:lnSpc>
              <a:buFont typeface="Wingdings" charset="2"/>
              <a:buChar char="§"/>
            </a:pPr>
            <a:r>
              <a:rPr lang="es-MX" sz="1600" dirty="0" smtClean="0"/>
              <a:t>Ubicación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endParaRPr lang="es-MX" b="1" dirty="0" smtClean="0"/>
          </a:p>
        </p:txBody>
      </p:sp>
      <p:sp>
        <p:nvSpPr>
          <p:cNvPr id="16" name="Rectángulo 15"/>
          <p:cNvSpPr/>
          <p:nvPr/>
        </p:nvSpPr>
        <p:spPr>
          <a:xfrm>
            <a:off x="576383" y="3625304"/>
            <a:ext cx="1654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Seguimiento en tiempo real</a:t>
            </a:r>
            <a:endParaRPr lang="es-MX" b="1" dirty="0"/>
          </a:p>
        </p:txBody>
      </p:sp>
      <p:sp>
        <p:nvSpPr>
          <p:cNvPr id="17" name="Rectángulo 16"/>
          <p:cNvSpPr/>
          <p:nvPr/>
        </p:nvSpPr>
        <p:spPr>
          <a:xfrm>
            <a:off x="5923207" y="3315880"/>
            <a:ext cx="1236236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s-MX" b="1" dirty="0" smtClean="0"/>
              <a:t>Aplicativos</a:t>
            </a:r>
            <a:endParaRPr lang="es-MX" b="1" dirty="0"/>
          </a:p>
        </p:txBody>
      </p:sp>
      <p:sp>
        <p:nvSpPr>
          <p:cNvPr id="18" name="Rectángulo 17"/>
          <p:cNvSpPr/>
          <p:nvPr/>
        </p:nvSpPr>
        <p:spPr>
          <a:xfrm>
            <a:off x="4652920" y="3674422"/>
            <a:ext cx="3847389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0400" indent="-140400">
              <a:lnSpc>
                <a:spcPct val="130000"/>
              </a:lnSpc>
              <a:buFont typeface="Wingdings" charset="2"/>
              <a:buChar char="§"/>
            </a:pPr>
            <a:r>
              <a:rPr lang="es-MX" dirty="0" smtClean="0"/>
              <a:t>CAVIS </a:t>
            </a:r>
            <a:r>
              <a:rPr lang="es-MX" sz="1400" dirty="0" smtClean="0"/>
              <a:t>(Catálogo de Visitas In Situ): Consulta de cédulas</a:t>
            </a:r>
          </a:p>
          <a:p>
            <a:pPr marL="140400" indent="-140400">
              <a:lnSpc>
                <a:spcPct val="130000"/>
              </a:lnSpc>
              <a:buFont typeface="Wingdings" charset="2"/>
              <a:buChar char="§"/>
            </a:pPr>
            <a:r>
              <a:rPr lang="es-MX" dirty="0" smtClean="0"/>
              <a:t>Orienta: </a:t>
            </a:r>
            <a:r>
              <a:rPr lang="es-MX" sz="1400" dirty="0" smtClean="0"/>
              <a:t>Indicaciones para llegar a los sitios</a:t>
            </a:r>
          </a:p>
          <a:p>
            <a:pPr marL="140400" indent="-140400">
              <a:lnSpc>
                <a:spcPct val="130000"/>
              </a:lnSpc>
              <a:buFont typeface="Wingdings" charset="2"/>
              <a:buChar char="§"/>
            </a:pPr>
            <a:endParaRPr lang="es-MX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37120" y="774847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Proyecto México Conectado en el estado de Jalisco</a:t>
            </a:r>
            <a:endParaRPr lang="es-ES" sz="1600" b="1" dirty="0">
              <a:solidFill>
                <a:srgbClr val="31859C"/>
              </a:solidFill>
            </a:endParaRPr>
          </a:p>
        </p:txBody>
      </p:sp>
      <p:pic>
        <p:nvPicPr>
          <p:cNvPr id="20" name="Imagen 19" descr="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" y="1113401"/>
            <a:ext cx="1770663" cy="57542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13211" y="1213502"/>
            <a:ext cx="1310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Innovaciones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53543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90736" y="3586598"/>
            <a:ext cx="7277100" cy="40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900" b="1" dirty="0" smtClean="0">
                <a:solidFill>
                  <a:srgbClr val="10253F"/>
                </a:solidFill>
                <a:latin typeface="Arial"/>
                <a:cs typeface="Arial"/>
              </a:rPr>
              <a:t>Coordinación General de Tecnologías de Informació</a:t>
            </a:r>
            <a:r>
              <a:rPr lang="es-ES" sz="1900" b="1" dirty="0">
                <a:solidFill>
                  <a:srgbClr val="10253F"/>
                </a:solidFill>
                <a:latin typeface="Arial"/>
                <a:cs typeface="Arial"/>
              </a:rPr>
              <a:t>n</a:t>
            </a:r>
            <a:endParaRPr lang="es-ES" sz="1900" b="1" dirty="0" smtClean="0">
              <a:solidFill>
                <a:srgbClr val="10253F"/>
              </a:solidFill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90736" y="2276197"/>
            <a:ext cx="6997700" cy="1077218"/>
          </a:xfrm>
          <a:prstGeom prst="rect">
            <a:avLst/>
          </a:prstGeom>
          <a:noFill/>
          <a:effectLst>
            <a:outerShdw blurRad="76200" dir="13500000" sx="13000" sy="1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INFORME DE ACTIVIDADES 2015-2016</a:t>
            </a:r>
            <a:endParaRPr lang="es-ES" sz="32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8" y="3460270"/>
            <a:ext cx="3081551" cy="1464469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5479382" y="3632078"/>
            <a:ext cx="2503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Reconocimiento por parte de CUDI por la administración del proyecto de crecimiento de la Red Nacional de Educación e Investigación (RNEI)</a:t>
            </a:r>
          </a:p>
          <a:p>
            <a:endParaRPr lang="es-ES" sz="1200" b="1" dirty="0"/>
          </a:p>
        </p:txBody>
      </p:sp>
      <p:pic>
        <p:nvPicPr>
          <p:cNvPr id="26" name="Imagen 25" descr="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67" y="821510"/>
            <a:ext cx="3590602" cy="1476782"/>
          </a:xfrm>
          <a:prstGeom prst="rect">
            <a:avLst/>
          </a:prstGeom>
        </p:spPr>
      </p:pic>
      <p:pic>
        <p:nvPicPr>
          <p:cNvPr id="18" name="Imagen 17" descr="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27" y="1147312"/>
            <a:ext cx="3040113" cy="998414"/>
          </a:xfrm>
          <a:prstGeom prst="rect">
            <a:avLst/>
          </a:prstGeom>
        </p:spPr>
      </p:pic>
      <p:pic>
        <p:nvPicPr>
          <p:cNvPr id="23" name="Imagen 22" descr="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7" y="3409087"/>
            <a:ext cx="3069944" cy="1459147"/>
          </a:xfrm>
          <a:prstGeom prst="rect">
            <a:avLst/>
          </a:prstGeom>
        </p:spPr>
      </p:pic>
      <p:pic>
        <p:nvPicPr>
          <p:cNvPr id="12" name="Imagen 11" descr="foc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0"/>
          <a:stretch/>
        </p:blipFill>
        <p:spPr>
          <a:xfrm>
            <a:off x="3268359" y="1440537"/>
            <a:ext cx="2611038" cy="36248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 cualitativos alcanzados en 2015</a:t>
            </a:r>
            <a:endParaRPr lang="es-ES" dirty="0"/>
          </a:p>
        </p:txBody>
      </p:sp>
      <p:pic>
        <p:nvPicPr>
          <p:cNvPr id="6" name="Imagen 5" descr="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" y="2229867"/>
            <a:ext cx="2967742" cy="11655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50121" y="2388448"/>
            <a:ext cx="2103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 b="1" dirty="0" smtClean="0"/>
              <a:t>Liderazgo en implementación de protocolo IPv6 donde </a:t>
            </a:r>
            <a:r>
              <a:rPr lang="es-ES" sz="1200" b="1" dirty="0"/>
              <a:t>l</a:t>
            </a:r>
            <a:r>
              <a:rPr lang="es-ES" sz="1200" b="1" dirty="0" smtClean="0"/>
              <a:t>a Universidad está ubicada en el Top 100 mundial</a:t>
            </a:r>
            <a:endParaRPr lang="es-ES" sz="1200" b="1" dirty="0"/>
          </a:p>
        </p:txBody>
      </p:sp>
      <p:sp>
        <p:nvSpPr>
          <p:cNvPr id="19" name="Rectángulo 18"/>
          <p:cNvSpPr/>
          <p:nvPr/>
        </p:nvSpPr>
        <p:spPr>
          <a:xfrm>
            <a:off x="1148419" y="1267719"/>
            <a:ext cx="2471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 b="1" dirty="0"/>
              <a:t>Reconocimiento de CUDI por el liderazgo en la implementación de SDN </a:t>
            </a:r>
            <a:r>
              <a:rPr lang="es-ES" sz="1200" b="1" dirty="0" smtClean="0"/>
              <a:t>e IPv6 en México</a:t>
            </a:r>
            <a:endParaRPr lang="es-ES" sz="1200" b="1" dirty="0"/>
          </a:p>
        </p:txBody>
      </p:sp>
      <p:sp>
        <p:nvSpPr>
          <p:cNvPr id="25" name="Rectángulo 24"/>
          <p:cNvSpPr/>
          <p:nvPr/>
        </p:nvSpPr>
        <p:spPr>
          <a:xfrm>
            <a:off x="1022499" y="3667905"/>
            <a:ext cx="2992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smtClean="0"/>
              <a:t>Apoyo a instituciones nacionales e internacionales para capacitar en tecnologías SDN e IPv6.</a:t>
            </a:r>
          </a:p>
          <a:p>
            <a:r>
              <a:rPr lang="es-ES" sz="1200" b="1" dirty="0"/>
              <a:t>Liderazgo en implementaciones con tecnologías SDN y </a:t>
            </a:r>
            <a:r>
              <a:rPr lang="es-ES" sz="1200" b="1" dirty="0" err="1"/>
              <a:t>OpenDayLight</a:t>
            </a:r>
            <a:endParaRPr lang="es-ES" sz="1200" b="1" dirty="0"/>
          </a:p>
          <a:p>
            <a:endParaRPr lang="es-ES" sz="1100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637120" y="774847"/>
            <a:ext cx="3980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Distinciones y participaciones destacadas</a:t>
            </a:r>
            <a:endParaRPr lang="es-ES" sz="1600" b="1" dirty="0">
              <a:solidFill>
                <a:srgbClr val="31859C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552727" y="1079469"/>
            <a:ext cx="2957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smtClean="0"/>
              <a:t>La revista InnovationWeek coloca a la institución entre Las Más Innovadoras por los </a:t>
            </a:r>
            <a:r>
              <a:rPr lang="es-ES" sz="1200" b="1" dirty="0"/>
              <a:t>Centros de Aprendizaje Global </a:t>
            </a:r>
            <a:r>
              <a:rPr lang="es-ES" sz="1200" b="1" dirty="0" smtClean="0"/>
              <a:t>de los 15 </a:t>
            </a:r>
            <a:r>
              <a:rPr lang="es-ES" sz="1200" b="1" dirty="0"/>
              <a:t>centros universitarios y </a:t>
            </a:r>
            <a:r>
              <a:rPr lang="es-ES" sz="1200" b="1" dirty="0" smtClean="0"/>
              <a:t>SUV</a:t>
            </a:r>
            <a:endParaRPr lang="es-ES" sz="1200" b="1" dirty="0"/>
          </a:p>
        </p:txBody>
      </p:sp>
      <p:pic>
        <p:nvPicPr>
          <p:cNvPr id="29" name="Imagen 28" descr="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913" y="2397045"/>
            <a:ext cx="2881492" cy="998414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5963008" y="2670452"/>
            <a:ext cx="2503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Sitio web UDG.MX </a:t>
            </a:r>
            <a:r>
              <a:rPr lang="es-ES" sz="1200" b="1" dirty="0" smtClean="0"/>
              <a:t>accesible con </a:t>
            </a:r>
            <a:r>
              <a:rPr lang="es-ES" sz="1200" b="1" dirty="0"/>
              <a:t>nivel </a:t>
            </a:r>
            <a:r>
              <a:rPr lang="es-ES" sz="1200" b="1" dirty="0" smtClean="0"/>
              <a:t>AA </a:t>
            </a:r>
            <a:r>
              <a:rPr lang="es-ES" sz="1200" b="1" dirty="0"/>
              <a:t>y 100% libre de </a:t>
            </a:r>
            <a:r>
              <a:rPr lang="es-ES" sz="1200" b="1" dirty="0" smtClean="0"/>
              <a:t>barreras</a:t>
            </a:r>
            <a:endParaRPr lang="es-ES" sz="1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34" y="2486469"/>
            <a:ext cx="530436" cy="6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563503" y="1828241"/>
            <a:ext cx="8099998" cy="2372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ane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6" y="1222809"/>
            <a:ext cx="2180407" cy="1947079"/>
          </a:xfrm>
          <a:prstGeom prst="rect">
            <a:avLst/>
          </a:prstGeom>
          <a:effectLst/>
        </p:spPr>
      </p:pic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365577" y="166566"/>
            <a:ext cx="8185755" cy="585305"/>
          </a:xfrm>
        </p:spPr>
        <p:txBody>
          <a:bodyPr>
            <a:normAutofit/>
          </a:bodyPr>
          <a:lstStyle/>
          <a:p>
            <a:r>
              <a:rPr lang="es-ES" dirty="0"/>
              <a:t>Resultados cualitativos </a:t>
            </a:r>
            <a:r>
              <a:rPr lang="es-ES" dirty="0" smtClean="0"/>
              <a:t>alcanzados en 2015</a:t>
            </a:r>
            <a:endParaRPr lang="es-ES" dirty="0"/>
          </a:p>
        </p:txBody>
      </p:sp>
      <p:pic>
        <p:nvPicPr>
          <p:cNvPr id="22" name="Imagen 21" descr="cud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593" y="1222809"/>
            <a:ext cx="2176959" cy="1944000"/>
          </a:xfrm>
          <a:prstGeom prst="rect">
            <a:avLst/>
          </a:prstGeom>
        </p:spPr>
      </p:pic>
      <p:pic>
        <p:nvPicPr>
          <p:cNvPr id="23" name="Imagen 22" descr="remer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11" y="1203567"/>
            <a:ext cx="2176959" cy="1944000"/>
          </a:xfrm>
          <a:prstGeom prst="rect">
            <a:avLst/>
          </a:prstGeom>
        </p:spPr>
      </p:pic>
      <p:pic>
        <p:nvPicPr>
          <p:cNvPr id="24" name="Imagen 23" descr="anui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09" y="1203567"/>
            <a:ext cx="2176959" cy="1944000"/>
          </a:xfrm>
          <a:prstGeom prst="rect">
            <a:avLst/>
          </a:prstGeom>
        </p:spPr>
      </p:pic>
      <p:pic>
        <p:nvPicPr>
          <p:cNvPr id="25" name="Imagen 24" descr="ijalt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39" y="2805903"/>
            <a:ext cx="2176959" cy="1944000"/>
          </a:xfrm>
          <a:prstGeom prst="rect">
            <a:avLst/>
          </a:prstGeom>
        </p:spPr>
      </p:pic>
      <p:pic>
        <p:nvPicPr>
          <p:cNvPr id="26" name="Imagen 25" descr="redmexsu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81" y="2805903"/>
            <a:ext cx="2176959" cy="1944000"/>
          </a:xfrm>
          <a:prstGeom prst="rect">
            <a:avLst/>
          </a:prstGeom>
        </p:spPr>
      </p:pic>
      <p:pic>
        <p:nvPicPr>
          <p:cNvPr id="27" name="Imagen 26" descr="sc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56" y="2805928"/>
            <a:ext cx="2176959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48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SC_085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 b="9975"/>
          <a:stretch/>
        </p:blipFill>
        <p:spPr>
          <a:xfrm>
            <a:off x="4066372" y="1971525"/>
            <a:ext cx="4315627" cy="210990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56357" y="1971525"/>
            <a:ext cx="3484616" cy="21099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77" y="166566"/>
            <a:ext cx="8185755" cy="585305"/>
          </a:xfrm>
        </p:spPr>
        <p:txBody>
          <a:bodyPr>
            <a:normAutofit/>
          </a:bodyPr>
          <a:lstStyle/>
          <a:p>
            <a:r>
              <a:rPr lang="es-ES" dirty="0"/>
              <a:t>Resultados cualitativos </a:t>
            </a:r>
            <a:r>
              <a:rPr lang="es-ES" dirty="0" smtClean="0"/>
              <a:t>alcanzados en 2015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37120" y="774847"/>
            <a:ext cx="44807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Consejo Técnico de Tecnologías de Información</a:t>
            </a:r>
          </a:p>
          <a:p>
            <a:pPr marL="285750" indent="-285750">
              <a:buFont typeface="Wingdings" charset="2"/>
              <a:buChar char="§"/>
            </a:pPr>
            <a:endParaRPr lang="es-ES" sz="1600" b="1" dirty="0">
              <a:solidFill>
                <a:srgbClr val="31859C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37119" y="2157343"/>
            <a:ext cx="3379663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40400" lvl="1" indent="-140400">
              <a:buFont typeface="Wingdings" charset="2"/>
              <a:buChar char="§"/>
            </a:pPr>
            <a:r>
              <a:rPr lang="es-ES" sz="1500" dirty="0"/>
              <a:t>Trabajo colegiado para el avance y </a:t>
            </a:r>
            <a:r>
              <a:rPr lang="es-ES" sz="1500" dirty="0" smtClean="0"/>
              <a:t>aprovechamiento de </a:t>
            </a:r>
            <a:r>
              <a:rPr lang="es-ES" sz="1500" dirty="0"/>
              <a:t>las </a:t>
            </a:r>
            <a:r>
              <a:rPr lang="es-ES" sz="1500" dirty="0" smtClean="0"/>
              <a:t>tecnologías TIC </a:t>
            </a:r>
            <a:r>
              <a:rPr lang="es-ES" sz="1500" dirty="0"/>
              <a:t>en la Red </a:t>
            </a:r>
            <a:r>
              <a:rPr lang="es-ES" sz="1500" dirty="0" smtClean="0"/>
              <a:t>Universitaria</a:t>
            </a:r>
            <a:endParaRPr lang="es-ES" sz="1500" dirty="0"/>
          </a:p>
          <a:p>
            <a:pPr marL="140400" lvl="1" indent="-140400">
              <a:buFont typeface="Wingdings" charset="2"/>
              <a:buChar char="§"/>
            </a:pPr>
            <a:r>
              <a:rPr lang="es-ES" sz="1500" dirty="0" smtClean="0"/>
              <a:t>7 sesiones ordinarias</a:t>
            </a:r>
          </a:p>
          <a:p>
            <a:pPr marL="140400" lvl="1" indent="-140400">
              <a:buFont typeface="Wingdings" charset="2"/>
              <a:buChar char="§"/>
            </a:pPr>
            <a:r>
              <a:rPr lang="es-ES" sz="1500" dirty="0" smtClean="0"/>
              <a:t>3 procesos de licitación que derivaron en 12 reuniones de trabajo</a:t>
            </a:r>
            <a:endParaRPr lang="es-ES" sz="1500" dirty="0"/>
          </a:p>
        </p:txBody>
      </p:sp>
      <p:pic>
        <p:nvPicPr>
          <p:cNvPr id="13" name="Imagen 5" descr="shad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flipH="1">
            <a:off x="8149352" y="1487714"/>
            <a:ext cx="368463" cy="316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5" descr="shadow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9" r="38281"/>
          <a:stretch/>
        </p:blipFill>
        <p:spPr bwMode="auto">
          <a:xfrm rot="10800000" flipH="1">
            <a:off x="4016784" y="1531251"/>
            <a:ext cx="267918" cy="316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3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544262" y="1168400"/>
            <a:ext cx="8136000" cy="3683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76" y="161259"/>
            <a:ext cx="8041823" cy="585305"/>
          </a:xfrm>
        </p:spPr>
        <p:txBody>
          <a:bodyPr>
            <a:noAutofit/>
          </a:bodyPr>
          <a:lstStyle/>
          <a:p>
            <a:r>
              <a:rPr lang="es-ES" sz="1700" dirty="0"/>
              <a:t>Principales obstáculos y problemas para el desempeño de la dependencia en 2015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587843" y="3411179"/>
            <a:ext cx="4692557" cy="302853"/>
          </a:xfrm>
          <a:prstGeom prst="rect">
            <a:avLst/>
          </a:prstGeom>
          <a:noFill/>
        </p:spPr>
        <p:txBody>
          <a:bodyPr wrap="square" lIns="71323" tIns="35662" rIns="71323" bIns="35662" numCol="1" rtlCol="0">
            <a:spAutoFit/>
          </a:bodyPr>
          <a:lstStyle/>
          <a:p>
            <a:pPr algn="just"/>
            <a:endParaRPr lang="es-MX" sz="1500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2587827" y="1084161"/>
            <a:ext cx="55387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500" dirty="0"/>
          </a:p>
          <a:p>
            <a:pPr algn="just"/>
            <a:r>
              <a:rPr lang="es-MX" sz="1500" dirty="0" smtClean="0"/>
              <a:t>Lentitud en el otorgamiento de </a:t>
            </a:r>
            <a:r>
              <a:rPr lang="es-MX" sz="1500" dirty="0"/>
              <a:t>permisos municipales </a:t>
            </a:r>
            <a:r>
              <a:rPr lang="es-MX" sz="1500" dirty="0" smtClean="0"/>
              <a:t>para la construcción </a:t>
            </a:r>
            <a:r>
              <a:rPr lang="es-MX" sz="1500" dirty="0"/>
              <a:t>de Infraestructura de Telecomunicaciones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276600" y="1886100"/>
            <a:ext cx="5130799" cy="92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endParaRPr lang="es-MX" sz="1500" dirty="0"/>
          </a:p>
          <a:p>
            <a:pPr algn="just">
              <a:lnSpc>
                <a:spcPct val="90000"/>
              </a:lnSpc>
            </a:pPr>
            <a:r>
              <a:rPr lang="es-MX" sz="1500" dirty="0"/>
              <a:t>Necesidad de programas de crecimiento al currículum profesional de los miembros de la CGTI en áreas especializadas de </a:t>
            </a:r>
            <a:r>
              <a:rPr lang="es-MX" sz="1500" dirty="0" smtClean="0"/>
              <a:t>TIC</a:t>
            </a:r>
            <a:endParaRPr lang="es-MX" sz="1500" dirty="0"/>
          </a:p>
        </p:txBody>
      </p:sp>
      <p:sp>
        <p:nvSpPr>
          <p:cNvPr id="9" name="3 CuadroTexto"/>
          <p:cNvSpPr txBox="1"/>
          <p:nvPr/>
        </p:nvSpPr>
        <p:spPr>
          <a:xfrm>
            <a:off x="3886106" y="3002546"/>
            <a:ext cx="4521294" cy="533685"/>
          </a:xfrm>
          <a:prstGeom prst="rect">
            <a:avLst/>
          </a:prstGeom>
          <a:noFill/>
        </p:spPr>
        <p:txBody>
          <a:bodyPr wrap="square" lIns="71323" tIns="35662" rIns="71323" bIns="35662" numCol="1" rtlCol="0">
            <a:spAutoFit/>
          </a:bodyPr>
          <a:lstStyle/>
          <a:p>
            <a:pPr algn="just"/>
            <a:r>
              <a:rPr lang="es-MX" sz="1500" dirty="0" smtClean="0"/>
              <a:t>Falta de </a:t>
            </a:r>
            <a:r>
              <a:rPr lang="es-MX" sz="1500" dirty="0"/>
              <a:t>documentación que </a:t>
            </a:r>
            <a:r>
              <a:rPr lang="es-MX" sz="1500" dirty="0" smtClean="0"/>
              <a:t>describa los </a:t>
            </a:r>
            <a:r>
              <a:rPr lang="es-MX" sz="1500" dirty="0"/>
              <a:t>principales procesos y procedimientos </a:t>
            </a:r>
            <a:r>
              <a:rPr lang="es-MX" sz="1500" dirty="0" smtClean="0"/>
              <a:t>para ser sistematizados</a:t>
            </a:r>
            <a:endParaRPr lang="es-MX" sz="1500" dirty="0"/>
          </a:p>
        </p:txBody>
      </p:sp>
      <p:pic>
        <p:nvPicPr>
          <p:cNvPr id="3" name="Imagen 2" descr="triangul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962464"/>
            <a:ext cx="4838700" cy="4202550"/>
          </a:xfrm>
          <a:prstGeom prst="rect">
            <a:avLst/>
          </a:prstGeom>
        </p:spPr>
      </p:pic>
      <p:sp>
        <p:nvSpPr>
          <p:cNvPr id="12" name="3 CuadroTexto"/>
          <p:cNvSpPr txBox="1"/>
          <p:nvPr/>
        </p:nvSpPr>
        <p:spPr>
          <a:xfrm>
            <a:off x="4260568" y="3853446"/>
            <a:ext cx="4159532" cy="533685"/>
          </a:xfrm>
          <a:prstGeom prst="rect">
            <a:avLst/>
          </a:prstGeom>
          <a:noFill/>
        </p:spPr>
        <p:txBody>
          <a:bodyPr wrap="square" lIns="71323" tIns="35662" rIns="71323" bIns="35662" numCol="1" rtlCol="0">
            <a:spAutoFit/>
          </a:bodyPr>
          <a:lstStyle/>
          <a:p>
            <a:pPr algn="just"/>
            <a:r>
              <a:rPr lang="es-MX" sz="1500" dirty="0" smtClean="0"/>
              <a:t>No contar de manera oportuna con los recursos para el cumplimiento de los objetivos</a:t>
            </a:r>
            <a:endParaRPr lang="es-MX" sz="1500" dirty="0"/>
          </a:p>
        </p:txBody>
      </p:sp>
    </p:spTree>
    <p:extLst>
      <p:ext uri="{BB962C8B-B14F-4D97-AF65-F5344CB8AC3E}">
        <p14:creationId xmlns:p14="http://schemas.microsoft.com/office/powerpoint/2010/main" val="37726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/>
        </p:nvGrpSpPr>
        <p:grpSpPr>
          <a:xfrm>
            <a:off x="2105304" y="1132288"/>
            <a:ext cx="6467196" cy="3994237"/>
            <a:chOff x="2461845" y="1478233"/>
            <a:chExt cx="4787156" cy="2732238"/>
          </a:xfrm>
        </p:grpSpPr>
        <p:pic>
          <p:nvPicPr>
            <p:cNvPr id="5" name="Imagen 4" descr="grafico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72" r="4664" b="52198"/>
            <a:stretch/>
          </p:blipFill>
          <p:spPr>
            <a:xfrm>
              <a:off x="2461845" y="1478233"/>
              <a:ext cx="4787156" cy="1462302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4962769" y="2706077"/>
              <a:ext cx="1826846" cy="7913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 descr="grafico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9" t="63107" r="50701" b="3953"/>
            <a:stretch/>
          </p:blipFill>
          <p:spPr>
            <a:xfrm>
              <a:off x="3155461" y="2940535"/>
              <a:ext cx="1953846" cy="1269936"/>
            </a:xfrm>
            <a:prstGeom prst="rect">
              <a:avLst/>
            </a:prstGeom>
          </p:spPr>
        </p:pic>
      </p:grpSp>
      <p:pic>
        <p:nvPicPr>
          <p:cNvPr id="17" name="Imagen 16" descr="nub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/>
          <a:stretch/>
        </p:blipFill>
        <p:spPr>
          <a:xfrm>
            <a:off x="5089730" y="902482"/>
            <a:ext cx="3482770" cy="367997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65578" y="166566"/>
            <a:ext cx="7913078" cy="585305"/>
          </a:xfrm>
        </p:spPr>
        <p:txBody>
          <a:bodyPr>
            <a:normAutofit/>
          </a:bodyPr>
          <a:lstStyle/>
          <a:p>
            <a:r>
              <a:rPr lang="es-ES" sz="1700" dirty="0"/>
              <a:t>Resultados importantes que puedan ser presentados en el informe del Rector General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7120" y="774847"/>
            <a:ext cx="1492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Conectividad</a:t>
            </a:r>
          </a:p>
          <a:p>
            <a:pPr marL="285750" indent="-285750">
              <a:buFont typeface="Wingdings" charset="2"/>
              <a:buChar char="§"/>
            </a:pPr>
            <a:endParaRPr lang="es-ES" sz="1600" b="1" dirty="0">
              <a:solidFill>
                <a:srgbClr val="31859C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866724" y="3606321"/>
            <a:ext cx="929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/>
              <a:t>10 Gbps</a:t>
            </a:r>
            <a:endParaRPr lang="es-ES_tradnl" sz="1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3462315" y="2257068"/>
            <a:ext cx="1042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/>
              <a:t>14 Gbps </a:t>
            </a:r>
            <a:endParaRPr lang="es-ES_tradnl" sz="14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190507" y="4290168"/>
            <a:ext cx="590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/>
              <a:t>20%</a:t>
            </a:r>
            <a:endParaRPr lang="es-ES_tradnl" sz="1400" b="1" dirty="0"/>
          </a:p>
        </p:txBody>
      </p:sp>
      <p:pic>
        <p:nvPicPr>
          <p:cNvPr id="18" name="Imagen 17" descr="ETIQUE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" y="1607819"/>
            <a:ext cx="3358177" cy="3300439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218891" y="1994838"/>
            <a:ext cx="305467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b="1" dirty="0" smtClean="0"/>
              <a:t>Centros </a:t>
            </a:r>
            <a:r>
              <a:rPr lang="es-ES" sz="1400" b="1" dirty="0"/>
              <a:t>Universitarios </a:t>
            </a:r>
            <a:r>
              <a:rPr lang="es-ES" sz="1400" b="1" dirty="0" smtClean="0"/>
              <a:t>Regionales </a:t>
            </a:r>
          </a:p>
          <a:p>
            <a:pPr marL="140400"/>
            <a:r>
              <a:rPr lang="es-ES" sz="1400" dirty="0" smtClean="0"/>
              <a:t>Incremento </a:t>
            </a:r>
            <a:r>
              <a:rPr lang="es-ES" sz="1400" dirty="0"/>
              <a:t>en </a:t>
            </a:r>
            <a:r>
              <a:rPr lang="es-ES" sz="1400" dirty="0" smtClean="0"/>
              <a:t>capacidad de </a:t>
            </a:r>
            <a:r>
              <a:rPr lang="es-ES" sz="1400" dirty="0"/>
              <a:t>50% </a:t>
            </a:r>
            <a:endParaRPr lang="es-ES_tradnl" sz="1400" dirty="0"/>
          </a:p>
          <a:p>
            <a:r>
              <a:rPr lang="es-ES" sz="1400" dirty="0"/>
              <a:t> </a:t>
            </a:r>
            <a:endParaRPr lang="es-ES_tradnl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b="1" dirty="0" smtClean="0"/>
              <a:t>Preparatorias </a:t>
            </a:r>
            <a:r>
              <a:rPr lang="es-ES" sz="1400" b="1" dirty="0"/>
              <a:t>Regionales </a:t>
            </a:r>
            <a:endParaRPr lang="es-ES" sz="1400" dirty="0" smtClean="0"/>
          </a:p>
          <a:p>
            <a:pPr marL="140400"/>
            <a:r>
              <a:rPr lang="es-ES" sz="1400" dirty="0" smtClean="0"/>
              <a:t>54 </a:t>
            </a:r>
            <a:r>
              <a:rPr lang="es-ES" sz="1400" dirty="0"/>
              <a:t>escuelas preparatorias </a:t>
            </a:r>
            <a:r>
              <a:rPr lang="es-ES" sz="1400" dirty="0" smtClean="0"/>
              <a:t>con </a:t>
            </a:r>
            <a:r>
              <a:rPr lang="es-ES" sz="1400" dirty="0"/>
              <a:t>enlace directo a la </a:t>
            </a:r>
            <a:r>
              <a:rPr lang="es-ES" sz="1400" dirty="0" smtClean="0"/>
              <a:t>Red </a:t>
            </a:r>
            <a:r>
              <a:rPr lang="es-ES" sz="1400" dirty="0"/>
              <a:t>Universitaria </a:t>
            </a:r>
            <a:endParaRPr lang="es-ES" sz="1400" dirty="0" smtClean="0"/>
          </a:p>
          <a:p>
            <a:endParaRPr lang="es-ES_tradnl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b="1" dirty="0" smtClean="0"/>
              <a:t>Fibra óptica</a:t>
            </a:r>
          </a:p>
          <a:p>
            <a:pPr marL="140400"/>
            <a:r>
              <a:rPr lang="es-ES" sz="1400" dirty="0" smtClean="0"/>
              <a:t>Instalación de 12.5 km de fibra óptica, creciendo en 15% la base instalada</a:t>
            </a:r>
            <a:endParaRPr lang="es-ES_tradnl" sz="1400" dirty="0"/>
          </a:p>
          <a:p>
            <a:endParaRPr lang="es-ES_tradnl" sz="1400" dirty="0"/>
          </a:p>
          <a:p>
            <a:endParaRPr lang="es-ES_tradnl" sz="1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6154714" y="3282716"/>
            <a:ext cx="17827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/>
              <a:t>13 nodos de distribución</a:t>
            </a:r>
            <a:endParaRPr lang="es-ES_tradnl" sz="1600" b="1" dirty="0"/>
          </a:p>
        </p:txBody>
      </p:sp>
      <p:sp>
        <p:nvSpPr>
          <p:cNvPr id="29" name="Rectángulo 28"/>
          <p:cNvSpPr/>
          <p:nvPr/>
        </p:nvSpPr>
        <p:spPr>
          <a:xfrm>
            <a:off x="4806490" y="2413000"/>
            <a:ext cx="308640" cy="279400"/>
          </a:xfrm>
          <a:prstGeom prst="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4483918" y="2411511"/>
            <a:ext cx="1197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/>
              <a:t>4</a:t>
            </a:r>
            <a:r>
              <a:rPr lang="es-ES_tradnl" sz="1400" b="1" dirty="0" smtClean="0"/>
              <a:t>0 Gbps</a:t>
            </a:r>
            <a:endParaRPr lang="es-ES_tradnl" sz="14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543044" y="2051189"/>
            <a:ext cx="10424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 smtClean="0">
                <a:solidFill>
                  <a:srgbClr val="7F7F7F"/>
                </a:solidFill>
              </a:rPr>
              <a:t>6 Gbps </a:t>
            </a:r>
            <a:endParaRPr lang="es-ES_tradnl" sz="1100" b="1" dirty="0">
              <a:solidFill>
                <a:srgbClr val="7F7F7F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493959" y="2240894"/>
            <a:ext cx="10424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 Gbps </a:t>
            </a:r>
            <a:endParaRPr lang="es-ES_tradnl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018980" y="3440784"/>
            <a:ext cx="9298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Gbps</a:t>
            </a:r>
            <a:endParaRPr lang="es-ES_tradnl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4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67" y="4363986"/>
            <a:ext cx="2603133" cy="6802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78" y="166566"/>
            <a:ext cx="8151794" cy="585305"/>
          </a:xfrm>
        </p:spPr>
        <p:txBody>
          <a:bodyPr>
            <a:normAutofit/>
          </a:bodyPr>
          <a:lstStyle/>
          <a:p>
            <a:r>
              <a:rPr lang="es-ES" sz="1600" dirty="0"/>
              <a:t>Resultados importantes que puedan ser presentados en el informe del Rector General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37120" y="774847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Sistemas concluidos</a:t>
            </a:r>
            <a:endParaRPr lang="es-ES" sz="1600" b="1" dirty="0">
              <a:solidFill>
                <a:srgbClr val="31859C"/>
              </a:solidFill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248359" y="1038411"/>
            <a:ext cx="3986959" cy="4042166"/>
            <a:chOff x="4612828" y="1002489"/>
            <a:chExt cx="3986959" cy="4042166"/>
          </a:xfrm>
        </p:grpSpPr>
        <p:pic>
          <p:nvPicPr>
            <p:cNvPr id="8" name="Imagen 7" descr="firm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828" y="4169830"/>
              <a:ext cx="916461" cy="8463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n 24" descr="ico_practica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041" y="3453077"/>
              <a:ext cx="583030" cy="5830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n 9" descr="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061" y="1097178"/>
              <a:ext cx="2636938" cy="510468"/>
            </a:xfrm>
            <a:prstGeom prst="rect">
              <a:avLst/>
            </a:prstGeom>
          </p:spPr>
        </p:pic>
        <p:pic>
          <p:nvPicPr>
            <p:cNvPr id="4" name="Imagen 3" descr="ventanilla_universitaria_25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003" y="1002489"/>
              <a:ext cx="618426" cy="5883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agen 6" descr="1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050" y="1061625"/>
              <a:ext cx="403041" cy="379790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5702601" y="1146634"/>
              <a:ext cx="242145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b="1" dirty="0"/>
                <a:t>Sistema de Ventanilla Universitaria</a:t>
              </a:r>
            </a:p>
          </p:txBody>
        </p:sp>
        <p:pic>
          <p:nvPicPr>
            <p:cNvPr id="3" name="Imagen 2" descr="ico_entrega_recepcion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003" y="1792060"/>
              <a:ext cx="618426" cy="5883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n 17" descr="sici_azul_250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002" y="2607557"/>
              <a:ext cx="601837" cy="6018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Imagen 30" descr="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217" y="1904441"/>
              <a:ext cx="2512572" cy="510468"/>
            </a:xfrm>
            <a:prstGeom prst="rect">
              <a:avLst/>
            </a:prstGeom>
          </p:spPr>
        </p:pic>
        <p:pic>
          <p:nvPicPr>
            <p:cNvPr id="32" name="Imagen 31" descr="1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2495" y="1855285"/>
              <a:ext cx="403041" cy="379790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>
              <a:off x="5581217" y="1945941"/>
              <a:ext cx="245377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b="1" dirty="0"/>
                <a:t>Sistema de </a:t>
              </a:r>
              <a:r>
                <a:rPr lang="es-ES" sz="1100" b="1" dirty="0" smtClean="0"/>
                <a:t>Entrega-Recepción</a:t>
              </a:r>
              <a:endParaRPr lang="es-ES" sz="1100" b="1" dirty="0"/>
            </a:p>
          </p:txBody>
        </p:sp>
        <p:pic>
          <p:nvPicPr>
            <p:cNvPr id="33" name="Imagen 32" descr="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297" y="2769007"/>
              <a:ext cx="2657702" cy="510468"/>
            </a:xfrm>
            <a:prstGeom prst="rect">
              <a:avLst/>
            </a:prstGeom>
          </p:spPr>
        </p:pic>
        <p:pic>
          <p:nvPicPr>
            <p:cNvPr id="34" name="Imagen 33" descr="1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575" y="2679704"/>
              <a:ext cx="403041" cy="379790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5836095" y="2714231"/>
              <a:ext cx="207256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b="1" dirty="0"/>
                <a:t>Sistema </a:t>
              </a:r>
              <a:r>
                <a:rPr lang="es-ES" sz="1100" b="1" dirty="0" smtClean="0"/>
                <a:t>institucional de Control de Inventarios</a:t>
              </a:r>
              <a:endParaRPr lang="es-ES" sz="1100" b="1" dirty="0"/>
            </a:p>
          </p:txBody>
        </p:sp>
        <p:pic>
          <p:nvPicPr>
            <p:cNvPr id="36" name="Imagen 35" descr="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297" y="3742556"/>
              <a:ext cx="3034489" cy="510468"/>
            </a:xfrm>
            <a:prstGeom prst="rect">
              <a:avLst/>
            </a:prstGeom>
          </p:spPr>
        </p:pic>
        <p:pic>
          <p:nvPicPr>
            <p:cNvPr id="37" name="Imagen 36" descr="1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776" y="3502861"/>
              <a:ext cx="403041" cy="379790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5564298" y="3470138"/>
              <a:ext cx="30354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/>
                <a:t>Sistema de Administración de Prácticas Profesionales </a:t>
              </a:r>
              <a:endParaRPr lang="es-ES" sz="1100" b="1" dirty="0" smtClean="0"/>
            </a:p>
            <a:p>
              <a:pPr algn="ctr"/>
              <a:r>
                <a:rPr lang="es-ES" sz="1100" b="1" dirty="0" smtClean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es-ES" sz="1100" b="1" dirty="0">
                  <a:solidFill>
                    <a:schemeClr val="bg1">
                      <a:lumMod val="50000"/>
                    </a:schemeClr>
                  </a:solidFill>
                </a:rPr>
                <a:t>Etapa de registro de entidades y convenios)</a:t>
              </a:r>
            </a:p>
          </p:txBody>
        </p:sp>
        <p:pic>
          <p:nvPicPr>
            <p:cNvPr id="40" name="Imagen 39" descr="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438" y="4534187"/>
              <a:ext cx="2914934" cy="510468"/>
            </a:xfrm>
            <a:prstGeom prst="rect">
              <a:avLst/>
            </a:prstGeom>
          </p:spPr>
        </p:pic>
        <p:pic>
          <p:nvPicPr>
            <p:cNvPr id="41" name="Imagen 40" descr="1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575" y="4356866"/>
              <a:ext cx="403041" cy="379790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5451141" y="4431917"/>
              <a:ext cx="31256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 smtClean="0"/>
                <a:t>Servicio de Firma Electrónica</a:t>
              </a:r>
            </a:p>
            <a:p>
              <a:pPr algn="ctr"/>
              <a:r>
                <a:rPr lang="es-ES" sz="1100" b="1" dirty="0" smtClean="0">
                  <a:solidFill>
                    <a:schemeClr val="bg1">
                      <a:lumMod val="50000"/>
                    </a:schemeClr>
                  </a:solidFill>
                </a:rPr>
                <a:t>(Fase de implementación de plataforma)</a:t>
              </a:r>
              <a:endParaRPr lang="es-ES" sz="11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54" y="2351658"/>
            <a:ext cx="2603133" cy="680294"/>
          </a:xfrm>
          <a:prstGeom prst="rect">
            <a:avLst/>
          </a:prstGeom>
        </p:spPr>
      </p:pic>
      <p:pic>
        <p:nvPicPr>
          <p:cNvPr id="38" name="Imagen 37" descr="ventanilla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83" r="62166" b="42766"/>
          <a:stretch/>
        </p:blipFill>
        <p:spPr>
          <a:xfrm>
            <a:off x="1112814" y="1138801"/>
            <a:ext cx="2443186" cy="1780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control-inventarios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5" r="62339" b="40131"/>
          <a:stretch/>
        </p:blipFill>
        <p:spPr>
          <a:xfrm>
            <a:off x="1138214" y="3135844"/>
            <a:ext cx="2443186" cy="1780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8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/>
          <p:cNvSpPr/>
          <p:nvPr/>
        </p:nvSpPr>
        <p:spPr>
          <a:xfrm>
            <a:off x="544263" y="2500276"/>
            <a:ext cx="8176958" cy="2644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Agrupar 2"/>
          <p:cNvGrpSpPr/>
          <p:nvPr/>
        </p:nvGrpSpPr>
        <p:grpSpPr>
          <a:xfrm>
            <a:off x="664382" y="2280271"/>
            <a:ext cx="7671565" cy="3452550"/>
            <a:chOff x="1362882" y="2247577"/>
            <a:chExt cx="7671565" cy="3452550"/>
          </a:xfrm>
        </p:grpSpPr>
        <p:grpSp>
          <p:nvGrpSpPr>
            <p:cNvPr id="31" name="Agrupar 30"/>
            <p:cNvGrpSpPr/>
            <p:nvPr/>
          </p:nvGrpSpPr>
          <p:grpSpPr>
            <a:xfrm>
              <a:off x="1362882" y="2247577"/>
              <a:ext cx="7671565" cy="3452550"/>
              <a:chOff x="2559600" y="2005837"/>
              <a:chExt cx="7671565" cy="3452550"/>
            </a:xfrm>
          </p:grpSpPr>
          <p:pic>
            <p:nvPicPr>
              <p:cNvPr id="21" name="Imagen 20" descr="13-0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9600" y="2005837"/>
                <a:ext cx="7671565" cy="3452550"/>
              </a:xfrm>
              <a:prstGeom prst="rect">
                <a:avLst/>
              </a:prstGeom>
            </p:spPr>
          </p:pic>
          <p:sp>
            <p:nvSpPr>
              <p:cNvPr id="6" name="CuadroTexto 5"/>
              <p:cNvSpPr txBox="1"/>
              <p:nvPr/>
            </p:nvSpPr>
            <p:spPr>
              <a:xfrm>
                <a:off x="4710045" y="2954576"/>
                <a:ext cx="644715" cy="62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 algn="ctr">
                  <a:lnSpc>
                    <a:spcPct val="90000"/>
                  </a:lnSpc>
                </a:pPr>
                <a:r>
                  <a:rPr lang="es-ES" sz="1600" b="1" dirty="0" smtClean="0"/>
                  <a:t>4</a:t>
                </a:r>
                <a:r>
                  <a:rPr lang="es-ES" sz="1000" b="1" dirty="0" smtClean="0"/>
                  <a:t> </a:t>
                </a:r>
              </a:p>
              <a:p>
                <a:pPr marL="0" lvl="1" algn="ctr">
                  <a:lnSpc>
                    <a:spcPct val="90000"/>
                  </a:lnSpc>
                </a:pPr>
                <a:r>
                  <a:rPr lang="es-ES" sz="1000" b="1" dirty="0" smtClean="0"/>
                  <a:t>Millones</a:t>
                </a:r>
                <a:endParaRPr lang="es-ES" sz="1000" b="1" dirty="0"/>
              </a:p>
              <a:p>
                <a:pPr>
                  <a:lnSpc>
                    <a:spcPct val="90000"/>
                  </a:lnSpc>
                </a:pPr>
                <a:endParaRPr lang="es-ES" sz="1200" dirty="0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6506362" y="2682436"/>
                <a:ext cx="5422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 algn="ctr"/>
                <a:r>
                  <a:rPr lang="es-ES" sz="1600" b="1" dirty="0" smtClean="0"/>
                  <a:t>28%</a:t>
                </a:r>
              </a:p>
              <a:p>
                <a:pPr marL="0" lvl="1" algn="ctr"/>
                <a:endParaRPr lang="es-ES" sz="1200" dirty="0"/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7164731" y="2396671"/>
                <a:ext cx="54223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 algn="ctr"/>
                <a:r>
                  <a:rPr lang="es-ES" sz="1600" b="1" dirty="0" smtClean="0"/>
                  <a:t>36%</a:t>
                </a:r>
              </a:p>
              <a:p>
                <a:pPr marL="0" lvl="1" algn="ctr"/>
                <a:endParaRPr lang="es-ES" sz="1600" b="1" dirty="0"/>
              </a:p>
              <a:p>
                <a:endParaRPr lang="es-ES" sz="1600" dirty="0"/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4735963" y="4333777"/>
                <a:ext cx="517065" cy="290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smtClean="0"/>
                  <a:t>2014</a:t>
                </a:r>
                <a:endParaRPr lang="es-ES" sz="1400" b="1" dirty="0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5276231" y="4341649"/>
                <a:ext cx="517065" cy="290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smtClean="0"/>
                  <a:t>2015</a:t>
                </a:r>
                <a:endParaRPr lang="es-ES" sz="1400" b="1" dirty="0"/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6569890" y="3986872"/>
                <a:ext cx="517065" cy="290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smtClean="0"/>
                  <a:t>2014</a:t>
                </a:r>
                <a:endParaRPr lang="es-ES" sz="1400" b="1" dirty="0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7230098" y="3946900"/>
                <a:ext cx="517065" cy="290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smtClean="0"/>
                  <a:t>2015</a:t>
                </a:r>
                <a:endParaRPr lang="es-ES" sz="1400" b="1" dirty="0"/>
              </a:p>
            </p:txBody>
          </p:sp>
          <p:sp>
            <p:nvSpPr>
              <p:cNvPr id="28" name="CuadroTexto 27"/>
              <p:cNvSpPr txBox="1"/>
              <p:nvPr/>
            </p:nvSpPr>
            <p:spPr>
              <a:xfrm>
                <a:off x="5356700" y="2849899"/>
                <a:ext cx="644715" cy="62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 algn="ctr">
                  <a:lnSpc>
                    <a:spcPct val="90000"/>
                  </a:lnSpc>
                </a:pPr>
                <a:r>
                  <a:rPr lang="es-ES" sz="1600" b="1" dirty="0" smtClean="0"/>
                  <a:t>5.2</a:t>
                </a:r>
                <a:r>
                  <a:rPr lang="es-ES" sz="1000" b="1" dirty="0" smtClean="0"/>
                  <a:t> </a:t>
                </a:r>
              </a:p>
              <a:p>
                <a:pPr marL="0" lvl="1" algn="ctr">
                  <a:lnSpc>
                    <a:spcPct val="90000"/>
                  </a:lnSpc>
                </a:pPr>
                <a:r>
                  <a:rPr lang="es-ES" sz="1000" b="1" dirty="0" smtClean="0"/>
                  <a:t>Millones</a:t>
                </a:r>
                <a:endParaRPr lang="es-ES" sz="1000" b="1" dirty="0"/>
              </a:p>
              <a:p>
                <a:pPr>
                  <a:lnSpc>
                    <a:spcPct val="90000"/>
                  </a:lnSpc>
                </a:pPr>
                <a:endParaRPr lang="es-ES" sz="1200" dirty="0"/>
              </a:p>
            </p:txBody>
          </p:sp>
        </p:grpSp>
        <p:sp>
          <p:nvSpPr>
            <p:cNvPr id="23" name="CuadroTexto 22"/>
            <p:cNvSpPr txBox="1"/>
            <p:nvPr/>
          </p:nvSpPr>
          <p:spPr>
            <a:xfrm>
              <a:off x="5085208" y="2480282"/>
              <a:ext cx="910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smtClean="0"/>
                <a:t>Móviles</a:t>
              </a:r>
              <a:endParaRPr lang="es-ES" sz="1400" b="1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77" y="171474"/>
            <a:ext cx="8235297" cy="585305"/>
          </a:xfrm>
        </p:spPr>
        <p:txBody>
          <a:bodyPr>
            <a:normAutofit/>
          </a:bodyPr>
          <a:lstStyle/>
          <a:p>
            <a:r>
              <a:rPr lang="es-ES" sz="1700" dirty="0" smtClean="0"/>
              <a:t>Resultados importantes que puedan ser presentados en el informe del Rector General</a:t>
            </a:r>
            <a:endParaRPr lang="es-ES" sz="17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761581" y="1363260"/>
            <a:ext cx="1749197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Accesible nivel AA</a:t>
            </a:r>
            <a:endParaRPr lang="es-ES" sz="1600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761581" y="1695426"/>
            <a:ext cx="266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Se hicieron accesibles </a:t>
            </a:r>
            <a:r>
              <a:rPr lang="es-ES" sz="1400" b="1" dirty="0" smtClean="0"/>
              <a:t>9,700</a:t>
            </a:r>
            <a:r>
              <a:rPr lang="es-ES" sz="1400" dirty="0" smtClean="0"/>
              <a:t> imágenes y fotografías</a:t>
            </a:r>
            <a:endParaRPr lang="es-ES" sz="14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111295" y="2791687"/>
            <a:ext cx="721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Visitas</a:t>
            </a:r>
            <a:endParaRPr lang="es-ES" sz="1400" b="1" dirty="0"/>
          </a:p>
        </p:txBody>
      </p:sp>
      <p:sp>
        <p:nvSpPr>
          <p:cNvPr id="32" name="CuadroTexto 31"/>
          <p:cNvSpPr txBox="1"/>
          <p:nvPr/>
        </p:nvSpPr>
        <p:spPr>
          <a:xfrm>
            <a:off x="5343784" y="1604577"/>
            <a:ext cx="3309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Accesibilidad de Portales de CU y Sistemas: </a:t>
            </a:r>
            <a:r>
              <a:rPr lang="es-ES" sz="1400" b="1" dirty="0" smtClean="0"/>
              <a:t>88% </a:t>
            </a:r>
          </a:p>
          <a:p>
            <a:pPr marL="140400" indent="-140400">
              <a:buFont typeface="Wingdings" charset="2"/>
              <a:buChar char="§"/>
            </a:pPr>
            <a:r>
              <a:rPr lang="es-ES" sz="1400" b="1" dirty="0" smtClean="0"/>
              <a:t>100% </a:t>
            </a:r>
            <a:r>
              <a:rPr lang="es-ES" sz="1400" dirty="0" smtClean="0"/>
              <a:t>de preparatorias con portal web.</a:t>
            </a:r>
            <a:endParaRPr lang="es-ES" sz="1400" dirty="0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4"/>
          <a:srcRect t="35155" r="49551" b="42226"/>
          <a:stretch/>
        </p:blipFill>
        <p:spPr>
          <a:xfrm>
            <a:off x="3106451" y="1208482"/>
            <a:ext cx="2312771" cy="1059215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5444368" y="1223108"/>
            <a:ext cx="2446603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Modelo Web Universitario</a:t>
            </a:r>
            <a:endParaRPr lang="es-ES" sz="1600" b="1" dirty="0"/>
          </a:p>
        </p:txBody>
      </p:sp>
      <p:sp>
        <p:nvSpPr>
          <p:cNvPr id="30" name="CuadroTexto 29"/>
          <p:cNvSpPr txBox="1"/>
          <p:nvPr/>
        </p:nvSpPr>
        <p:spPr>
          <a:xfrm>
            <a:off x="637121" y="774847"/>
            <a:ext cx="5214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Liderazgo en Accesibilidad Portal Institucional UDG.MX</a:t>
            </a:r>
            <a:endParaRPr lang="es-ES" sz="1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756017" y="4667306"/>
            <a:ext cx="2408410" cy="30777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1"/>
            <a:r>
              <a:rPr lang="es-ES" sz="1400" dirty="0" smtClean="0"/>
              <a:t>Estudiantes </a:t>
            </a:r>
            <a:r>
              <a:rPr lang="es-ES" sz="1400" dirty="0"/>
              <a:t>beneficiados</a:t>
            </a:r>
            <a:endParaRPr lang="es-ES" dirty="0"/>
          </a:p>
        </p:txBody>
      </p:sp>
      <p:pic>
        <p:nvPicPr>
          <p:cNvPr id="4" name="Imagen 3" descr="nuev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21" y="386708"/>
            <a:ext cx="6405033" cy="510404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52933" y="4287940"/>
            <a:ext cx="119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s-ES" sz="2400" b="1" dirty="0"/>
              <a:t>111,281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200254" y="843888"/>
            <a:ext cx="1846583" cy="52322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1"/>
            <a:r>
              <a:rPr lang="es-ES" sz="1400" dirty="0"/>
              <a:t>Centros Universitarios </a:t>
            </a:r>
            <a:endParaRPr lang="es-ES" sz="1400" dirty="0" smtClean="0"/>
          </a:p>
          <a:p>
            <a:pPr marL="0" lvl="1"/>
            <a:r>
              <a:rPr lang="es-ES" sz="1400" dirty="0" smtClean="0"/>
              <a:t>y Sistema SUV</a:t>
            </a:r>
            <a:endParaRPr lang="es-ES" sz="1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78" y="162233"/>
            <a:ext cx="8004940" cy="585305"/>
          </a:xfrm>
        </p:spPr>
        <p:txBody>
          <a:bodyPr>
            <a:noAutofit/>
          </a:bodyPr>
          <a:lstStyle/>
          <a:p>
            <a:r>
              <a:rPr lang="es-ES" sz="1600" dirty="0" smtClean="0"/>
              <a:t>Resultados importantes que puedan ser presentados en el informe del Rector General</a:t>
            </a:r>
            <a:endParaRPr lang="es-ES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697305" y="811550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s-ES" sz="3200" b="1" dirty="0" smtClean="0"/>
              <a:t>15</a:t>
            </a:r>
            <a:endParaRPr lang="es-ES" sz="32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682808" y="2541522"/>
            <a:ext cx="1909647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lvl="1"/>
            <a:r>
              <a:rPr lang="es-ES" sz="3200" dirty="0" smtClean="0"/>
              <a:t> </a:t>
            </a:r>
            <a:r>
              <a:rPr lang="es-ES" sz="2400" b="1" dirty="0"/>
              <a:t>$ </a:t>
            </a:r>
            <a:r>
              <a:rPr lang="es-ES" sz="2400" b="1" dirty="0" smtClean="0"/>
              <a:t>80,792,000</a:t>
            </a:r>
          </a:p>
          <a:p>
            <a:endParaRPr lang="es-ES" sz="24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790984" y="3023393"/>
            <a:ext cx="2847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ES" sz="1400" dirty="0" smtClean="0"/>
              <a:t>Inversión</a:t>
            </a:r>
            <a:endParaRPr lang="es-ES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65578" y="2539853"/>
            <a:ext cx="2333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0"/>
              </a:spcBef>
            </a:pPr>
            <a:r>
              <a:rPr lang="es-ES" sz="1400" b="1" dirty="0"/>
              <a:t>Distinción </a:t>
            </a:r>
            <a:endParaRPr lang="es-ES" sz="1400" b="1" dirty="0" smtClean="0"/>
          </a:p>
          <a:p>
            <a:pPr lvl="1">
              <a:spcBef>
                <a:spcPts val="0"/>
              </a:spcBef>
            </a:pPr>
            <a:r>
              <a:rPr lang="es-ES" sz="1400" dirty="0" smtClean="0"/>
              <a:t>Las mas </a:t>
            </a:r>
            <a:r>
              <a:rPr lang="es-ES" sz="1400" dirty="0"/>
              <a:t>Innovadoras del Sector Público 2015 otorgada por la revista </a:t>
            </a:r>
            <a:r>
              <a:rPr lang="es-ES" sz="1400" dirty="0" smtClean="0"/>
              <a:t>InnovationWeek</a:t>
            </a:r>
            <a:endParaRPr lang="es-ES" sz="1400" dirty="0"/>
          </a:p>
          <a:p>
            <a:endParaRPr lang="es-ES" dirty="0"/>
          </a:p>
        </p:txBody>
      </p:sp>
      <p:pic>
        <p:nvPicPr>
          <p:cNvPr id="14" name="Imagen 13" descr="reconocimient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0" y="1444318"/>
            <a:ext cx="821651" cy="109553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37120" y="774847"/>
            <a:ext cx="3044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Centros de Aprendizaje Global</a:t>
            </a:r>
            <a:endParaRPr lang="es-ES" sz="1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/>
          <a:srcRect l="7572" r="4424"/>
          <a:stretch/>
        </p:blipFill>
        <p:spPr>
          <a:xfrm>
            <a:off x="4299798" y="3435727"/>
            <a:ext cx="1879481" cy="1423780"/>
          </a:xfrm>
          <a:prstGeom prst="rect">
            <a:avLst/>
          </a:prstGeom>
        </p:spPr>
      </p:pic>
      <p:pic>
        <p:nvPicPr>
          <p:cNvPr id="32" name="Imagen 5" descr="shadow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rot="10800000" flipH="1">
            <a:off x="4073979" y="3114180"/>
            <a:ext cx="573087" cy="188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78" y="166566"/>
            <a:ext cx="7762422" cy="58530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Resultados importantes que puedan ser presentados en el informe del Rector General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37120" y="774847"/>
            <a:ext cx="39421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>
                <a:solidFill>
                  <a:srgbClr val="31859C"/>
                </a:solidFill>
              </a:rPr>
              <a:t>Servicio de </a:t>
            </a:r>
            <a:r>
              <a:rPr lang="es-ES" sz="1600" b="1" dirty="0" err="1">
                <a:solidFill>
                  <a:srgbClr val="31859C"/>
                </a:solidFill>
              </a:rPr>
              <a:t>Videostreaming</a:t>
            </a:r>
            <a:r>
              <a:rPr lang="es-ES" sz="1600" b="1" dirty="0">
                <a:solidFill>
                  <a:srgbClr val="31859C"/>
                </a:solidFill>
              </a:rPr>
              <a:t> Universitario</a:t>
            </a:r>
          </a:p>
          <a:p>
            <a:pPr marL="285750" indent="-285750">
              <a:buFont typeface="Wingdings" charset="2"/>
              <a:buChar char="§"/>
            </a:pPr>
            <a:endParaRPr lang="es-ES" sz="1600" b="1" dirty="0">
              <a:solidFill>
                <a:srgbClr val="31859C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/>
          <a:srcRect r="12586"/>
          <a:stretch/>
        </p:blipFill>
        <p:spPr>
          <a:xfrm>
            <a:off x="6294322" y="3459947"/>
            <a:ext cx="2232822" cy="1381834"/>
          </a:xfrm>
          <a:prstGeom prst="rect">
            <a:avLst/>
          </a:prstGeom>
        </p:spPr>
      </p:pic>
      <p:pic>
        <p:nvPicPr>
          <p:cNvPr id="15" name="Imagen 5" descr="shadow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rot="10800000" flipH="1">
            <a:off x="6138770" y="3082730"/>
            <a:ext cx="573087" cy="204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5" descr="shadow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flipH="1">
            <a:off x="8298731" y="3082730"/>
            <a:ext cx="368463" cy="204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5" descr="shadow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rot="10800000">
            <a:off x="5890378" y="3114180"/>
            <a:ext cx="400791" cy="204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Agrupar 5"/>
          <p:cNvGrpSpPr/>
          <p:nvPr/>
        </p:nvGrpSpPr>
        <p:grpSpPr>
          <a:xfrm>
            <a:off x="353483" y="1085127"/>
            <a:ext cx="7883939" cy="4219211"/>
            <a:chOff x="353483" y="780333"/>
            <a:chExt cx="7883939" cy="4219211"/>
          </a:xfrm>
        </p:grpSpPr>
        <p:pic>
          <p:nvPicPr>
            <p:cNvPr id="5" name="Imagen 4" descr="line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604" y="780333"/>
              <a:ext cx="4221646" cy="4219211"/>
            </a:xfrm>
            <a:prstGeom prst="rect">
              <a:avLst/>
            </a:prstGeom>
          </p:spPr>
        </p:pic>
        <p:sp>
          <p:nvSpPr>
            <p:cNvPr id="17" name="Llamada rectangular redondeada 16"/>
            <p:cNvSpPr/>
            <p:nvPr/>
          </p:nvSpPr>
          <p:spPr>
            <a:xfrm rot="16200000">
              <a:off x="979162" y="3210207"/>
              <a:ext cx="918947" cy="2170305"/>
            </a:xfrm>
            <a:prstGeom prst="wedgeRoundRectCallout">
              <a:avLst>
                <a:gd name="adj1" fmla="val -23171"/>
                <a:gd name="adj2" fmla="val 57534"/>
                <a:gd name="adj3" fmla="val 16667"/>
              </a:avLst>
            </a:prstGeom>
            <a:solidFill>
              <a:srgbClr val="F2F2F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404604" y="3960367"/>
              <a:ext cx="2034520" cy="92333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/>
                <a:t>· </a:t>
              </a:r>
              <a:r>
                <a:rPr lang="es-ES" sz="1300" b="1" dirty="0"/>
                <a:t>Transmisión HD en vivo con integración al servicio de </a:t>
              </a:r>
              <a:r>
                <a:rPr lang="es-ES" sz="1300" b="1" dirty="0" smtClean="0"/>
                <a:t>videoconferencia</a:t>
              </a:r>
              <a:endParaRPr lang="es-ES" sz="1300" b="1" dirty="0"/>
            </a:p>
            <a:p>
              <a:endParaRPr lang="es-ES" sz="1500" b="1" dirty="0"/>
            </a:p>
          </p:txBody>
        </p:sp>
        <p:sp>
          <p:nvSpPr>
            <p:cNvPr id="21" name="Llamada rectangular redondeada 20"/>
            <p:cNvSpPr/>
            <p:nvPr/>
          </p:nvSpPr>
          <p:spPr>
            <a:xfrm rot="16200000">
              <a:off x="1964853" y="2359746"/>
              <a:ext cx="692497" cy="2017330"/>
            </a:xfrm>
            <a:prstGeom prst="wedgeRoundRectCallout">
              <a:avLst>
                <a:gd name="adj1" fmla="val -23171"/>
                <a:gd name="adj2" fmla="val 57838"/>
                <a:gd name="adj3" fmla="val 16667"/>
              </a:avLst>
            </a:prstGeom>
            <a:solidFill>
              <a:srgbClr val="F2F2F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1302436" y="3118924"/>
              <a:ext cx="2034520" cy="7232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/>
                <a:t>· Visualización </a:t>
              </a:r>
              <a:r>
                <a:rPr lang="es-ES" sz="1300" b="1" dirty="0"/>
                <a:t>en tabletas y dispositivos </a:t>
              </a:r>
              <a:r>
                <a:rPr lang="es-ES" sz="1300" b="1" dirty="0" smtClean="0"/>
                <a:t>móviles</a:t>
              </a:r>
              <a:endParaRPr lang="es-ES" sz="1300" b="1" dirty="0"/>
            </a:p>
            <a:p>
              <a:endParaRPr lang="es-ES" sz="1500" b="1" dirty="0"/>
            </a:p>
          </p:txBody>
        </p:sp>
        <p:sp>
          <p:nvSpPr>
            <p:cNvPr id="25" name="Llamada rectangular redondeada 24"/>
            <p:cNvSpPr/>
            <p:nvPr/>
          </p:nvSpPr>
          <p:spPr>
            <a:xfrm>
              <a:off x="2878668" y="2371459"/>
              <a:ext cx="2167351" cy="531398"/>
            </a:xfrm>
            <a:prstGeom prst="wedgeRoundRectCallout">
              <a:avLst>
                <a:gd name="adj1" fmla="val 21475"/>
                <a:gd name="adj2" fmla="val 78323"/>
                <a:gd name="adj3" fmla="val 16667"/>
              </a:avLst>
            </a:prstGeom>
            <a:solidFill>
              <a:srgbClr val="F2F2F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3011499" y="2371459"/>
              <a:ext cx="2034520" cy="7232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/>
                <a:t>· Grabación </a:t>
              </a:r>
              <a:r>
                <a:rPr lang="es-ES" sz="1300" b="1" dirty="0"/>
                <a:t>simultánea de 5 eventos en </a:t>
              </a:r>
              <a:r>
                <a:rPr lang="es-ES" sz="1300" b="1" dirty="0" smtClean="0"/>
                <a:t>vivo</a:t>
              </a:r>
              <a:endParaRPr lang="es-ES" sz="1300" b="1" dirty="0"/>
            </a:p>
            <a:p>
              <a:endParaRPr lang="es-ES" sz="1500" b="1" dirty="0"/>
            </a:p>
          </p:txBody>
        </p:sp>
        <p:sp>
          <p:nvSpPr>
            <p:cNvPr id="26" name="Llamada rectangular redondeada 25"/>
            <p:cNvSpPr/>
            <p:nvPr/>
          </p:nvSpPr>
          <p:spPr>
            <a:xfrm rot="5400000">
              <a:off x="5914051" y="1229747"/>
              <a:ext cx="692497" cy="2017330"/>
            </a:xfrm>
            <a:prstGeom prst="wedgeRoundRectCallout">
              <a:avLst>
                <a:gd name="adj1" fmla="val -23171"/>
                <a:gd name="adj2" fmla="val 57838"/>
                <a:gd name="adj3" fmla="val 16667"/>
              </a:avLst>
            </a:prstGeom>
            <a:solidFill>
              <a:srgbClr val="F2F2F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289156" y="1985629"/>
              <a:ext cx="2034520" cy="7232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/>
                <a:t>· Transmisión </a:t>
              </a:r>
              <a:r>
                <a:rPr lang="es-ES" sz="1300" b="1" dirty="0"/>
                <a:t>en vivo para 1000 </a:t>
              </a:r>
              <a:r>
                <a:rPr lang="es-ES" sz="1300" b="1" dirty="0" smtClean="0"/>
                <a:t>dispositivos</a:t>
              </a:r>
              <a:endParaRPr lang="es-ES" sz="1300" b="1" dirty="0"/>
            </a:p>
            <a:p>
              <a:endParaRPr lang="es-ES" sz="1500" b="1" dirty="0"/>
            </a:p>
          </p:txBody>
        </p:sp>
        <p:sp>
          <p:nvSpPr>
            <p:cNvPr id="28" name="Llamada rectangular redondeada 27"/>
            <p:cNvSpPr/>
            <p:nvPr/>
          </p:nvSpPr>
          <p:spPr>
            <a:xfrm rot="5400000">
              <a:off x="6827797" y="273666"/>
              <a:ext cx="692497" cy="2017330"/>
            </a:xfrm>
            <a:prstGeom prst="wedgeRoundRectCallout">
              <a:avLst>
                <a:gd name="adj1" fmla="val -23171"/>
                <a:gd name="adj2" fmla="val 57838"/>
                <a:gd name="adj3" fmla="val 16667"/>
              </a:avLst>
            </a:prstGeom>
            <a:solidFill>
              <a:srgbClr val="F2F2F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6202902" y="1065833"/>
              <a:ext cx="2034520" cy="7232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s-ES" sz="1300" b="1" dirty="0" smtClean="0"/>
                <a:t>· Inclusión </a:t>
              </a:r>
              <a:r>
                <a:rPr lang="es-ES" sz="1300" b="1" dirty="0"/>
                <a:t>de videos en páginas </a:t>
              </a:r>
              <a:r>
                <a:rPr lang="es-ES" sz="1300" b="1" dirty="0" smtClean="0"/>
                <a:t>web</a:t>
              </a:r>
              <a:endParaRPr lang="es-ES" sz="1300" b="1" dirty="0"/>
            </a:p>
            <a:p>
              <a:endParaRPr lang="es-ES" sz="1500" b="1" dirty="0"/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791196" y="1151526"/>
            <a:ext cx="362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/>
              <a:t>Habilita a los profesores la producción de contenidos educativos de manera sencilla, para transmisión en vivo o reproducción </a:t>
            </a:r>
            <a:r>
              <a:rPr lang="es-ES" sz="1400" dirty="0" err="1" smtClean="0"/>
              <a:t>on-demand</a:t>
            </a:r>
            <a:r>
              <a:rPr lang="es-ES" sz="1400" dirty="0" smtClean="0"/>
              <a:t> desde la biblioteca de videos universitaria.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81280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4708" y="2626858"/>
            <a:ext cx="7277100" cy="523220"/>
          </a:xfrm>
          <a:prstGeom prst="rect">
            <a:avLst/>
          </a:prstGeom>
          <a:noFill/>
          <a:effectLst>
            <a:outerShdw blurRad="76200" dir="13500000" sx="13000" sy="1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_tradnl" sz="2800" b="1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PLAN DE TRABAJO 2016</a:t>
            </a:r>
            <a:endParaRPr lang="es-ES" sz="28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5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organigra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01" y="-24424"/>
            <a:ext cx="9144000" cy="571195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Organigrama funcional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7476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44262" y="1711587"/>
            <a:ext cx="8136000" cy="18794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 general del plan de trabajo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73026" y="1977274"/>
            <a:ext cx="4699000" cy="1323439"/>
          </a:xfrm>
          <a:prstGeom prst="rect">
            <a:avLst/>
          </a:prstGeom>
          <a:noFill/>
          <a:effectLst>
            <a:outerShdw dist="38100" dir="2700000" algn="tl" rotWithShape="0">
              <a:schemeClr val="bg1">
                <a:alpha val="78000"/>
              </a:scheme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es-ES_tradnl" sz="1600" dirty="0">
                <a:latin typeface="Arial"/>
                <a:cs typeface="Arial"/>
              </a:rPr>
              <a:t>Propiciar acciones</a:t>
            </a:r>
            <a:r>
              <a:rPr lang="es-ES_tradnl" sz="1600" dirty="0" smtClean="0">
                <a:latin typeface="Arial"/>
                <a:cs typeface="Arial"/>
              </a:rPr>
              <a:t>, modelos </a:t>
            </a:r>
            <a:r>
              <a:rPr lang="es-ES_tradnl" sz="1600" dirty="0">
                <a:latin typeface="Arial"/>
                <a:cs typeface="Arial"/>
              </a:rPr>
              <a:t>innovadores y de mejores prácticas para incorporar estratégica y responsablemente las tecnologías de información y comunicación en </a:t>
            </a:r>
            <a:r>
              <a:rPr lang="es-ES_tradnl" sz="1600" dirty="0" smtClean="0">
                <a:latin typeface="Arial"/>
                <a:cs typeface="Arial"/>
              </a:rPr>
              <a:t>las </a:t>
            </a:r>
            <a:r>
              <a:rPr lang="es-ES_tradnl" sz="1600" dirty="0">
                <a:latin typeface="Arial"/>
                <a:cs typeface="Arial"/>
              </a:rPr>
              <a:t>actividades sustantivas y adjetivas </a:t>
            </a:r>
            <a:r>
              <a:rPr lang="es-ES_tradnl" sz="1600" dirty="0" smtClean="0">
                <a:latin typeface="Arial"/>
                <a:cs typeface="Arial"/>
              </a:rPr>
              <a:t>de la </a:t>
            </a:r>
            <a:r>
              <a:rPr lang="es-ES_tradnl" sz="1600" dirty="0">
                <a:latin typeface="Arial"/>
                <a:cs typeface="Arial"/>
              </a:rPr>
              <a:t>Universidad de </a:t>
            </a:r>
            <a:r>
              <a:rPr lang="es-ES_tradnl" sz="1600" dirty="0" smtClean="0">
                <a:latin typeface="Arial"/>
                <a:cs typeface="Arial"/>
              </a:rPr>
              <a:t>Guadalajara</a:t>
            </a:r>
            <a:endParaRPr lang="es-ES" sz="1600" dirty="0"/>
          </a:p>
        </p:txBody>
      </p:sp>
      <p:pic>
        <p:nvPicPr>
          <p:cNvPr id="6" name="Imagen 5" descr="plantilla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26" y="242516"/>
            <a:ext cx="3129322" cy="50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específicos del plan de trabajo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63503" y="1828241"/>
            <a:ext cx="8099998" cy="2372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plantilla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8" y="698500"/>
            <a:ext cx="8401890" cy="571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/>
          <p:cNvSpPr txBox="1"/>
          <p:nvPr/>
        </p:nvSpPr>
        <p:spPr>
          <a:xfrm>
            <a:off x="145868" y="1285475"/>
            <a:ext cx="3559258" cy="6924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300" b="1" dirty="0" smtClean="0"/>
              <a:t>Concretar </a:t>
            </a:r>
            <a:r>
              <a:rPr lang="es-ES" sz="1300" b="1" dirty="0"/>
              <a:t>el modelo conceptual y tecnológico de la integración y crecimiento de los sistemas que conforman el SIIAU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44920" y="3568700"/>
            <a:ext cx="3775158" cy="89255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300" b="1" dirty="0" smtClean="0"/>
              <a:t>Concretar </a:t>
            </a:r>
            <a:r>
              <a:rPr lang="es-ES" sz="1300" b="1" dirty="0"/>
              <a:t>el modelo de conectividad de la red universitaria enfocado en las acciones y criterios para el crecimiento, fortalecimiento e integración de todos los espacios universitarios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556578" y="1280739"/>
            <a:ext cx="3559258" cy="69249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300" b="1" dirty="0" smtClean="0"/>
              <a:t>Implantar </a:t>
            </a:r>
            <a:r>
              <a:rPr lang="es-ES" sz="1300" b="1" dirty="0"/>
              <a:t>el modelo de gobierno de Tecnologías de Información basado en estándares y marcos de mejores </a:t>
            </a:r>
            <a:r>
              <a:rPr lang="es-ES" sz="1300" b="1" dirty="0" smtClean="0"/>
              <a:t>prácticas</a:t>
            </a:r>
            <a:endParaRPr lang="es-ES" sz="13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165626" y="3543300"/>
            <a:ext cx="3800022" cy="89255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1300" b="1" dirty="0" smtClean="0"/>
              <a:t>Establecer </a:t>
            </a:r>
            <a:r>
              <a:rPr lang="es-ES" sz="1300" b="1" dirty="0"/>
              <a:t>el modelo de seguridad de la información que defina las políticas, normas y lineamientos en el ámbito de los sistemas, la infraestructura y las personas</a:t>
            </a:r>
          </a:p>
        </p:txBody>
      </p:sp>
    </p:spTree>
    <p:extLst>
      <p:ext uri="{BB962C8B-B14F-4D97-AF65-F5344CB8AC3E}">
        <p14:creationId xmlns:p14="http://schemas.microsoft.com/office/powerpoint/2010/main" val="106458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44263" y="2010066"/>
            <a:ext cx="8176958" cy="1861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5809033" y="2180734"/>
            <a:ext cx="276098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Nómina</a:t>
            </a:r>
          </a:p>
          <a:p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Expediente Académico</a:t>
            </a:r>
          </a:p>
          <a:p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Control </a:t>
            </a:r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</a:rPr>
              <a:t>Escolar</a:t>
            </a:r>
          </a:p>
          <a:p>
            <a:endParaRPr lang="es-ES" sz="7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Modelo de conectividad</a:t>
            </a:r>
          </a:p>
          <a:p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Servicios de supercómputo</a:t>
            </a:r>
          </a:p>
          <a:p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Video streaming universitario</a:t>
            </a:r>
          </a:p>
          <a:p>
            <a:endParaRPr lang="es-E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89695" y="2183627"/>
            <a:ext cx="243946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</a:rPr>
              <a:t>Plataformas </a:t>
            </a:r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de </a:t>
            </a:r>
            <a:endParaRPr lang="es-ES" sz="1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</a:rPr>
              <a:t>análisis </a:t>
            </a:r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de información</a:t>
            </a:r>
          </a:p>
          <a:p>
            <a:pPr algn="r"/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Firma </a:t>
            </a:r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</a:rPr>
              <a:t>electrónica</a:t>
            </a:r>
          </a:p>
          <a:p>
            <a:pPr algn="r"/>
            <a:endParaRPr lang="es-ES" sz="700" b="1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Ventanilla universitaria</a:t>
            </a:r>
          </a:p>
          <a:p>
            <a:pPr algn="r"/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Aplicaciones </a:t>
            </a:r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</a:rPr>
              <a:t>móviles</a:t>
            </a:r>
          </a:p>
          <a:p>
            <a:pPr algn="r"/>
            <a:r>
              <a:rPr lang="es-ES" sz="1400" b="1" dirty="0">
                <a:solidFill>
                  <a:schemeClr val="bg1">
                    <a:lumMod val="65000"/>
                  </a:schemeClr>
                </a:solidFill>
              </a:rPr>
              <a:t>Oficina de la seguridad</a:t>
            </a:r>
          </a:p>
          <a:p>
            <a:pPr algn="r"/>
            <a:endParaRPr lang="es-E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sinnume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37" y="1386780"/>
            <a:ext cx="3764888" cy="315627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Líneas estratégicas de acción (proyectos)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1559407" y="1134123"/>
            <a:ext cx="16209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 smtClean="0">
                <a:solidFill>
                  <a:srgbClr val="000000"/>
                </a:solidFill>
              </a:rPr>
              <a:t>Gobierno </a:t>
            </a:r>
            <a:r>
              <a:rPr lang="es-ES" sz="1600" b="1" dirty="0">
                <a:solidFill>
                  <a:srgbClr val="000000"/>
                </a:solidFill>
              </a:rPr>
              <a:t>de TI</a:t>
            </a:r>
          </a:p>
          <a:p>
            <a:pPr marL="140400" indent="-140400">
              <a:buFont typeface="Wingdings" charset="2"/>
              <a:buChar char="§"/>
            </a:pP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366489" y="1101996"/>
            <a:ext cx="2518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 smtClean="0"/>
              <a:t>Gestión </a:t>
            </a:r>
            <a:r>
              <a:rPr lang="es-ES" sz="1600" b="1" dirty="0"/>
              <a:t>de la Información</a:t>
            </a:r>
          </a:p>
          <a:p>
            <a:pPr marL="140400" indent="-140400">
              <a:buFont typeface="Wingdings" charset="2"/>
              <a:buChar char="§"/>
            </a:pPr>
            <a:endParaRPr lang="es-ES" sz="16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104672" y="4306494"/>
            <a:ext cx="40393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 smtClean="0"/>
              <a:t>Gestión </a:t>
            </a:r>
            <a:r>
              <a:rPr lang="es-ES" sz="1600" b="1" dirty="0"/>
              <a:t>de Servicios e Infraestructura</a:t>
            </a:r>
          </a:p>
          <a:p>
            <a:pPr marL="140400" indent="-140400">
              <a:buFont typeface="Wingdings" charset="2"/>
              <a:buChar char="§"/>
            </a:pP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136470" y="4305766"/>
            <a:ext cx="25827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600" b="1" dirty="0" smtClean="0">
                <a:solidFill>
                  <a:srgbClr val="000000"/>
                </a:solidFill>
              </a:rPr>
              <a:t>Gestión </a:t>
            </a:r>
            <a:r>
              <a:rPr lang="es-ES" sz="1600" b="1" dirty="0">
                <a:solidFill>
                  <a:srgbClr val="000000"/>
                </a:solidFill>
              </a:rPr>
              <a:t>de Seguridad de TI</a:t>
            </a:r>
          </a:p>
          <a:p>
            <a:pPr marL="140400" indent="-140400">
              <a:buFont typeface="Wingdings" charset="2"/>
              <a:buChar char="§"/>
            </a:pPr>
            <a:endParaRPr lang="es-ES" dirty="0"/>
          </a:p>
        </p:txBody>
      </p:sp>
      <p:pic>
        <p:nvPicPr>
          <p:cNvPr id="13" name="Imagen 12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19" y="2514599"/>
            <a:ext cx="1525853" cy="51630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616920" y="2569746"/>
            <a:ext cx="1686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b="1" dirty="0" smtClean="0"/>
              <a:t>Líneas estratégicas</a:t>
            </a:r>
            <a:endParaRPr lang="es-ES" sz="1500" b="1" dirty="0"/>
          </a:p>
        </p:txBody>
      </p:sp>
    </p:spTree>
    <p:extLst>
      <p:ext uri="{BB962C8B-B14F-4D97-AF65-F5344CB8AC3E}">
        <p14:creationId xmlns:p14="http://schemas.microsoft.com/office/powerpoint/2010/main" val="199334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Líneas estratégicas de acción (proyectos)</a:t>
            </a:r>
            <a:endParaRPr lang="es-ES" dirty="0"/>
          </a:p>
        </p:txBody>
      </p:sp>
      <p:pic>
        <p:nvPicPr>
          <p:cNvPr id="6" name="Imagen 5" descr="38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908"/>
          <a:stretch/>
        </p:blipFill>
        <p:spPr>
          <a:xfrm>
            <a:off x="2859190" y="1302475"/>
            <a:ext cx="3655910" cy="3752126"/>
          </a:xfrm>
          <a:prstGeom prst="rect">
            <a:avLst/>
          </a:prstGeom>
        </p:spPr>
      </p:pic>
      <p:pic>
        <p:nvPicPr>
          <p:cNvPr id="7" name="Imagen 6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71" y="4423995"/>
            <a:ext cx="2698174" cy="51630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177570" y="4479142"/>
            <a:ext cx="26981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b="1" dirty="0" smtClean="0"/>
              <a:t>Ejes de tendencias tecnológicas</a:t>
            </a:r>
            <a:endParaRPr lang="es-ES" sz="1500" b="1" dirty="0"/>
          </a:p>
        </p:txBody>
      </p:sp>
      <p:sp>
        <p:nvSpPr>
          <p:cNvPr id="9" name="Rectángulo 8"/>
          <p:cNvSpPr/>
          <p:nvPr/>
        </p:nvSpPr>
        <p:spPr>
          <a:xfrm>
            <a:off x="1652791" y="3530958"/>
            <a:ext cx="1813317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b="1" dirty="0">
                <a:solidFill>
                  <a:srgbClr val="000000"/>
                </a:solidFill>
              </a:rPr>
              <a:t>Inclusión digital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844485" y="1707992"/>
            <a:ext cx="1287532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b="1" dirty="0" smtClean="0">
                <a:solidFill>
                  <a:srgbClr val="000000"/>
                </a:solidFill>
              </a:rPr>
              <a:t>Movilidad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746996" y="1153994"/>
            <a:ext cx="1428596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b="1" dirty="0" smtClean="0">
                <a:solidFill>
                  <a:srgbClr val="000000"/>
                </a:solidFill>
              </a:rPr>
              <a:t>M-Learning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666770" y="2265760"/>
            <a:ext cx="1274708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b="1" dirty="0" smtClean="0">
                <a:solidFill>
                  <a:srgbClr val="000000"/>
                </a:solidFill>
              </a:rPr>
              <a:t>Seguridad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310536" y="3715624"/>
            <a:ext cx="2210862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b="1" dirty="0" smtClean="0">
                <a:solidFill>
                  <a:srgbClr val="000000"/>
                </a:solidFill>
              </a:rPr>
              <a:t>Big Data y </a:t>
            </a:r>
            <a:r>
              <a:rPr lang="es-ES" b="1" dirty="0" err="1" smtClean="0">
                <a:solidFill>
                  <a:srgbClr val="000000"/>
                </a:solidFill>
              </a:rPr>
              <a:t>Analytics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757590" y="2711292"/>
            <a:ext cx="1736373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b="1" dirty="0" err="1" smtClean="0">
                <a:solidFill>
                  <a:srgbClr val="000000"/>
                </a:solidFill>
              </a:rPr>
              <a:t>Supercómputo</a:t>
            </a:r>
            <a:endParaRPr lang="es-E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669853" y="4564312"/>
            <a:ext cx="4321747" cy="446276"/>
          </a:xfrm>
          <a:prstGeom prst="rect">
            <a:avLst/>
          </a:prstGeom>
          <a:noFill/>
          <a:effectLst>
            <a:outerShdw blurRad="76200" dir="13500000" sx="13000" sy="1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_tradnl" sz="2300" b="1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GRACIAS POR SU ATENCIÓN</a:t>
            </a:r>
            <a:endParaRPr lang="es-ES" sz="23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7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90736" y="3586598"/>
            <a:ext cx="7277100" cy="40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sz="1900" b="1" dirty="0" smtClean="0">
                <a:solidFill>
                  <a:srgbClr val="10253F"/>
                </a:solidFill>
                <a:latin typeface="Arial"/>
                <a:cs typeface="Arial"/>
              </a:rPr>
              <a:t>Coordinación General de Tecnologías de Informació</a:t>
            </a:r>
            <a:r>
              <a:rPr lang="es-ES" sz="1900" b="1" dirty="0">
                <a:solidFill>
                  <a:srgbClr val="10253F"/>
                </a:solidFill>
                <a:latin typeface="Arial"/>
                <a:cs typeface="Arial"/>
              </a:rPr>
              <a:t>n</a:t>
            </a:r>
            <a:endParaRPr lang="es-ES" sz="1900" b="1" dirty="0" smtClean="0">
              <a:solidFill>
                <a:srgbClr val="10253F"/>
              </a:solidFill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90736" y="2276197"/>
            <a:ext cx="6997700" cy="1077218"/>
          </a:xfrm>
          <a:prstGeom prst="rect">
            <a:avLst/>
          </a:prstGeom>
          <a:noFill/>
          <a:effectLst>
            <a:outerShdw blurRad="76200" dir="13500000" sx="13000" sy="1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INFORME DE ACTIVIDADES 2015-2016</a:t>
            </a:r>
            <a:endParaRPr lang="es-ES" sz="32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50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redondeado 22"/>
          <p:cNvSpPr/>
          <p:nvPr/>
        </p:nvSpPr>
        <p:spPr>
          <a:xfrm>
            <a:off x="5930158" y="963285"/>
            <a:ext cx="2729907" cy="4856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6909300" y="1037121"/>
            <a:ext cx="19988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Cumplimiento </a:t>
            </a:r>
            <a:r>
              <a:rPr lang="es-ES" sz="1500" b="1" dirty="0"/>
              <a:t>a</a:t>
            </a:r>
            <a:r>
              <a:rPr lang="es-ES" sz="1500" b="1" dirty="0" smtClean="0"/>
              <a:t>lto</a:t>
            </a:r>
            <a:endParaRPr lang="es-ES" sz="1500" b="1" dirty="0"/>
          </a:p>
        </p:txBody>
      </p:sp>
      <p:sp>
        <p:nvSpPr>
          <p:cNvPr id="29" name="Rectángulo redondeado 28"/>
          <p:cNvSpPr/>
          <p:nvPr/>
        </p:nvSpPr>
        <p:spPr>
          <a:xfrm>
            <a:off x="2931843" y="4028807"/>
            <a:ext cx="2028234" cy="4756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CuadroTexto 29"/>
          <p:cNvSpPr txBox="1"/>
          <p:nvPr/>
        </p:nvSpPr>
        <p:spPr>
          <a:xfrm>
            <a:off x="3040509" y="4104679"/>
            <a:ext cx="10567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b="1" dirty="0" smtClean="0"/>
              <a:t>Terminado</a:t>
            </a:r>
            <a:endParaRPr lang="es-ES" sz="1500" b="1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5843522" y="4250472"/>
            <a:ext cx="2861184" cy="4856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/>
          <p:cNvSpPr txBox="1"/>
          <p:nvPr/>
        </p:nvSpPr>
        <p:spPr>
          <a:xfrm>
            <a:off x="6932797" y="4333470"/>
            <a:ext cx="20027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Cumplimiento bajo</a:t>
            </a:r>
            <a:endParaRPr lang="es-ES" sz="1500" b="1" dirty="0"/>
          </a:p>
        </p:txBody>
      </p:sp>
      <p:pic>
        <p:nvPicPr>
          <p:cNvPr id="33" name="Imagen 32" descr="n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7039"/>
          <a:stretch/>
        </p:blipFill>
        <p:spPr>
          <a:xfrm flipH="1">
            <a:off x="3723755" y="279667"/>
            <a:ext cx="4162945" cy="5095764"/>
          </a:xfrm>
          <a:prstGeom prst="rect">
            <a:avLst/>
          </a:prstGeom>
        </p:spPr>
      </p:pic>
      <p:pic>
        <p:nvPicPr>
          <p:cNvPr id="34" name="Imagen 33" descr="ETIQUE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8" y="1086972"/>
            <a:ext cx="3358177" cy="2980360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670247" y="1625576"/>
            <a:ext cx="2771808" cy="186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r>
              <a:rPr lang="es-ES" sz="1600" dirty="0" smtClean="0"/>
              <a:t>Porcentaje de avance en el cumplimiento del Plan de Trabajo 2015</a:t>
            </a:r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endParaRPr lang="es-ES" sz="1600" dirty="0"/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r>
              <a:rPr lang="es-ES" sz="1600" dirty="0" smtClean="0"/>
              <a:t>Proyectos </a:t>
            </a:r>
            <a:r>
              <a:rPr lang="es-ES" sz="1600" dirty="0"/>
              <a:t>que no fueron desarrollados en 2015 y avances de dichos proyectos</a:t>
            </a:r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endParaRPr lang="es-ES" sz="16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6480442" y="4000623"/>
            <a:ext cx="34449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</a:rPr>
              <a:t>6</a:t>
            </a:r>
            <a:endParaRPr lang="es-ES" sz="2800" dirty="0">
              <a:solidFill>
                <a:srgbClr val="FFFFFF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6201975" y="1060210"/>
            <a:ext cx="77213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FFFFFF"/>
                </a:solidFill>
              </a:rPr>
              <a:t>16</a:t>
            </a:r>
            <a:endParaRPr lang="es-ES" sz="2800" dirty="0">
              <a:solidFill>
                <a:srgbClr val="FFFFFF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4078517" y="3334796"/>
            <a:ext cx="89425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11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365578" y="166566"/>
            <a:ext cx="5219148" cy="585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Síntesis del Plan de Trabajo presentado en 2015</a:t>
            </a:r>
            <a:endParaRPr lang="es-ES" dirty="0"/>
          </a:p>
        </p:txBody>
      </p:sp>
      <p:sp>
        <p:nvSpPr>
          <p:cNvPr id="40" name="CuadroTexto 39"/>
          <p:cNvSpPr txBox="1"/>
          <p:nvPr/>
        </p:nvSpPr>
        <p:spPr>
          <a:xfrm>
            <a:off x="637120" y="774847"/>
            <a:ext cx="3108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Avance general de los proyectos</a:t>
            </a:r>
            <a:endParaRPr lang="es-ES" sz="1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36" y="593422"/>
            <a:ext cx="5795273" cy="5015106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3587755" y="2934049"/>
            <a:ext cx="930864" cy="323165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12" y="402005"/>
            <a:ext cx="1489138" cy="8255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734168" y="1290898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57%</a:t>
            </a:r>
            <a:endParaRPr lang="es-ES" sz="15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973239" y="1827172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85%</a:t>
            </a:r>
            <a:endParaRPr lang="es-ES" sz="15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3892260" y="2433402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18%</a:t>
            </a:r>
            <a:endParaRPr lang="es-ES" sz="15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453436" y="2884392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50%</a:t>
            </a:r>
            <a:endParaRPr lang="es-ES" sz="15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638717" y="3496286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100%</a:t>
            </a:r>
            <a:endParaRPr lang="es-ES" sz="15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657018" y="3970895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100%</a:t>
            </a:r>
            <a:endParaRPr lang="es-ES" sz="15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Síntesis del Plan de Trabajo presentado en 2015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607120" y="1328911"/>
            <a:ext cx="1887785" cy="323165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4244706" y="1315952"/>
            <a:ext cx="1366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54%</a:t>
            </a:r>
            <a:endParaRPr lang="es-ES" sz="1500" b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860539" y="588984"/>
            <a:ext cx="1366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2014</a:t>
            </a:r>
            <a:endParaRPr lang="es-ES" sz="150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3761283" y="2914118"/>
            <a:ext cx="1366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20%</a:t>
            </a:r>
            <a:endParaRPr lang="es-ES" sz="1500" b="1" dirty="0"/>
          </a:p>
        </p:txBody>
      </p:sp>
      <p:sp>
        <p:nvSpPr>
          <p:cNvPr id="27" name="Rectángulo 26"/>
          <p:cNvSpPr/>
          <p:nvPr/>
        </p:nvSpPr>
        <p:spPr>
          <a:xfrm>
            <a:off x="7255863" y="602495"/>
            <a:ext cx="604676" cy="323165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3556390" y="2419891"/>
            <a:ext cx="218707" cy="323165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5" descr="shadow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rot="10800000" flipH="1">
            <a:off x="3316339" y="1183956"/>
            <a:ext cx="573087" cy="388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3295941" y="2415307"/>
            <a:ext cx="620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10%</a:t>
            </a:r>
            <a:endParaRPr lang="es-ES" sz="1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81343" y="1389082"/>
            <a:ext cx="2848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Administración </a:t>
            </a:r>
            <a:r>
              <a:rPr lang="es-ES" sz="1400" dirty="0"/>
              <a:t>de la n</a:t>
            </a:r>
            <a:r>
              <a:rPr lang="es-ES" sz="1400" dirty="0" smtClean="0"/>
              <a:t>ómina</a:t>
            </a:r>
          </a:p>
          <a:p>
            <a:pPr marL="140400" indent="-140400">
              <a:buFont typeface="Wingdings" charset="2"/>
              <a:buChar char="§"/>
            </a:pPr>
            <a:endParaRPr lang="es-ES" sz="1400" dirty="0" smtClean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Módulo </a:t>
            </a:r>
            <a:r>
              <a:rPr lang="es-ES" sz="1400" dirty="0"/>
              <a:t>de </a:t>
            </a:r>
            <a:r>
              <a:rPr lang="es-ES" sz="1400" dirty="0" smtClean="0"/>
              <a:t>egreso </a:t>
            </a:r>
            <a:r>
              <a:rPr lang="es-ES" sz="1400" dirty="0"/>
              <a:t>en SIIAU SEMS </a:t>
            </a:r>
            <a:r>
              <a:rPr lang="es-ES" sz="1400" dirty="0" smtClean="0"/>
              <a:t>   (</a:t>
            </a:r>
            <a:r>
              <a:rPr lang="es-ES" sz="1400" dirty="0"/>
              <a:t>Etapa 2) </a:t>
            </a:r>
            <a:endParaRPr lang="es-ES" sz="1400" dirty="0" smtClean="0"/>
          </a:p>
          <a:p>
            <a:pPr marL="140400" indent="-140400">
              <a:buFont typeface="Wingdings" charset="2"/>
              <a:buChar char="§"/>
            </a:pPr>
            <a:endParaRPr lang="es-ES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Escuelas incorporadas</a:t>
            </a:r>
          </a:p>
          <a:p>
            <a:pPr marL="140400" indent="-140400">
              <a:buFont typeface="Wingdings" charset="2"/>
              <a:buChar char="§"/>
            </a:pPr>
            <a:endParaRPr lang="es-ES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Sistema </a:t>
            </a:r>
            <a:r>
              <a:rPr lang="es-ES" sz="1400" dirty="0"/>
              <a:t>de </a:t>
            </a:r>
            <a:r>
              <a:rPr lang="es-ES" sz="1400" dirty="0" smtClean="0"/>
              <a:t>expediente </a:t>
            </a:r>
            <a:r>
              <a:rPr lang="es-ES" sz="1400" dirty="0"/>
              <a:t>a</a:t>
            </a:r>
            <a:r>
              <a:rPr lang="es-ES" sz="1400" dirty="0" smtClean="0"/>
              <a:t>cadémico</a:t>
            </a:r>
          </a:p>
          <a:p>
            <a:pPr marL="140400" indent="-140400">
              <a:buFont typeface="Wingdings" charset="2"/>
              <a:buChar char="§"/>
            </a:pPr>
            <a:endParaRPr lang="es-ES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Sistema </a:t>
            </a:r>
            <a:r>
              <a:rPr lang="es-ES" sz="1400" dirty="0"/>
              <a:t>de </a:t>
            </a:r>
            <a:r>
              <a:rPr lang="es-ES" sz="1400" dirty="0" smtClean="0"/>
              <a:t>ventanilla </a:t>
            </a:r>
            <a:r>
              <a:rPr lang="es-ES" sz="1400" dirty="0"/>
              <a:t>de </a:t>
            </a:r>
            <a:r>
              <a:rPr lang="es-ES" sz="1400" dirty="0" smtClean="0"/>
              <a:t>servicios </a:t>
            </a:r>
            <a:r>
              <a:rPr lang="es-ES" sz="1400" dirty="0"/>
              <a:t>a e</a:t>
            </a:r>
            <a:r>
              <a:rPr lang="es-ES" sz="1400" dirty="0" smtClean="0"/>
              <a:t>studiantes</a:t>
            </a:r>
          </a:p>
          <a:p>
            <a:pPr marL="140400" indent="-140400">
              <a:buFont typeface="Wingdings" charset="2"/>
              <a:buChar char="§"/>
            </a:pPr>
            <a:endParaRPr lang="es-ES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80891" y="3871507"/>
            <a:ext cx="2848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Sistema </a:t>
            </a:r>
            <a:r>
              <a:rPr lang="es-ES" sz="1400" dirty="0"/>
              <a:t>de </a:t>
            </a:r>
            <a:r>
              <a:rPr lang="es-ES" sz="1400" dirty="0" smtClean="0"/>
              <a:t>entrega-recepción (</a:t>
            </a:r>
            <a:r>
              <a:rPr lang="es-ES" sz="1400" dirty="0"/>
              <a:t>Fase 1</a:t>
            </a:r>
            <a:r>
              <a:rPr lang="es-ES" sz="1400" dirty="0" smtClean="0"/>
              <a:t>)</a:t>
            </a:r>
          </a:p>
          <a:p>
            <a:r>
              <a:rPr lang="es-ES" sz="1400" dirty="0" smtClean="0"/>
              <a:t> </a:t>
            </a:r>
            <a:endParaRPr lang="es-ES" sz="1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93564" y="4470620"/>
            <a:ext cx="26867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lvl="1" indent="-140400">
              <a:buFont typeface="Wingdings" charset="2"/>
              <a:buChar char="§"/>
            </a:pPr>
            <a:r>
              <a:rPr lang="es-ES" sz="1400" dirty="0" smtClean="0"/>
              <a:t>Sistema </a:t>
            </a:r>
            <a:r>
              <a:rPr lang="es-ES" sz="1400" dirty="0"/>
              <a:t>de a</a:t>
            </a:r>
            <a:r>
              <a:rPr lang="es-ES" sz="1400" dirty="0" smtClean="0"/>
              <a:t>dmón. </a:t>
            </a:r>
            <a:r>
              <a:rPr lang="es-ES" sz="1400" dirty="0"/>
              <a:t>d</a:t>
            </a:r>
            <a:r>
              <a:rPr lang="es-ES" sz="1400" dirty="0" smtClean="0"/>
              <a:t>e prácticas profesionales </a:t>
            </a:r>
            <a:r>
              <a:rPr lang="es-ES" sz="1400" dirty="0"/>
              <a:t>(</a:t>
            </a:r>
            <a:r>
              <a:rPr lang="es-ES" sz="1400" dirty="0" smtClean="0"/>
              <a:t>Fases 1 y 2) </a:t>
            </a:r>
            <a:endParaRPr lang="es-ES" sz="1400" dirty="0"/>
          </a:p>
          <a:p>
            <a:pPr marL="140400" indent="-140400">
              <a:buFont typeface="Wingdings" charset="2"/>
              <a:buChar char="§"/>
            </a:pP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37120" y="774847"/>
            <a:ext cx="3711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Estado de los sistemas de información</a:t>
            </a:r>
            <a:endParaRPr lang="es-ES" sz="1600" b="1" dirty="0">
              <a:solidFill>
                <a:srgbClr val="31859C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644923" y="4494810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100%</a:t>
            </a:r>
            <a:endParaRPr lang="es-ES" sz="1500" b="1" dirty="0"/>
          </a:p>
        </p:txBody>
      </p:sp>
    </p:spTree>
    <p:extLst>
      <p:ext uri="{BB962C8B-B14F-4D97-AF65-F5344CB8AC3E}">
        <p14:creationId xmlns:p14="http://schemas.microsoft.com/office/powerpoint/2010/main" val="28028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55" y="379709"/>
            <a:ext cx="5715000" cy="5715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Síntesis del Plan de Trabajo presentado en 2015</a:t>
            </a:r>
          </a:p>
        </p:txBody>
      </p:sp>
      <p:pic>
        <p:nvPicPr>
          <p:cNvPr id="4" name="Imagen 5" descr="shad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rot="10800000" flipH="1">
            <a:off x="3221960" y="906046"/>
            <a:ext cx="573087" cy="414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81343" y="1479995"/>
            <a:ext cx="2848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Credencial única universitaria </a:t>
            </a:r>
          </a:p>
          <a:p>
            <a:pPr marL="140400" indent="-140400">
              <a:buFont typeface="Wingdings" charset="2"/>
              <a:buChar char="§"/>
            </a:pPr>
            <a:endParaRPr lang="es-ES" sz="1400" dirty="0" smtClean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Sistema </a:t>
            </a:r>
            <a:r>
              <a:rPr lang="es-ES" sz="1400" dirty="0"/>
              <a:t>de </a:t>
            </a:r>
            <a:r>
              <a:rPr lang="es-ES" sz="1400" dirty="0" smtClean="0"/>
              <a:t>programas educativos tecnológicos </a:t>
            </a:r>
            <a:r>
              <a:rPr lang="es-ES" sz="1400" dirty="0"/>
              <a:t>SEMS </a:t>
            </a:r>
          </a:p>
          <a:p>
            <a:pPr marL="140400" indent="-140400">
              <a:buFont typeface="Wingdings" charset="2"/>
              <a:buChar char="§"/>
            </a:pPr>
            <a:endParaRPr lang="es-ES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Sistema institucional </a:t>
            </a:r>
            <a:r>
              <a:rPr lang="es-ES" sz="1400" dirty="0"/>
              <a:t>de </a:t>
            </a:r>
            <a:r>
              <a:rPr lang="es-ES" sz="1400" dirty="0" smtClean="0"/>
              <a:t>control </a:t>
            </a:r>
            <a:r>
              <a:rPr lang="es-ES" sz="1400" dirty="0"/>
              <a:t>d</a:t>
            </a:r>
            <a:r>
              <a:rPr lang="es-ES" sz="1400" dirty="0" smtClean="0"/>
              <a:t>e inventarios </a:t>
            </a:r>
            <a:r>
              <a:rPr lang="es-ES" sz="1400" dirty="0"/>
              <a:t>(Fase 1) </a:t>
            </a:r>
            <a:endParaRPr lang="es-ES" sz="1400" dirty="0" smtClean="0"/>
          </a:p>
          <a:p>
            <a:pPr marL="140400" indent="-140400">
              <a:buFont typeface="Wingdings" charset="2"/>
              <a:buChar char="§"/>
            </a:pPr>
            <a:endParaRPr lang="es-ES" sz="1400" dirty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Modelo web del </a:t>
            </a:r>
            <a:r>
              <a:rPr lang="es-ES" sz="1400" dirty="0" err="1" smtClean="0"/>
              <a:t>Core</a:t>
            </a:r>
            <a:r>
              <a:rPr lang="es-ES" sz="1400" dirty="0" smtClean="0"/>
              <a:t> </a:t>
            </a:r>
          </a:p>
          <a:p>
            <a:pPr marL="140400" indent="-140400">
              <a:buFont typeface="Wingdings" charset="2"/>
              <a:buChar char="§"/>
            </a:pPr>
            <a:endParaRPr lang="es-ES" sz="1400" dirty="0" smtClean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Modernización </a:t>
            </a:r>
            <a:r>
              <a:rPr lang="es-ES" sz="1400" dirty="0"/>
              <a:t>del s</a:t>
            </a:r>
            <a:r>
              <a:rPr lang="es-ES" sz="1400" dirty="0" smtClean="0"/>
              <a:t>istema </a:t>
            </a:r>
            <a:r>
              <a:rPr lang="es-ES" sz="1400" dirty="0"/>
              <a:t>de </a:t>
            </a:r>
            <a:r>
              <a:rPr lang="es-ES" sz="1400" dirty="0" smtClean="0"/>
              <a:t>primer ingreso</a:t>
            </a:r>
            <a:endParaRPr lang="es-ES" sz="1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725885" y="1479995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10%</a:t>
            </a:r>
            <a:endParaRPr lang="es-ES" sz="15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490843" y="2054409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77%</a:t>
            </a:r>
            <a:endParaRPr lang="es-ES" sz="15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7781435" y="2688006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100%</a:t>
            </a:r>
            <a:endParaRPr lang="es-ES" sz="15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781435" y="3194211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100%</a:t>
            </a:r>
            <a:endParaRPr lang="es-ES" sz="15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176246" y="3839080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70%</a:t>
            </a:r>
            <a:endParaRPr lang="es-ES" sz="15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566447" y="4348729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90%</a:t>
            </a:r>
            <a:endParaRPr lang="es-ES" sz="15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80891" y="4220545"/>
            <a:ext cx="3044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Análisis </a:t>
            </a:r>
            <a:r>
              <a:rPr lang="es-ES" sz="1400" dirty="0"/>
              <a:t>de </a:t>
            </a:r>
            <a:r>
              <a:rPr lang="es-ES" sz="1400" dirty="0" smtClean="0"/>
              <a:t>datos </a:t>
            </a:r>
            <a:r>
              <a:rPr lang="es-ES" sz="1400" dirty="0"/>
              <a:t>para a</a:t>
            </a:r>
            <a:r>
              <a:rPr lang="es-ES" sz="1400" dirty="0" smtClean="0"/>
              <a:t>creditación de programas educativos </a:t>
            </a:r>
          </a:p>
          <a:p>
            <a:endParaRPr lang="es-ES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37120" y="774847"/>
            <a:ext cx="3711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Estado de los sistemas de información</a:t>
            </a:r>
            <a:endParaRPr lang="es-ES" sz="1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3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04" y="410882"/>
            <a:ext cx="5715000" cy="5715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Síntesis del Plan de Trabajo presentado en 2015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740372" y="1515676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62%</a:t>
            </a:r>
            <a:endParaRPr lang="es-ES" sz="15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229365" y="2079311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70%</a:t>
            </a:r>
            <a:endParaRPr lang="es-ES" sz="15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3940874" y="2688006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20%</a:t>
            </a:r>
            <a:endParaRPr lang="es-ES" sz="15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831239" y="3219113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100%</a:t>
            </a:r>
            <a:endParaRPr lang="es-ES" sz="15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843690" y="3881587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100%</a:t>
            </a:r>
            <a:endParaRPr lang="es-ES" sz="15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824716" y="4417395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100%</a:t>
            </a:r>
            <a:endParaRPr lang="es-ES" sz="1500" b="1" dirty="0"/>
          </a:p>
        </p:txBody>
      </p:sp>
      <p:pic>
        <p:nvPicPr>
          <p:cNvPr id="18" name="Imagen 17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12" y="402005"/>
            <a:ext cx="1489138" cy="825500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7860539" y="588984"/>
            <a:ext cx="1366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2014</a:t>
            </a:r>
            <a:endParaRPr lang="es-ES" sz="1500" b="1" dirty="0"/>
          </a:p>
        </p:txBody>
      </p:sp>
      <p:sp>
        <p:nvSpPr>
          <p:cNvPr id="25" name="Rectángulo 24"/>
          <p:cNvSpPr/>
          <p:nvPr/>
        </p:nvSpPr>
        <p:spPr>
          <a:xfrm>
            <a:off x="7255863" y="602495"/>
            <a:ext cx="604676" cy="323165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3483275" y="2087290"/>
            <a:ext cx="1754716" cy="323165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4121951" y="2074391"/>
            <a:ext cx="1366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50%</a:t>
            </a:r>
            <a:endParaRPr lang="es-ES" sz="1500" b="1" dirty="0"/>
          </a:p>
        </p:txBody>
      </p:sp>
      <p:sp>
        <p:nvSpPr>
          <p:cNvPr id="27" name="Rectángulo 26"/>
          <p:cNvSpPr/>
          <p:nvPr/>
        </p:nvSpPr>
        <p:spPr>
          <a:xfrm>
            <a:off x="3463911" y="2674495"/>
            <a:ext cx="269363" cy="323165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5" descr="shadow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rot="10800000" flipH="1">
            <a:off x="3221960" y="906047"/>
            <a:ext cx="573087" cy="450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3230362" y="2674495"/>
            <a:ext cx="1366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10%</a:t>
            </a:r>
            <a:endParaRPr lang="es-ES" sz="1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68892" y="1446941"/>
            <a:ext cx="2814383" cy="281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r>
              <a:rPr lang="es-ES" sz="1400" dirty="0" smtClean="0"/>
              <a:t>Administración de Rec. Humanos (Fase Integración con Nómina)</a:t>
            </a:r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endParaRPr lang="es-ES" sz="1400" dirty="0" smtClean="0"/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r>
              <a:rPr lang="es-ES" sz="1400" dirty="0" smtClean="0"/>
              <a:t>Sistema </a:t>
            </a:r>
            <a:r>
              <a:rPr lang="es-ES" sz="1400" dirty="0"/>
              <a:t>de </a:t>
            </a:r>
            <a:r>
              <a:rPr lang="es-ES" sz="1400" dirty="0" smtClean="0"/>
              <a:t>Administración</a:t>
            </a:r>
            <a:r>
              <a:rPr lang="es-ES" sz="1400" dirty="0"/>
              <a:t> </a:t>
            </a:r>
            <a:r>
              <a:rPr lang="es-ES" sz="1400" dirty="0" smtClean="0"/>
              <a:t>Financiera (Fase P3e y Catálogos)</a:t>
            </a:r>
            <a:endParaRPr lang="es-ES" sz="1400" dirty="0"/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endParaRPr lang="es-ES" sz="1400" dirty="0"/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r>
              <a:rPr lang="es-ES" sz="1400" dirty="0" smtClean="0"/>
              <a:t>Modernización Escolar             (Fase Catálogos SIIAU)</a:t>
            </a:r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endParaRPr lang="es-ES" sz="1400" dirty="0"/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r>
              <a:rPr lang="es-ES" sz="1400" dirty="0" smtClean="0"/>
              <a:t>Implementación del Servicio de Firma Electrónica</a:t>
            </a:r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endParaRPr lang="es-ES" sz="1400" dirty="0" smtClean="0"/>
          </a:p>
          <a:p>
            <a:pPr marL="140400" indent="-140400">
              <a:lnSpc>
                <a:spcPct val="90000"/>
              </a:lnSpc>
              <a:buFont typeface="Wingdings" charset="2"/>
              <a:buChar char="§"/>
            </a:pPr>
            <a:r>
              <a:rPr lang="es-ES" sz="1400" dirty="0" smtClean="0"/>
              <a:t>Integración de firma electrónica en </a:t>
            </a:r>
            <a:r>
              <a:rPr lang="es-ES" sz="1400" dirty="0" err="1"/>
              <a:t>K</a:t>
            </a:r>
            <a:r>
              <a:rPr lang="es-ES" sz="1400" dirty="0" err="1" smtClean="0"/>
              <a:t>ardex</a:t>
            </a:r>
            <a:endParaRPr lang="es-ES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80891" y="4220545"/>
            <a:ext cx="2802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Integración de firma electrónica en Constancias de Acreditación de Docencia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637120" y="774847"/>
            <a:ext cx="3711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Integración de sistemas de información</a:t>
            </a:r>
            <a:endParaRPr lang="es-ES" sz="1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Síntesis del Plan de Trabajo presentado en 2015</a:t>
            </a:r>
          </a:p>
        </p:txBody>
      </p:sp>
      <p:pic>
        <p:nvPicPr>
          <p:cNvPr id="18" name="Imagen 17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12" y="402005"/>
            <a:ext cx="1489138" cy="825500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7860539" y="588984"/>
            <a:ext cx="1366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2014</a:t>
            </a:r>
            <a:endParaRPr lang="es-ES" sz="1500" b="1" dirty="0"/>
          </a:p>
        </p:txBody>
      </p:sp>
      <p:pic>
        <p:nvPicPr>
          <p:cNvPr id="3" name="Imagen 2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36" y="1338651"/>
            <a:ext cx="4618471" cy="17824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81343" y="1635503"/>
            <a:ext cx="284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Gestión de identidad</a:t>
            </a:r>
          </a:p>
          <a:p>
            <a:endParaRPr lang="es-ES" sz="1400" dirty="0" smtClean="0"/>
          </a:p>
          <a:p>
            <a:pPr marL="140400" indent="-140400">
              <a:buFont typeface="Wingdings" charset="2"/>
              <a:buChar char="§"/>
            </a:pPr>
            <a:r>
              <a:rPr lang="es-ES" sz="1400" dirty="0" smtClean="0"/>
              <a:t>Sistema </a:t>
            </a:r>
            <a:r>
              <a:rPr lang="es-ES" sz="1400" dirty="0"/>
              <a:t>de </a:t>
            </a:r>
            <a:r>
              <a:rPr lang="es-ES" sz="1400" dirty="0" err="1" smtClean="0"/>
              <a:t>Videostreaming</a:t>
            </a:r>
            <a:r>
              <a:rPr lang="es-ES" sz="1400" dirty="0"/>
              <a:t> </a:t>
            </a:r>
            <a:r>
              <a:rPr lang="es-ES" sz="1400" dirty="0" smtClean="0"/>
              <a:t>Universitario</a:t>
            </a:r>
            <a:endParaRPr lang="es-ES" sz="1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706491" y="1696086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10%</a:t>
            </a:r>
            <a:endParaRPr lang="es-ES" sz="15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920813" y="2160110"/>
            <a:ext cx="629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100%</a:t>
            </a:r>
            <a:endParaRPr lang="es-ES" sz="1500" b="1" dirty="0"/>
          </a:p>
        </p:txBody>
      </p:sp>
      <p:pic>
        <p:nvPicPr>
          <p:cNvPr id="31" name="Imagen 5" descr="shadow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rot="10800000" flipH="1">
            <a:off x="6062928" y="3121145"/>
            <a:ext cx="573087" cy="215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n 5" descr="shadow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flipH="1">
            <a:off x="2523120" y="3025074"/>
            <a:ext cx="573087" cy="223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7255863" y="602495"/>
            <a:ext cx="604676" cy="323165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>
            <a:off x="3521263" y="1748944"/>
            <a:ext cx="99370" cy="270307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5" descr="shadow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r="38281"/>
          <a:stretch>
            <a:fillRect/>
          </a:stretch>
        </p:blipFill>
        <p:spPr bwMode="auto">
          <a:xfrm rot="10800000" flipH="1">
            <a:off x="3221944" y="1029113"/>
            <a:ext cx="573087" cy="205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3206266" y="1735433"/>
            <a:ext cx="1366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5</a:t>
            </a:r>
            <a:r>
              <a:rPr lang="es-ES" sz="1400" b="1" dirty="0" smtClean="0"/>
              <a:t>%</a:t>
            </a:r>
            <a:endParaRPr lang="es-ES" sz="1400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637120" y="774847"/>
            <a:ext cx="3711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400" indent="-176400">
              <a:buFont typeface="Wingdings" charset="2"/>
              <a:buChar char="§"/>
            </a:pPr>
            <a:r>
              <a:rPr lang="es-ES" sz="1600" b="1" dirty="0" smtClean="0">
                <a:solidFill>
                  <a:srgbClr val="31859C"/>
                </a:solidFill>
              </a:rPr>
              <a:t>Servicios y tecnologías de información</a:t>
            </a:r>
            <a:endParaRPr lang="es-ES" sz="1600" b="1" dirty="0">
              <a:solidFill>
                <a:srgbClr val="31859C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b="9023"/>
          <a:stretch/>
        </p:blipFill>
        <p:spPr>
          <a:xfrm>
            <a:off x="3249041" y="2945027"/>
            <a:ext cx="2821560" cy="210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3561170" y="2562993"/>
            <a:ext cx="196497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300" b="1" dirty="0" smtClean="0">
                <a:solidFill>
                  <a:schemeClr val="accent5">
                    <a:lumMod val="75000"/>
                  </a:schemeClr>
                </a:solidFill>
              </a:rPr>
              <a:t>Red de Telecomunicaciones</a:t>
            </a:r>
            <a:endParaRPr lang="es-ES" sz="13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559318" y="4641901"/>
            <a:ext cx="292440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s-ES" sz="1200" b="1" dirty="0" smtClean="0"/>
              <a:t>Nodos de Demarcación Metropolitanos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5439272" y="4692952"/>
            <a:ext cx="2303478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s-ES" sz="1200" b="1" dirty="0" smtClean="0"/>
              <a:t>Proyecto </a:t>
            </a:r>
            <a:r>
              <a:rPr lang="es-ES" sz="1200" b="1" dirty="0" err="1" smtClean="0"/>
              <a:t>Core</a:t>
            </a:r>
            <a:r>
              <a:rPr lang="es-ES" sz="1200" b="1" dirty="0" smtClean="0"/>
              <a:t> Conectividad</a:t>
            </a:r>
          </a:p>
        </p:txBody>
      </p:sp>
      <p:pic>
        <p:nvPicPr>
          <p:cNvPr id="28" name="Imagen 27" descr="diagramatelecomunicacio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96" y="666188"/>
            <a:ext cx="4374030" cy="4178223"/>
          </a:xfrm>
          <a:prstGeom prst="rect">
            <a:avLst/>
          </a:prstGeom>
        </p:spPr>
      </p:pic>
      <p:pic>
        <p:nvPicPr>
          <p:cNvPr id="6" name="Imagen 5" descr="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15" y="1208809"/>
            <a:ext cx="429424" cy="4046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80880" y="1183749"/>
            <a:ext cx="122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100%</a:t>
            </a:r>
            <a:endParaRPr lang="es-ES" sz="2400" b="1" dirty="0"/>
          </a:p>
        </p:txBody>
      </p:sp>
      <p:pic>
        <p:nvPicPr>
          <p:cNvPr id="9" name="Imagen 8" descr="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07" y="1188214"/>
            <a:ext cx="429424" cy="40465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325831" y="1176057"/>
            <a:ext cx="746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2">
                    <a:lumMod val="50000"/>
                  </a:schemeClr>
                </a:solidFill>
              </a:rPr>
              <a:t>80%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Imagen 11" descr="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94" y="2846595"/>
            <a:ext cx="429424" cy="40465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973768" y="2841416"/>
            <a:ext cx="883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8</a:t>
            </a:r>
            <a:r>
              <a:rPr lang="es-ES" sz="2400" b="1" dirty="0" smtClean="0">
                <a:solidFill>
                  <a:schemeClr val="tx2">
                    <a:lumMod val="50000"/>
                  </a:schemeClr>
                </a:solidFill>
              </a:rPr>
              <a:t>0%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Imagen 14" descr="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30" y="2589844"/>
            <a:ext cx="429424" cy="40465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679968" y="2576885"/>
            <a:ext cx="1146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smtClean="0">
                <a:solidFill>
                  <a:schemeClr val="tx2">
                    <a:lumMod val="50000"/>
                  </a:schemeClr>
                </a:solidFill>
              </a:rPr>
              <a:t>65%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559318" y="1756006"/>
            <a:ext cx="2255139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s-ES" sz="1200" b="1" dirty="0" smtClean="0"/>
              <a:t>Fibra óptica universitaria</a:t>
            </a:r>
          </a:p>
        </p:txBody>
      </p:sp>
      <p:pic>
        <p:nvPicPr>
          <p:cNvPr id="21" name="Imagen 20" descr="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44" y="4187451"/>
            <a:ext cx="429424" cy="404650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915092" y="4178301"/>
            <a:ext cx="1329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2">
                    <a:lumMod val="50000"/>
                  </a:schemeClr>
                </a:solidFill>
              </a:rPr>
              <a:t>100%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4" name="Imagen 23" descr="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21" y="4161107"/>
            <a:ext cx="429424" cy="404650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2227277" y="4141065"/>
            <a:ext cx="115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2">
                    <a:lumMod val="50000"/>
                  </a:schemeClr>
                </a:solidFill>
              </a:rPr>
              <a:t>100%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Título 1"/>
          <p:cNvSpPr>
            <a:spLocks noGrp="1"/>
          </p:cNvSpPr>
          <p:nvPr>
            <p:ph type="title"/>
          </p:nvPr>
        </p:nvSpPr>
        <p:spPr>
          <a:xfrm>
            <a:off x="365578" y="176344"/>
            <a:ext cx="5219148" cy="585305"/>
          </a:xfrm>
        </p:spPr>
        <p:txBody>
          <a:bodyPr/>
          <a:lstStyle/>
          <a:p>
            <a:r>
              <a:rPr lang="es-ES" dirty="0"/>
              <a:t>Síntesis del Plan de Trabajo presentado en 2015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942629" y="1990911"/>
            <a:ext cx="3092975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s-ES" sz="1200" b="1" dirty="0" smtClean="0"/>
              <a:t>Conectividad </a:t>
            </a:r>
            <a:r>
              <a:rPr lang="es-ES" sz="1200" b="1" dirty="0" err="1" smtClean="0"/>
              <a:t>intracampus</a:t>
            </a:r>
            <a:r>
              <a:rPr lang="es-ES" sz="1200" b="1" dirty="0" smtClean="0"/>
              <a:t> de los centros universitarios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5517027" y="3568821"/>
            <a:ext cx="3360273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s-ES" sz="1200" b="1" dirty="0" smtClean="0"/>
              <a:t>Fortalecimiento de la Red Dorsal Universitaria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649580" y="3107156"/>
            <a:ext cx="2796959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s-ES" sz="1200" b="1" dirty="0" smtClean="0"/>
              <a:t>Reubicación de Dorsal de Fibra Óptica (SITEUR Línea 1)</a:t>
            </a:r>
          </a:p>
        </p:txBody>
      </p:sp>
    </p:spTree>
    <p:extLst>
      <p:ext uri="{BB962C8B-B14F-4D97-AF65-F5344CB8AC3E}">
        <p14:creationId xmlns:p14="http://schemas.microsoft.com/office/powerpoint/2010/main" val="42585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16664</TotalTime>
  <Words>1748</Words>
  <Application>Microsoft Office PowerPoint</Application>
  <PresentationFormat>Presentación en pantalla (16:10)</PresentationFormat>
  <Paragraphs>426</Paragraphs>
  <Slides>35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Presentación de PowerPoint</vt:lpstr>
      <vt:lpstr>Presentación de PowerPoint</vt:lpstr>
      <vt:lpstr>Organigrama funcional</vt:lpstr>
      <vt:lpstr>Presentación de PowerPoint</vt:lpstr>
      <vt:lpstr>Síntesis del Plan de Trabajo presentado en 2015</vt:lpstr>
      <vt:lpstr>Síntesis del Plan de Trabajo presentado en 2015</vt:lpstr>
      <vt:lpstr>Síntesis del Plan de Trabajo presentado en 2015</vt:lpstr>
      <vt:lpstr>Síntesis del Plan de Trabajo presentado en 2015</vt:lpstr>
      <vt:lpstr>Síntesis del Plan de Trabajo presentado en 2015</vt:lpstr>
      <vt:lpstr>Resultados cuantitativos alcanzados en 2015</vt:lpstr>
      <vt:lpstr>Resultados cuantitativos alcanzados en 2015</vt:lpstr>
      <vt:lpstr>Resultados cuantitativos alcanzados en 2015</vt:lpstr>
      <vt:lpstr>Resultados cuantitativos alcanzados en 2015</vt:lpstr>
      <vt:lpstr>Resultados cuantitativos alcanzados en 2015</vt:lpstr>
      <vt:lpstr>Resultados cuantitativos alcanzados en 2015</vt:lpstr>
      <vt:lpstr>Resultados cuantitativos alcanzados en 2015</vt:lpstr>
      <vt:lpstr>Resultados cuantitativos alcanzados en 2015</vt:lpstr>
      <vt:lpstr>Resultados cuantitativos alcanzados en 2015</vt:lpstr>
      <vt:lpstr>Resultados cuantitativos alcanzados en 2015</vt:lpstr>
      <vt:lpstr>Resultados cualitativos alcanzados en 2015</vt:lpstr>
      <vt:lpstr>Resultados cualitativos alcanzados en 2015</vt:lpstr>
      <vt:lpstr>Resultados cualitativos alcanzados en 2015</vt:lpstr>
      <vt:lpstr>Principales obstáculos y problemas para el desempeño de la dependencia en 2015</vt:lpstr>
      <vt:lpstr>Resultados importantes que puedan ser presentados en el informe del Rector General</vt:lpstr>
      <vt:lpstr>Resultados importantes que puedan ser presentados en el informe del Rector General</vt:lpstr>
      <vt:lpstr>Resultados importantes que puedan ser presentados en el informe del Rector General</vt:lpstr>
      <vt:lpstr>Resultados importantes que puedan ser presentados en el informe del Rector General</vt:lpstr>
      <vt:lpstr>Resultados importantes que puedan ser presentados en el informe del Rector General</vt:lpstr>
      <vt:lpstr>Presentación de PowerPoint</vt:lpstr>
      <vt:lpstr>Objetivo general del plan de trabajo</vt:lpstr>
      <vt:lpstr>Objetivos específicos del plan de trabajo</vt:lpstr>
      <vt:lpstr>Líneas estratégicas de acción (proyectos)</vt:lpstr>
      <vt:lpstr>Líneas estratégicas de acción (proyectos)</vt:lpstr>
      <vt:lpstr>Presentación de PowerPoint</vt:lpstr>
      <vt:lpstr>Presentación de PowerPoint</vt:lpstr>
    </vt:vector>
  </TitlesOfParts>
  <Company>Universidad de Guadalajara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Karla Paulina Gleason</dc:creator>
  <cp:lastModifiedBy>ceciliao</cp:lastModifiedBy>
  <cp:revision>830</cp:revision>
  <dcterms:created xsi:type="dcterms:W3CDTF">2015-08-27T17:38:20Z</dcterms:created>
  <dcterms:modified xsi:type="dcterms:W3CDTF">2016-02-04T23:33:32Z</dcterms:modified>
</cp:coreProperties>
</file>