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82" r:id="rId2"/>
  </p:sldMasterIdLst>
  <p:sldIdLst>
    <p:sldId id="257" r:id="rId3"/>
    <p:sldId id="271" r:id="rId4"/>
    <p:sldId id="272" r:id="rId5"/>
    <p:sldId id="261" r:id="rId6"/>
    <p:sldId id="258" r:id="rId7"/>
    <p:sldId id="289" r:id="rId8"/>
    <p:sldId id="259" r:id="rId9"/>
    <p:sldId id="285" r:id="rId10"/>
    <p:sldId id="280" r:id="rId11"/>
    <p:sldId id="298" r:id="rId12"/>
    <p:sldId id="277" r:id="rId13"/>
    <p:sldId id="299" r:id="rId14"/>
    <p:sldId id="260" r:id="rId15"/>
    <p:sldId id="282" r:id="rId16"/>
    <p:sldId id="294" r:id="rId17"/>
    <p:sldId id="278" r:id="rId18"/>
    <p:sldId id="279" r:id="rId19"/>
    <p:sldId id="287" r:id="rId20"/>
    <p:sldId id="301" r:id="rId21"/>
    <p:sldId id="288" r:id="rId22"/>
    <p:sldId id="293" r:id="rId23"/>
    <p:sldId id="283" r:id="rId24"/>
    <p:sldId id="291" r:id="rId25"/>
    <p:sldId id="286" r:id="rId26"/>
    <p:sldId id="296" r:id="rId27"/>
    <p:sldId id="263" r:id="rId28"/>
    <p:sldId id="300" r:id="rId29"/>
    <p:sldId id="274" r:id="rId30"/>
    <p:sldId id="265" r:id="rId31"/>
    <p:sldId id="295" r:id="rId32"/>
    <p:sldId id="273" r:id="rId33"/>
  </p:sldIdLst>
  <p:sldSz cx="12192000" cy="6858000"/>
  <p:notesSz cx="6881813" cy="9296400"/>
  <p:defaultTextStyle>
    <a:defPPr>
      <a:defRPr lang="es-MX" alt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31" autoAdjust="0"/>
    <p:restoredTop sz="79893"/>
  </p:normalViewPr>
  <p:slideViewPr>
    <p:cSldViewPr snapToGrid="0">
      <p:cViewPr varScale="1">
        <p:scale>
          <a:sx n="107" d="100"/>
          <a:sy n="107" d="100"/>
        </p:scale>
        <p:origin x="132" y="3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localhost\Users\Angelica\Desktop\Informe-Actividades-2015\PlantillaDIRFIN.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FIN1\Finanzas%202016\secretaria\oficina\Informes\Informe-Actividades-2015\DepCon%2036_2014.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MX" dirty="0"/>
              <a:t>Plantilla 2015 </a:t>
            </a:r>
            <a:r>
              <a:rPr lang="es-MX" dirty="0" smtClean="0"/>
              <a:t>- </a:t>
            </a:r>
            <a:r>
              <a:rPr lang="es-MX" dirty="0"/>
              <a:t>2016</a:t>
            </a:r>
            <a:endParaRPr lang="es-ES_tradnl" dirty="0"/>
          </a:p>
        </c:rich>
      </c:tx>
      <c:layout/>
      <c:overlay val="0"/>
      <c:spPr>
        <a:noFill/>
        <a:ln>
          <a:noFill/>
        </a:ln>
        <a:effectLst/>
      </c:spPr>
    </c:title>
    <c:autoTitleDeleted val="0"/>
    <c:plotArea>
      <c:layout/>
      <c:barChart>
        <c:barDir val="bar"/>
        <c:grouping val="clustered"/>
        <c:varyColors val="0"/>
        <c:ser>
          <c:idx val="0"/>
          <c:order val="0"/>
          <c:tx>
            <c:strRef>
              <c:f>Graficos!$B$3</c:f>
              <c:strCache>
                <c:ptCount val="1"/>
                <c:pt idx="0">
                  <c:v>2015</c:v>
                </c:pt>
              </c:strCache>
            </c:strRef>
          </c:tx>
          <c:spPr>
            <a:ln w="31750" cap="rnd">
              <a:solidFill>
                <a:schemeClr val="accent1"/>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Graficos!$A$4:$A$7</c:f>
              <c:strCache>
                <c:ptCount val="4"/>
                <c:pt idx="0">
                  <c:v>Mandos medios y superiores</c:v>
                </c:pt>
                <c:pt idx="1">
                  <c:v>Sindicalizados</c:v>
                </c:pt>
                <c:pt idx="2">
                  <c:v>Confianza</c:v>
                </c:pt>
                <c:pt idx="3">
                  <c:v>Contratos</c:v>
                </c:pt>
              </c:strCache>
            </c:strRef>
          </c:cat>
          <c:val>
            <c:numRef>
              <c:f>Graficos!$B$4:$B$7</c:f>
              <c:numCache>
                <c:formatCode>General</c:formatCode>
                <c:ptCount val="4"/>
                <c:pt idx="0">
                  <c:v>9</c:v>
                </c:pt>
                <c:pt idx="1">
                  <c:v>61</c:v>
                </c:pt>
                <c:pt idx="2">
                  <c:v>64</c:v>
                </c:pt>
                <c:pt idx="3">
                  <c:v>3</c:v>
                </c:pt>
              </c:numCache>
            </c:numRef>
          </c:val>
        </c:ser>
        <c:ser>
          <c:idx val="1"/>
          <c:order val="1"/>
          <c:tx>
            <c:strRef>
              <c:f>Graficos!$C$3</c:f>
              <c:strCache>
                <c:ptCount val="1"/>
                <c:pt idx="0">
                  <c:v>2016</c:v>
                </c:pt>
              </c:strCache>
            </c:strRef>
          </c:tx>
          <c:spPr>
            <a:ln w="31750" cap="rnd">
              <a:solidFill>
                <a:schemeClr val="accent2"/>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Graficos!$A$4:$A$7</c:f>
              <c:strCache>
                <c:ptCount val="4"/>
                <c:pt idx="0">
                  <c:v>Mandos medios y superiores</c:v>
                </c:pt>
                <c:pt idx="1">
                  <c:v>Sindicalizados</c:v>
                </c:pt>
                <c:pt idx="2">
                  <c:v>Confianza</c:v>
                </c:pt>
                <c:pt idx="3">
                  <c:v>Contratos</c:v>
                </c:pt>
              </c:strCache>
            </c:strRef>
          </c:cat>
          <c:val>
            <c:numRef>
              <c:f>Graficos!$C$4:$C$7</c:f>
              <c:numCache>
                <c:formatCode>General</c:formatCode>
                <c:ptCount val="4"/>
                <c:pt idx="0">
                  <c:v>9</c:v>
                </c:pt>
                <c:pt idx="1">
                  <c:v>59</c:v>
                </c:pt>
                <c:pt idx="2">
                  <c:v>71</c:v>
                </c:pt>
                <c:pt idx="3">
                  <c:v>5</c:v>
                </c:pt>
              </c:numCache>
            </c:numRef>
          </c:val>
        </c:ser>
        <c:dLbls>
          <c:dLblPos val="ctr"/>
          <c:showLegendKey val="0"/>
          <c:showVal val="1"/>
          <c:showCatName val="0"/>
          <c:showSerName val="0"/>
          <c:showPercent val="0"/>
          <c:showBubbleSize val="0"/>
        </c:dLbls>
        <c:gapWidth val="150"/>
        <c:axId val="-1622833040"/>
        <c:axId val="-1622840656"/>
      </c:barChart>
      <c:catAx>
        <c:axId val="-162283304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S"/>
          </a:p>
        </c:txPr>
        <c:crossAx val="-1622840656"/>
        <c:crosses val="autoZero"/>
        <c:auto val="1"/>
        <c:lblAlgn val="ctr"/>
        <c:lblOffset val="100"/>
        <c:noMultiLvlLbl val="0"/>
      </c:catAx>
      <c:valAx>
        <c:axId val="-1622840656"/>
        <c:scaling>
          <c:orientation val="minMax"/>
          <c:max val="2100"/>
          <c:min val="0"/>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22833040"/>
        <c:crosses val="autoZero"/>
        <c:crossBetween val="between"/>
        <c:majorUnit val="250"/>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_tradnl" dirty="0" err="1"/>
              <a:t>Dep</a:t>
            </a:r>
            <a:r>
              <a:rPr lang="es-ES" dirty="0" err="1"/>
              <a:t>ósitos</a:t>
            </a:r>
            <a:r>
              <a:rPr lang="es-ES" dirty="0"/>
              <a:t> a cuentas concentradoras </a:t>
            </a:r>
            <a:r>
              <a:rPr lang="es-ES" dirty="0" smtClean="0"/>
              <a:t>Red</a:t>
            </a:r>
          </a:p>
          <a:p>
            <a:pPr>
              <a:defRPr sz="1800" b="1" i="0" u="none" strike="noStrike" kern="1200" baseline="0">
                <a:solidFill>
                  <a:schemeClr val="dk1">
                    <a:lumMod val="75000"/>
                    <a:lumOff val="25000"/>
                  </a:schemeClr>
                </a:solidFill>
                <a:latin typeface="+mn-lt"/>
                <a:ea typeface="+mn-ea"/>
                <a:cs typeface="+mn-cs"/>
              </a:defRPr>
            </a:pPr>
            <a:r>
              <a:rPr lang="es-ES" dirty="0" smtClean="0"/>
              <a:t>2014 - 2015</a:t>
            </a:r>
            <a:endParaRPr lang="es-ES_tradnl" dirty="0"/>
          </a:p>
        </c:rich>
      </c:tx>
      <c:overlay val="0"/>
      <c:spPr>
        <a:noFill/>
        <a:ln>
          <a:noFill/>
        </a:ln>
        <a:effectLst/>
      </c:spPr>
    </c:title>
    <c:autoTitleDeleted val="0"/>
    <c:plotArea>
      <c:layout/>
      <c:lineChart>
        <c:grouping val="standard"/>
        <c:varyColors val="0"/>
        <c:ser>
          <c:idx val="0"/>
          <c:order val="0"/>
          <c:tx>
            <c:strRef>
              <c:f>Graficos!$B$3</c:f>
              <c:strCache>
                <c:ptCount val="1"/>
                <c:pt idx="0">
                  <c:v>2014</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Graficos!$A$4:$A$15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Graficos!$B$4:$B$15</c:f>
              <c:numCache>
                <c:formatCode>General</c:formatCode>
                <c:ptCount val="12"/>
                <c:pt idx="0">
                  <c:v>137</c:v>
                </c:pt>
                <c:pt idx="1">
                  <c:v>407</c:v>
                </c:pt>
                <c:pt idx="2">
                  <c:v>516</c:v>
                </c:pt>
                <c:pt idx="3">
                  <c:v>405</c:v>
                </c:pt>
                <c:pt idx="4">
                  <c:v>555</c:v>
                </c:pt>
                <c:pt idx="5">
                  <c:v>656</c:v>
                </c:pt>
                <c:pt idx="6">
                  <c:v>830</c:v>
                </c:pt>
                <c:pt idx="7">
                  <c:v>307</c:v>
                </c:pt>
                <c:pt idx="8">
                  <c:v>852</c:v>
                </c:pt>
                <c:pt idx="9">
                  <c:v>1070</c:v>
                </c:pt>
                <c:pt idx="10">
                  <c:v>1271</c:v>
                </c:pt>
                <c:pt idx="11">
                  <c:v>683</c:v>
                </c:pt>
              </c:numCache>
            </c:numRef>
          </c:val>
          <c:smooth val="0"/>
        </c:ser>
        <c:ser>
          <c:idx val="1"/>
          <c:order val="1"/>
          <c:tx>
            <c:strRef>
              <c:f>Graficos!$C$3</c:f>
              <c:strCache>
                <c:ptCount val="1"/>
                <c:pt idx="0">
                  <c:v>2015</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Graficos!$A$4:$A$15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Graficos!$C$4:$C$15</c:f>
              <c:numCache>
                <c:formatCode>General</c:formatCode>
                <c:ptCount val="12"/>
                <c:pt idx="0">
                  <c:v>71</c:v>
                </c:pt>
                <c:pt idx="1">
                  <c:v>399</c:v>
                </c:pt>
                <c:pt idx="2">
                  <c:v>705</c:v>
                </c:pt>
                <c:pt idx="3">
                  <c:v>461</c:v>
                </c:pt>
                <c:pt idx="4">
                  <c:v>923</c:v>
                </c:pt>
                <c:pt idx="5">
                  <c:v>979</c:v>
                </c:pt>
                <c:pt idx="6">
                  <c:v>1478</c:v>
                </c:pt>
                <c:pt idx="7">
                  <c:v>503</c:v>
                </c:pt>
                <c:pt idx="8">
                  <c:v>1026</c:v>
                </c:pt>
                <c:pt idx="9">
                  <c:v>1434</c:v>
                </c:pt>
                <c:pt idx="10">
                  <c:v>2018</c:v>
                </c:pt>
                <c:pt idx="11">
                  <c:v>627</c:v>
                </c:pt>
              </c:numCache>
            </c:numRef>
          </c:val>
          <c:smooth val="0"/>
        </c:ser>
        <c:dLbls>
          <c:dLblPos val="ctr"/>
          <c:showLegendKey val="0"/>
          <c:showVal val="1"/>
          <c:showCatName val="0"/>
          <c:showSerName val="0"/>
          <c:showPercent val="0"/>
          <c:showBubbleSize val="0"/>
        </c:dLbls>
        <c:marker val="1"/>
        <c:smooth val="0"/>
        <c:axId val="-1622839024"/>
        <c:axId val="-1622831952"/>
      </c:lineChart>
      <c:catAx>
        <c:axId val="-16228390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none" baseline="0">
                <a:solidFill>
                  <a:schemeClr val="dk1">
                    <a:lumMod val="75000"/>
                    <a:lumOff val="25000"/>
                  </a:schemeClr>
                </a:solidFill>
                <a:latin typeface="+mn-lt"/>
                <a:ea typeface="+mn-ea"/>
                <a:cs typeface="+mn-cs"/>
              </a:defRPr>
            </a:pPr>
            <a:endParaRPr lang="es-ES"/>
          </a:p>
        </c:txPr>
        <c:crossAx val="-1622831952"/>
        <c:crosses val="autoZero"/>
        <c:auto val="1"/>
        <c:lblAlgn val="ctr"/>
        <c:lblOffset val="100"/>
        <c:noMultiLvlLbl val="0"/>
      </c:catAx>
      <c:valAx>
        <c:axId val="-1622831952"/>
        <c:scaling>
          <c:orientation val="minMax"/>
          <c:max val="2100"/>
          <c:min val="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22839024"/>
        <c:crosses val="autoZero"/>
        <c:crossBetween val="between"/>
        <c:majorUnit val="250"/>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_tradnl"/>
              <a:t>CFDI's</a:t>
            </a:r>
            <a:r>
              <a:rPr lang="es-ES_tradnl" baseline="0"/>
              <a:t> Emitidos 2014 -2015</a:t>
            </a:r>
            <a:endParaRPr lang="es-ES_tradnl"/>
          </a:p>
        </c:rich>
      </c:tx>
      <c:overlay val="0"/>
      <c:spPr>
        <a:noFill/>
        <a:ln>
          <a:noFill/>
        </a:ln>
        <a:effectLst/>
      </c:spPr>
    </c:title>
    <c:autoTitleDeleted val="0"/>
    <c:plotArea>
      <c:layout>
        <c:manualLayout>
          <c:layoutTarget val="inner"/>
          <c:xMode val="edge"/>
          <c:yMode val="edge"/>
          <c:x val="6.5507441964329005E-2"/>
          <c:y val="0.100163484466402"/>
          <c:w val="0.83091672572987596"/>
          <c:h val="0.79131456607139805"/>
        </c:manualLayout>
      </c:layout>
      <c:barChart>
        <c:barDir val="col"/>
        <c:grouping val="clustered"/>
        <c:varyColors val="0"/>
        <c:ser>
          <c:idx val="0"/>
          <c:order val="0"/>
          <c:tx>
            <c:strRef>
              <c:f>Graficos!$B$3</c:f>
              <c:strCache>
                <c:ptCount val="1"/>
                <c:pt idx="0">
                  <c:v>2014</c:v>
                </c:pt>
              </c:strCache>
            </c:strRef>
          </c:tx>
          <c:spPr>
            <a:solidFill>
              <a:schemeClr val="accent1">
                <a:alpha val="85000"/>
              </a:schemeClr>
            </a:solidFill>
            <a:ln w="9525" cap="flat" cmpd="sng" algn="ctr">
              <a:solidFill>
                <a:schemeClr val="lt1">
                  <a:alpha val="50000"/>
                </a:schemeClr>
              </a:solidFill>
              <a:round/>
            </a:ln>
            <a:effectLst/>
          </c:spPr>
          <c:invertIfNegative val="0"/>
          <c:cat>
            <c:strRef>
              <c:f>Graficos!$A$4:$A$15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Graficos!$B$4:$B$15</c:f>
              <c:numCache>
                <c:formatCode>_-* #,##0_-;\-* #,##0_-;_-* "-"??_-;_-@_-</c:formatCode>
                <c:ptCount val="12"/>
                <c:pt idx="0">
                  <c:v>93798</c:v>
                </c:pt>
                <c:pt idx="1">
                  <c:v>67691</c:v>
                </c:pt>
                <c:pt idx="2">
                  <c:v>74011</c:v>
                </c:pt>
                <c:pt idx="3">
                  <c:v>69716</c:v>
                </c:pt>
                <c:pt idx="4">
                  <c:v>70745</c:v>
                </c:pt>
                <c:pt idx="5">
                  <c:v>70045</c:v>
                </c:pt>
                <c:pt idx="6">
                  <c:v>75963</c:v>
                </c:pt>
                <c:pt idx="7">
                  <c:v>80631</c:v>
                </c:pt>
                <c:pt idx="8">
                  <c:v>71609</c:v>
                </c:pt>
                <c:pt idx="9">
                  <c:v>71471</c:v>
                </c:pt>
                <c:pt idx="10">
                  <c:v>69688</c:v>
                </c:pt>
                <c:pt idx="11">
                  <c:v>80663</c:v>
                </c:pt>
              </c:numCache>
            </c:numRef>
          </c:val>
        </c:ser>
        <c:ser>
          <c:idx val="1"/>
          <c:order val="1"/>
          <c:tx>
            <c:strRef>
              <c:f>Graficos!$C$3</c:f>
              <c:strCache>
                <c:ptCount val="1"/>
                <c:pt idx="0">
                  <c:v>2015</c:v>
                </c:pt>
              </c:strCache>
            </c:strRef>
          </c:tx>
          <c:spPr>
            <a:solidFill>
              <a:schemeClr val="accent2">
                <a:alpha val="85000"/>
              </a:schemeClr>
            </a:solidFill>
            <a:ln w="9525" cap="flat" cmpd="sng" algn="ctr">
              <a:solidFill>
                <a:schemeClr val="lt1">
                  <a:alpha val="50000"/>
                </a:schemeClr>
              </a:solidFill>
              <a:round/>
            </a:ln>
            <a:effectLst/>
          </c:spPr>
          <c:invertIfNegative val="0"/>
          <c:cat>
            <c:strRef>
              <c:f>Graficos!$A$4:$A$15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Graficos!$C$4:$C$15</c:f>
              <c:numCache>
                <c:formatCode>_-* #,##0_-;\-* #,##0_-;_-* "-"??_-;_-@_-</c:formatCode>
                <c:ptCount val="12"/>
                <c:pt idx="0">
                  <c:v>209660</c:v>
                </c:pt>
                <c:pt idx="1">
                  <c:v>105278</c:v>
                </c:pt>
                <c:pt idx="2">
                  <c:v>105649</c:v>
                </c:pt>
                <c:pt idx="3">
                  <c:v>72350</c:v>
                </c:pt>
                <c:pt idx="4">
                  <c:v>71994</c:v>
                </c:pt>
                <c:pt idx="5">
                  <c:v>71208</c:v>
                </c:pt>
                <c:pt idx="6">
                  <c:v>77067</c:v>
                </c:pt>
                <c:pt idx="7">
                  <c:v>72824</c:v>
                </c:pt>
                <c:pt idx="8">
                  <c:v>73656</c:v>
                </c:pt>
                <c:pt idx="9">
                  <c:v>73307</c:v>
                </c:pt>
                <c:pt idx="10">
                  <c:v>75907</c:v>
                </c:pt>
                <c:pt idx="11">
                  <c:v>112542</c:v>
                </c:pt>
              </c:numCache>
            </c:numRef>
          </c:val>
        </c:ser>
        <c:dLbls>
          <c:showLegendKey val="0"/>
          <c:showVal val="0"/>
          <c:showCatName val="0"/>
          <c:showSerName val="0"/>
          <c:showPercent val="0"/>
          <c:showBubbleSize val="0"/>
        </c:dLbls>
        <c:gapWidth val="150"/>
        <c:axId val="-1622832496"/>
        <c:axId val="-1622836304"/>
      </c:barChart>
      <c:catAx>
        <c:axId val="-16228324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S"/>
          </a:p>
        </c:txPr>
        <c:crossAx val="-1622836304"/>
        <c:crosses val="autoZero"/>
        <c:auto val="1"/>
        <c:lblAlgn val="ctr"/>
        <c:lblOffset val="100"/>
        <c:noMultiLvlLbl val="0"/>
      </c:catAx>
      <c:valAx>
        <c:axId val="-1622836304"/>
        <c:scaling>
          <c:orientation val="minMax"/>
          <c:min val="-500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crossAx val="-1622832496"/>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S"/>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0.56332</cdr:x>
      <cdr:y>0.92338</cdr:y>
    </cdr:from>
    <cdr:to>
      <cdr:x>0.6332</cdr:x>
      <cdr:y>0.98575</cdr:y>
    </cdr:to>
    <cdr:sp macro="" textlink="">
      <cdr:nvSpPr>
        <cdr:cNvPr id="2" name="3 Rectángulo"/>
        <cdr:cNvSpPr/>
      </cdr:nvSpPr>
      <cdr:spPr>
        <a:xfrm xmlns:a="http://schemas.openxmlformats.org/drawingml/2006/main">
          <a:off x="3276600" y="3189716"/>
          <a:ext cx="406464" cy="215451"/>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s-MX" alt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s-ES" altLang="es-ES" sz="800" b="1" dirty="0" smtClean="0">
              <a:latin typeface="Arial" panose="020B0604020202020204" pitchFamily="34" charset="0"/>
              <a:cs typeface="Arial" panose="020B0604020202020204" pitchFamily="34" charset="0"/>
            </a:rPr>
            <a:t>137</a:t>
          </a:r>
          <a:endParaRPr lang="es-MX" sz="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0.55058</cdr:x>
      <cdr:y>0.94643</cdr:y>
    </cdr:from>
    <cdr:to>
      <cdr:x>0.63013</cdr:x>
      <cdr:y>0.99381</cdr:y>
    </cdr:to>
    <cdr:sp macro="" textlink="">
      <cdr:nvSpPr>
        <cdr:cNvPr id="2" name="3 Rectángulo"/>
        <cdr:cNvSpPr/>
      </cdr:nvSpPr>
      <cdr:spPr>
        <a:xfrm xmlns:a="http://schemas.openxmlformats.org/drawingml/2006/main">
          <a:off x="5186626" y="4862671"/>
          <a:ext cx="749379" cy="24343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s-MX" alt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s-ES" altLang="es-ES" sz="800" b="1" dirty="0" smtClean="0">
              <a:latin typeface="Arial" panose="020B0604020202020204" pitchFamily="34" charset="0"/>
              <a:cs typeface="Arial" panose="020B0604020202020204" pitchFamily="34" charset="0"/>
            </a:rPr>
            <a:t>10,624</a:t>
          </a:r>
          <a:endParaRPr lang="es-MX" sz="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0.90136</cdr:x>
      <cdr:y>0.92375</cdr:y>
    </cdr:from>
    <cdr:to>
      <cdr:x>0.98027</cdr:x>
      <cdr:y>0.95425</cdr:y>
    </cdr:to>
    <cdr:sp macro="" textlink="">
      <cdr:nvSpPr>
        <cdr:cNvPr id="2" name="CuadroTexto 1"/>
        <cdr:cNvSpPr txBox="1"/>
      </cdr:nvSpPr>
      <cdr:spPr>
        <a:xfrm xmlns:a="http://schemas.openxmlformats.org/drawingml/2006/main">
          <a:off x="9283700" y="5384800"/>
          <a:ext cx="812800" cy="177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_tradnl" sz="1100"/>
        </a:p>
      </cdr:txBody>
    </cdr:sp>
  </cdr:relSizeAnchor>
  <cdr:relSizeAnchor xmlns:cdr="http://schemas.openxmlformats.org/drawingml/2006/chartDrawing">
    <cdr:from>
      <cdr:x>0.89026</cdr:x>
      <cdr:y>0.88453</cdr:y>
    </cdr:from>
    <cdr:to>
      <cdr:x>0.97164</cdr:x>
      <cdr:y>0.98039</cdr:y>
    </cdr:to>
    <cdr:grpSp>
      <cdr:nvGrpSpPr>
        <cdr:cNvPr id="5" name="4 Grupo"/>
        <cdr:cNvGrpSpPr/>
      </cdr:nvGrpSpPr>
      <cdr:grpSpPr>
        <a:xfrm xmlns:a="http://schemas.openxmlformats.org/drawingml/2006/main">
          <a:off x="7982249" y="4153825"/>
          <a:ext cx="729670" cy="450167"/>
          <a:chOff x="9316393" y="5074748"/>
          <a:chExt cx="851625" cy="549970"/>
        </a:xfrm>
      </cdr:grpSpPr>
      <cdr:sp macro="" textlink="">
        <cdr:nvSpPr>
          <cdr:cNvPr id="3" name="CuadroTexto 2"/>
          <cdr:cNvSpPr txBox="1"/>
        </cdr:nvSpPr>
        <cdr:spPr>
          <a:xfrm xmlns:a="http://schemas.openxmlformats.org/drawingml/2006/main">
            <a:off x="9380856" y="5262240"/>
            <a:ext cx="787162" cy="200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s-ES_tradnl" sz="900" b="1"/>
              <a:t>896,031</a:t>
            </a:r>
          </a:p>
        </cdr:txBody>
      </cdr:sp>
      <cdr:sp macro="" textlink="">
        <cdr:nvSpPr>
          <cdr:cNvPr id="4" name="CuadroTexto 3"/>
          <cdr:cNvSpPr txBox="1"/>
        </cdr:nvSpPr>
        <cdr:spPr>
          <a:xfrm xmlns:a="http://schemas.openxmlformats.org/drawingml/2006/main">
            <a:off x="9419576" y="5449733"/>
            <a:ext cx="748442" cy="1749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s-ES_tradnl" sz="900" b="1"/>
              <a:t>1,121,442</a:t>
            </a:r>
          </a:p>
        </cdr:txBody>
      </cdr:sp>
      <cdr:sp macro="" textlink="">
        <cdr:nvSpPr>
          <cdr:cNvPr id="6" name="CuadroTexto 5"/>
          <cdr:cNvSpPr txBox="1"/>
        </cdr:nvSpPr>
        <cdr:spPr>
          <a:xfrm xmlns:a="http://schemas.openxmlformats.org/drawingml/2006/main">
            <a:off x="9316393" y="5074748"/>
            <a:ext cx="787057" cy="1999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s-ES_tradnl" sz="900" b="1"/>
              <a:t>Total</a:t>
            </a:r>
          </a:p>
        </cdr:txBody>
      </cdr:sp>
    </cdr:grp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numCol="1" anchor="b"/>
          <a:lstStyle>
            <a:lvl1pPr algn="ctr">
              <a:defRPr sz="6000"/>
            </a:lvl1pPr>
          </a:lstStyle>
          <a:p>
            <a:r>
              <a:rPr lang="es-ES" altLang="es-ES" smtClean="0"/>
              <a:t>Haga clic para modificar el estilo de título del patrón</a:t>
            </a:r>
            <a:endParaRPr lang="es-MX" altLang="es-MX"/>
          </a:p>
        </p:txBody>
      </p:sp>
      <p:sp>
        <p:nvSpPr>
          <p:cNvPr id="3" name="Subtítulo 2"/>
          <p:cNvSpPr>
            <a:spLocks noGrp="1"/>
          </p:cNvSpPr>
          <p:nvPr>
            <p:ph type="subTitle" idx="1"/>
          </p:nvPr>
        </p:nvSpPr>
        <p:spPr>
          <a:xfrm>
            <a:off x="1524000" y="3602038"/>
            <a:ext cx="9144000" cy="1655762"/>
          </a:xfrm>
        </p:spPr>
        <p:txBody>
          <a:bodyPr numCol="1"/>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ltLang="es-ES" smtClean="0"/>
              <a:t>Haga clic para modificar el estilo de subtítulo del patrón</a:t>
            </a:r>
            <a:endParaRPr lang="es-MX" altLang="es-MX"/>
          </a:p>
        </p:txBody>
      </p:sp>
      <p:sp>
        <p:nvSpPr>
          <p:cNvPr id="4" name="Marcador de fecha 3"/>
          <p:cNvSpPr>
            <a:spLocks noGrp="1"/>
          </p:cNvSpPr>
          <p:nvPr>
            <p:ph type="dt" sz="half" idx="10"/>
          </p:nvPr>
        </p:nvSpPr>
        <p:spPr/>
        <p:txBody>
          <a:bodyPr numCol="1"/>
          <a:lstStyle/>
          <a:p>
            <a:fld id="{C062B9D6-29CC-49D3-A5D1-BF128FA8BEA0}" type="datetimeFigureOut">
              <a:rPr lang="es-MX" altLang="es-MX" smtClean="0"/>
              <a:t>03/02/2016</a:t>
            </a:fld>
            <a:endParaRPr lang="es-MX" altLang="es-MX"/>
          </a:p>
        </p:txBody>
      </p:sp>
      <p:sp>
        <p:nvSpPr>
          <p:cNvPr id="5" name="Marcador de pie de página 4"/>
          <p:cNvSpPr>
            <a:spLocks noGrp="1"/>
          </p:cNvSpPr>
          <p:nvPr>
            <p:ph type="ftr" sz="quarter" idx="11"/>
          </p:nvPr>
        </p:nvSpPr>
        <p:spPr/>
        <p:txBody>
          <a:bodyPr numCol="1"/>
          <a:lstStyle/>
          <a:p>
            <a:endParaRPr lang="es-MX" altLang="es-MX"/>
          </a:p>
        </p:txBody>
      </p:sp>
      <p:sp>
        <p:nvSpPr>
          <p:cNvPr id="6" name="Marcador de número de diapositiva 5"/>
          <p:cNvSpPr>
            <a:spLocks noGrp="1"/>
          </p:cNvSpPr>
          <p:nvPr>
            <p:ph type="sldNum" sz="quarter" idx="12"/>
          </p:nvPr>
        </p:nvSpPr>
        <p:spPr/>
        <p:txBody>
          <a:bodyPr numCol="1"/>
          <a:lstStyle/>
          <a:p>
            <a:fld id="{64525E6B-7C3E-4AD3-93FD-C655DB8888C2}" type="slidenum">
              <a:rPr lang="es-MX" altLang="es-MX" smtClean="0"/>
              <a:t>‹Nº›</a:t>
            </a:fld>
            <a:endParaRPr lang="es-MX" altLang="es-MX"/>
          </a:p>
        </p:txBody>
      </p:sp>
    </p:spTree>
    <p:extLst>
      <p:ext uri="{BB962C8B-B14F-4D97-AF65-F5344CB8AC3E}">
        <p14:creationId xmlns:p14="http://schemas.microsoft.com/office/powerpoint/2010/main" val="110946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1"/>
          <a:lstStyle/>
          <a:p>
            <a:r>
              <a:rPr lang="es-ES" altLang="es-ES" smtClean="0"/>
              <a:t>Haga clic para modificar el estilo de título del patrón</a:t>
            </a:r>
            <a:endParaRPr lang="es-MX" altLang="es-MX"/>
          </a:p>
        </p:txBody>
      </p:sp>
      <p:sp>
        <p:nvSpPr>
          <p:cNvPr id="3" name="Marcador de texto vertical 2"/>
          <p:cNvSpPr>
            <a:spLocks noGrp="1"/>
          </p:cNvSpPr>
          <p:nvPr>
            <p:ph type="body" orient="vert" idx="1"/>
          </p:nvPr>
        </p:nvSpPr>
        <p:spPr/>
        <p:txBody>
          <a:bodyPr vert="eaVert" numCol="1"/>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MX" altLang="es-MX"/>
          </a:p>
        </p:txBody>
      </p:sp>
      <p:sp>
        <p:nvSpPr>
          <p:cNvPr id="4" name="Marcador de fecha 3"/>
          <p:cNvSpPr>
            <a:spLocks noGrp="1"/>
          </p:cNvSpPr>
          <p:nvPr>
            <p:ph type="dt" sz="half" idx="10"/>
          </p:nvPr>
        </p:nvSpPr>
        <p:spPr/>
        <p:txBody>
          <a:bodyPr numCol="1"/>
          <a:lstStyle/>
          <a:p>
            <a:fld id="{C062B9D6-29CC-49D3-A5D1-BF128FA8BEA0}" type="datetimeFigureOut">
              <a:rPr lang="es-MX" altLang="es-MX" smtClean="0"/>
              <a:t>03/02/2016</a:t>
            </a:fld>
            <a:endParaRPr lang="es-MX" altLang="es-MX"/>
          </a:p>
        </p:txBody>
      </p:sp>
      <p:sp>
        <p:nvSpPr>
          <p:cNvPr id="5" name="Marcador de pie de página 4"/>
          <p:cNvSpPr>
            <a:spLocks noGrp="1"/>
          </p:cNvSpPr>
          <p:nvPr>
            <p:ph type="ftr" sz="quarter" idx="11"/>
          </p:nvPr>
        </p:nvSpPr>
        <p:spPr/>
        <p:txBody>
          <a:bodyPr numCol="1"/>
          <a:lstStyle/>
          <a:p>
            <a:endParaRPr lang="es-MX" altLang="es-MX"/>
          </a:p>
        </p:txBody>
      </p:sp>
      <p:sp>
        <p:nvSpPr>
          <p:cNvPr id="6" name="Marcador de número de diapositiva 5"/>
          <p:cNvSpPr>
            <a:spLocks noGrp="1"/>
          </p:cNvSpPr>
          <p:nvPr>
            <p:ph type="sldNum" sz="quarter" idx="12"/>
          </p:nvPr>
        </p:nvSpPr>
        <p:spPr/>
        <p:txBody>
          <a:bodyPr numCol="1"/>
          <a:lstStyle/>
          <a:p>
            <a:fld id="{64525E6B-7C3E-4AD3-93FD-C655DB8888C2}" type="slidenum">
              <a:rPr lang="es-MX" altLang="es-MX" smtClean="0"/>
              <a:t>‹Nº›</a:t>
            </a:fld>
            <a:endParaRPr lang="es-MX" altLang="es-MX"/>
          </a:p>
        </p:txBody>
      </p:sp>
    </p:spTree>
    <p:extLst>
      <p:ext uri="{BB962C8B-B14F-4D97-AF65-F5344CB8AC3E}">
        <p14:creationId xmlns:p14="http://schemas.microsoft.com/office/powerpoint/2010/main" val="93898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numCol="1"/>
          <a:lstStyle/>
          <a:p>
            <a:r>
              <a:rPr lang="es-ES" altLang="es-ES" smtClean="0"/>
              <a:t>Haga clic para modificar el estilo de título del patrón</a:t>
            </a:r>
            <a:endParaRPr lang="es-MX" altLang="es-MX"/>
          </a:p>
        </p:txBody>
      </p:sp>
      <p:sp>
        <p:nvSpPr>
          <p:cNvPr id="3" name="Marcador de texto vertical 2"/>
          <p:cNvSpPr>
            <a:spLocks noGrp="1"/>
          </p:cNvSpPr>
          <p:nvPr>
            <p:ph type="body" orient="vert" idx="1"/>
          </p:nvPr>
        </p:nvSpPr>
        <p:spPr>
          <a:xfrm>
            <a:off x="838200" y="365125"/>
            <a:ext cx="7734300" cy="5811838"/>
          </a:xfrm>
        </p:spPr>
        <p:txBody>
          <a:bodyPr vert="eaVert" numCol="1"/>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MX" altLang="es-MX"/>
          </a:p>
        </p:txBody>
      </p:sp>
      <p:sp>
        <p:nvSpPr>
          <p:cNvPr id="4" name="Marcador de fecha 3"/>
          <p:cNvSpPr>
            <a:spLocks noGrp="1"/>
          </p:cNvSpPr>
          <p:nvPr>
            <p:ph type="dt" sz="half" idx="10"/>
          </p:nvPr>
        </p:nvSpPr>
        <p:spPr/>
        <p:txBody>
          <a:bodyPr numCol="1"/>
          <a:lstStyle/>
          <a:p>
            <a:fld id="{C062B9D6-29CC-49D3-A5D1-BF128FA8BEA0}" type="datetimeFigureOut">
              <a:rPr lang="es-MX" altLang="es-MX" smtClean="0"/>
              <a:t>03/02/2016</a:t>
            </a:fld>
            <a:endParaRPr lang="es-MX" altLang="es-MX"/>
          </a:p>
        </p:txBody>
      </p:sp>
      <p:sp>
        <p:nvSpPr>
          <p:cNvPr id="5" name="Marcador de pie de página 4"/>
          <p:cNvSpPr>
            <a:spLocks noGrp="1"/>
          </p:cNvSpPr>
          <p:nvPr>
            <p:ph type="ftr" sz="quarter" idx="11"/>
          </p:nvPr>
        </p:nvSpPr>
        <p:spPr/>
        <p:txBody>
          <a:bodyPr numCol="1"/>
          <a:lstStyle/>
          <a:p>
            <a:endParaRPr lang="es-MX" altLang="es-MX"/>
          </a:p>
        </p:txBody>
      </p:sp>
      <p:sp>
        <p:nvSpPr>
          <p:cNvPr id="6" name="Marcador de número de diapositiva 5"/>
          <p:cNvSpPr>
            <a:spLocks noGrp="1"/>
          </p:cNvSpPr>
          <p:nvPr>
            <p:ph type="sldNum" sz="quarter" idx="12"/>
          </p:nvPr>
        </p:nvSpPr>
        <p:spPr/>
        <p:txBody>
          <a:bodyPr numCol="1"/>
          <a:lstStyle/>
          <a:p>
            <a:fld id="{64525E6B-7C3E-4AD3-93FD-C655DB8888C2}" type="slidenum">
              <a:rPr lang="es-MX" altLang="es-MX" smtClean="0"/>
              <a:t>‹Nº›</a:t>
            </a:fld>
            <a:endParaRPr lang="es-MX" altLang="es-MX"/>
          </a:p>
        </p:txBody>
      </p:sp>
    </p:spTree>
    <p:extLst>
      <p:ext uri="{BB962C8B-B14F-4D97-AF65-F5344CB8AC3E}">
        <p14:creationId xmlns:p14="http://schemas.microsoft.com/office/powerpoint/2010/main" val="104070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numCol="1" anchor="b"/>
          <a:lstStyle>
            <a:lvl1pPr algn="ctr">
              <a:defRPr sz="6000"/>
            </a:lvl1pPr>
          </a:lstStyle>
          <a:p>
            <a:r>
              <a:rPr lang="es-ES" altLang="es-ES" smtClean="0"/>
              <a:t>Haga clic para modificar el estilo de título del patrón</a:t>
            </a:r>
            <a:endParaRPr lang="es-MX" altLang="es-MX"/>
          </a:p>
        </p:txBody>
      </p:sp>
      <p:sp>
        <p:nvSpPr>
          <p:cNvPr id="3" name="Subtítulo 2"/>
          <p:cNvSpPr>
            <a:spLocks noGrp="1"/>
          </p:cNvSpPr>
          <p:nvPr>
            <p:ph type="subTitle" idx="1"/>
          </p:nvPr>
        </p:nvSpPr>
        <p:spPr>
          <a:xfrm>
            <a:off x="1524000" y="3602038"/>
            <a:ext cx="9144000" cy="1655762"/>
          </a:xfrm>
        </p:spPr>
        <p:txBody>
          <a:bodyPr numCol="1"/>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ltLang="es-ES" smtClean="0"/>
              <a:t>Haga clic para modificar el estilo de subtítulo del patrón</a:t>
            </a:r>
            <a:endParaRPr lang="es-MX" altLang="es-MX"/>
          </a:p>
        </p:txBody>
      </p:sp>
      <p:sp>
        <p:nvSpPr>
          <p:cNvPr id="4" name="Marcador de fecha 3"/>
          <p:cNvSpPr>
            <a:spLocks noGrp="1"/>
          </p:cNvSpPr>
          <p:nvPr>
            <p:ph type="dt" sz="half" idx="10"/>
          </p:nvPr>
        </p:nvSpPr>
        <p:spPr/>
        <p:txBody>
          <a:bodyPr numCol="1"/>
          <a:lstStyle/>
          <a:p>
            <a:fld id="{C062B9D6-29CC-49D3-A5D1-BF128FA8BEA0}" type="datetimeFigureOut">
              <a:rPr lang="es-MX" altLang="es-MX" smtClean="0">
                <a:solidFill>
                  <a:prstClr val="black">
                    <a:tint val="75000"/>
                  </a:prstClr>
                </a:solidFill>
              </a:rPr>
              <a:pPr/>
              <a:t>03/02/2016</a:t>
            </a:fld>
            <a:endParaRPr lang="es-MX" altLang="es-MX">
              <a:solidFill>
                <a:prstClr val="black">
                  <a:tint val="75000"/>
                </a:prstClr>
              </a:solidFill>
            </a:endParaRPr>
          </a:p>
        </p:txBody>
      </p:sp>
      <p:sp>
        <p:nvSpPr>
          <p:cNvPr id="5" name="Marcador de pie de página 4"/>
          <p:cNvSpPr>
            <a:spLocks noGrp="1"/>
          </p:cNvSpPr>
          <p:nvPr>
            <p:ph type="ftr" sz="quarter" idx="11"/>
          </p:nvPr>
        </p:nvSpPr>
        <p:spPr/>
        <p:txBody>
          <a:bodyPr numCol="1"/>
          <a:lstStyle/>
          <a:p>
            <a:endParaRPr lang="es-MX" altLang="es-MX">
              <a:solidFill>
                <a:prstClr val="black">
                  <a:tint val="75000"/>
                </a:prstClr>
              </a:solidFill>
            </a:endParaRPr>
          </a:p>
        </p:txBody>
      </p:sp>
      <p:sp>
        <p:nvSpPr>
          <p:cNvPr id="6" name="Marcador de número de diapositiva 5"/>
          <p:cNvSpPr>
            <a:spLocks noGrp="1"/>
          </p:cNvSpPr>
          <p:nvPr>
            <p:ph type="sldNum" sz="quarter" idx="12"/>
          </p:nvPr>
        </p:nvSpPr>
        <p:spPr/>
        <p:txBody>
          <a:bodyPr numCol="1"/>
          <a:lstStyle/>
          <a:p>
            <a:fld id="{64525E6B-7C3E-4AD3-93FD-C655DB8888C2}" type="slidenum">
              <a:rPr lang="es-MX" altLang="es-MX" smtClean="0">
                <a:solidFill>
                  <a:prstClr val="black">
                    <a:tint val="75000"/>
                  </a:prstClr>
                </a:solidFill>
              </a:rPr>
              <a:pPr/>
              <a:t>‹Nº›</a:t>
            </a:fld>
            <a:endParaRPr lang="es-MX" altLang="es-MX">
              <a:solidFill>
                <a:prstClr val="black">
                  <a:tint val="75000"/>
                </a:prstClr>
              </a:solidFill>
            </a:endParaRPr>
          </a:p>
        </p:txBody>
      </p:sp>
    </p:spTree>
    <p:extLst>
      <p:ext uri="{BB962C8B-B14F-4D97-AF65-F5344CB8AC3E}">
        <p14:creationId xmlns:p14="http://schemas.microsoft.com/office/powerpoint/2010/main" val="2661667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1"/>
          <a:lstStyle/>
          <a:p>
            <a:r>
              <a:rPr lang="es-ES" altLang="es-ES" smtClean="0"/>
              <a:t>Haga clic para modificar el estilo de título del patrón</a:t>
            </a:r>
            <a:endParaRPr lang="es-MX" altLang="es-MX"/>
          </a:p>
        </p:txBody>
      </p:sp>
      <p:sp>
        <p:nvSpPr>
          <p:cNvPr id="3" name="Marcador de contenido 2"/>
          <p:cNvSpPr>
            <a:spLocks noGrp="1"/>
          </p:cNvSpPr>
          <p:nvPr>
            <p:ph idx="1"/>
          </p:nvPr>
        </p:nvSpPr>
        <p:spPr/>
        <p:txBody>
          <a:bodyPr numCol="1"/>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MX" altLang="es-MX"/>
          </a:p>
        </p:txBody>
      </p:sp>
      <p:sp>
        <p:nvSpPr>
          <p:cNvPr id="4" name="Marcador de fecha 3"/>
          <p:cNvSpPr>
            <a:spLocks noGrp="1"/>
          </p:cNvSpPr>
          <p:nvPr>
            <p:ph type="dt" sz="half" idx="10"/>
          </p:nvPr>
        </p:nvSpPr>
        <p:spPr/>
        <p:txBody>
          <a:bodyPr numCol="1"/>
          <a:lstStyle/>
          <a:p>
            <a:fld id="{C062B9D6-29CC-49D3-A5D1-BF128FA8BEA0}" type="datetimeFigureOut">
              <a:rPr lang="es-MX" altLang="es-MX" smtClean="0">
                <a:solidFill>
                  <a:prstClr val="black">
                    <a:tint val="75000"/>
                  </a:prstClr>
                </a:solidFill>
              </a:rPr>
              <a:pPr/>
              <a:t>03/02/2016</a:t>
            </a:fld>
            <a:endParaRPr lang="es-MX" altLang="es-MX">
              <a:solidFill>
                <a:prstClr val="black">
                  <a:tint val="75000"/>
                </a:prstClr>
              </a:solidFill>
            </a:endParaRPr>
          </a:p>
        </p:txBody>
      </p:sp>
      <p:sp>
        <p:nvSpPr>
          <p:cNvPr id="5" name="Marcador de pie de página 4"/>
          <p:cNvSpPr>
            <a:spLocks noGrp="1"/>
          </p:cNvSpPr>
          <p:nvPr>
            <p:ph type="ftr" sz="quarter" idx="11"/>
          </p:nvPr>
        </p:nvSpPr>
        <p:spPr/>
        <p:txBody>
          <a:bodyPr numCol="1"/>
          <a:lstStyle/>
          <a:p>
            <a:endParaRPr lang="es-MX" altLang="es-MX">
              <a:solidFill>
                <a:prstClr val="black">
                  <a:tint val="75000"/>
                </a:prstClr>
              </a:solidFill>
            </a:endParaRPr>
          </a:p>
        </p:txBody>
      </p:sp>
      <p:sp>
        <p:nvSpPr>
          <p:cNvPr id="6" name="Marcador de número de diapositiva 5"/>
          <p:cNvSpPr>
            <a:spLocks noGrp="1"/>
          </p:cNvSpPr>
          <p:nvPr>
            <p:ph type="sldNum" sz="quarter" idx="12"/>
          </p:nvPr>
        </p:nvSpPr>
        <p:spPr/>
        <p:txBody>
          <a:bodyPr numCol="1"/>
          <a:lstStyle/>
          <a:p>
            <a:fld id="{64525E6B-7C3E-4AD3-93FD-C655DB8888C2}" type="slidenum">
              <a:rPr lang="es-MX" altLang="es-MX" smtClean="0">
                <a:solidFill>
                  <a:prstClr val="black">
                    <a:tint val="75000"/>
                  </a:prstClr>
                </a:solidFill>
              </a:rPr>
              <a:pPr/>
              <a:t>‹Nº›</a:t>
            </a:fld>
            <a:endParaRPr lang="es-MX" altLang="es-MX">
              <a:solidFill>
                <a:prstClr val="black">
                  <a:tint val="75000"/>
                </a:prstClr>
              </a:solidFill>
            </a:endParaRPr>
          </a:p>
        </p:txBody>
      </p:sp>
    </p:spTree>
    <p:extLst>
      <p:ext uri="{BB962C8B-B14F-4D97-AF65-F5344CB8AC3E}">
        <p14:creationId xmlns:p14="http://schemas.microsoft.com/office/powerpoint/2010/main" val="3578101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numCol="1" anchor="b"/>
          <a:lstStyle>
            <a:lvl1pPr>
              <a:defRPr sz="6000"/>
            </a:lvl1pPr>
          </a:lstStyle>
          <a:p>
            <a:r>
              <a:rPr lang="es-ES" altLang="es-ES" smtClean="0"/>
              <a:t>Haga clic para modificar el estilo de título del patrón</a:t>
            </a:r>
            <a:endParaRPr lang="es-MX" altLang="es-MX"/>
          </a:p>
        </p:txBody>
      </p:sp>
      <p:sp>
        <p:nvSpPr>
          <p:cNvPr id="3" name="Marcador de texto 2"/>
          <p:cNvSpPr>
            <a:spLocks noGrp="1"/>
          </p:cNvSpPr>
          <p:nvPr>
            <p:ph type="body" idx="1"/>
          </p:nvPr>
        </p:nvSpPr>
        <p:spPr>
          <a:xfrm>
            <a:off x="831850" y="4589463"/>
            <a:ext cx="10515600" cy="1500187"/>
          </a:xfrm>
        </p:spPr>
        <p:txBody>
          <a:bodyPr numCol="1"/>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ltLang="es-ES" smtClean="0"/>
              <a:t>Haga clic para modificar el estilo de texto del patrón</a:t>
            </a:r>
          </a:p>
        </p:txBody>
      </p:sp>
      <p:sp>
        <p:nvSpPr>
          <p:cNvPr id="4" name="Marcador de fecha 3"/>
          <p:cNvSpPr>
            <a:spLocks noGrp="1"/>
          </p:cNvSpPr>
          <p:nvPr>
            <p:ph type="dt" sz="half" idx="10"/>
          </p:nvPr>
        </p:nvSpPr>
        <p:spPr/>
        <p:txBody>
          <a:bodyPr numCol="1"/>
          <a:lstStyle/>
          <a:p>
            <a:fld id="{C062B9D6-29CC-49D3-A5D1-BF128FA8BEA0}" type="datetimeFigureOut">
              <a:rPr lang="es-MX" altLang="es-MX" smtClean="0">
                <a:solidFill>
                  <a:prstClr val="black">
                    <a:tint val="75000"/>
                  </a:prstClr>
                </a:solidFill>
              </a:rPr>
              <a:pPr/>
              <a:t>03/02/2016</a:t>
            </a:fld>
            <a:endParaRPr lang="es-MX" altLang="es-MX">
              <a:solidFill>
                <a:prstClr val="black">
                  <a:tint val="75000"/>
                </a:prstClr>
              </a:solidFill>
            </a:endParaRPr>
          </a:p>
        </p:txBody>
      </p:sp>
      <p:sp>
        <p:nvSpPr>
          <p:cNvPr id="5" name="Marcador de pie de página 4"/>
          <p:cNvSpPr>
            <a:spLocks noGrp="1"/>
          </p:cNvSpPr>
          <p:nvPr>
            <p:ph type="ftr" sz="quarter" idx="11"/>
          </p:nvPr>
        </p:nvSpPr>
        <p:spPr/>
        <p:txBody>
          <a:bodyPr numCol="1"/>
          <a:lstStyle/>
          <a:p>
            <a:endParaRPr lang="es-MX" altLang="es-MX">
              <a:solidFill>
                <a:prstClr val="black">
                  <a:tint val="75000"/>
                </a:prstClr>
              </a:solidFill>
            </a:endParaRPr>
          </a:p>
        </p:txBody>
      </p:sp>
      <p:sp>
        <p:nvSpPr>
          <p:cNvPr id="6" name="Marcador de número de diapositiva 5"/>
          <p:cNvSpPr>
            <a:spLocks noGrp="1"/>
          </p:cNvSpPr>
          <p:nvPr>
            <p:ph type="sldNum" sz="quarter" idx="12"/>
          </p:nvPr>
        </p:nvSpPr>
        <p:spPr/>
        <p:txBody>
          <a:bodyPr numCol="1"/>
          <a:lstStyle/>
          <a:p>
            <a:fld id="{64525E6B-7C3E-4AD3-93FD-C655DB8888C2}" type="slidenum">
              <a:rPr lang="es-MX" altLang="es-MX" smtClean="0">
                <a:solidFill>
                  <a:prstClr val="black">
                    <a:tint val="75000"/>
                  </a:prstClr>
                </a:solidFill>
              </a:rPr>
              <a:pPr/>
              <a:t>‹Nº›</a:t>
            </a:fld>
            <a:endParaRPr lang="es-MX" altLang="es-MX">
              <a:solidFill>
                <a:prstClr val="black">
                  <a:tint val="75000"/>
                </a:prstClr>
              </a:solidFill>
            </a:endParaRPr>
          </a:p>
        </p:txBody>
      </p:sp>
    </p:spTree>
    <p:extLst>
      <p:ext uri="{BB962C8B-B14F-4D97-AF65-F5344CB8AC3E}">
        <p14:creationId xmlns:p14="http://schemas.microsoft.com/office/powerpoint/2010/main" val="3565135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1"/>
          <a:lstStyle/>
          <a:p>
            <a:r>
              <a:rPr lang="es-ES" altLang="es-ES" smtClean="0"/>
              <a:t>Haga clic para modificar el estilo de título del patrón</a:t>
            </a:r>
            <a:endParaRPr lang="es-MX" altLang="es-MX"/>
          </a:p>
        </p:txBody>
      </p:sp>
      <p:sp>
        <p:nvSpPr>
          <p:cNvPr id="3" name="Marcador de contenido 2"/>
          <p:cNvSpPr>
            <a:spLocks noGrp="1"/>
          </p:cNvSpPr>
          <p:nvPr>
            <p:ph sz="half" idx="1"/>
          </p:nvPr>
        </p:nvSpPr>
        <p:spPr>
          <a:xfrm>
            <a:off x="838200" y="1825625"/>
            <a:ext cx="5181600" cy="4351338"/>
          </a:xfrm>
        </p:spPr>
        <p:txBody>
          <a:bodyPr numCol="1"/>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MX" altLang="es-MX"/>
          </a:p>
        </p:txBody>
      </p:sp>
      <p:sp>
        <p:nvSpPr>
          <p:cNvPr id="4" name="Marcador de contenido 3"/>
          <p:cNvSpPr>
            <a:spLocks noGrp="1"/>
          </p:cNvSpPr>
          <p:nvPr>
            <p:ph sz="half" idx="2"/>
          </p:nvPr>
        </p:nvSpPr>
        <p:spPr>
          <a:xfrm>
            <a:off x="6172200" y="1825625"/>
            <a:ext cx="5181600" cy="4351338"/>
          </a:xfrm>
        </p:spPr>
        <p:txBody>
          <a:bodyPr numCol="1"/>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MX" altLang="es-MX"/>
          </a:p>
        </p:txBody>
      </p:sp>
      <p:sp>
        <p:nvSpPr>
          <p:cNvPr id="5" name="Marcador de fecha 4"/>
          <p:cNvSpPr>
            <a:spLocks noGrp="1"/>
          </p:cNvSpPr>
          <p:nvPr>
            <p:ph type="dt" sz="half" idx="10"/>
          </p:nvPr>
        </p:nvSpPr>
        <p:spPr/>
        <p:txBody>
          <a:bodyPr numCol="1"/>
          <a:lstStyle/>
          <a:p>
            <a:fld id="{C062B9D6-29CC-49D3-A5D1-BF128FA8BEA0}" type="datetimeFigureOut">
              <a:rPr lang="es-MX" altLang="es-MX" smtClean="0">
                <a:solidFill>
                  <a:prstClr val="black">
                    <a:tint val="75000"/>
                  </a:prstClr>
                </a:solidFill>
              </a:rPr>
              <a:pPr/>
              <a:t>03/02/2016</a:t>
            </a:fld>
            <a:endParaRPr lang="es-MX" altLang="es-MX">
              <a:solidFill>
                <a:prstClr val="black">
                  <a:tint val="75000"/>
                </a:prstClr>
              </a:solidFill>
            </a:endParaRPr>
          </a:p>
        </p:txBody>
      </p:sp>
      <p:sp>
        <p:nvSpPr>
          <p:cNvPr id="6" name="Marcador de pie de página 5"/>
          <p:cNvSpPr>
            <a:spLocks noGrp="1"/>
          </p:cNvSpPr>
          <p:nvPr>
            <p:ph type="ftr" sz="quarter" idx="11"/>
          </p:nvPr>
        </p:nvSpPr>
        <p:spPr/>
        <p:txBody>
          <a:bodyPr numCol="1"/>
          <a:lstStyle/>
          <a:p>
            <a:endParaRPr lang="es-MX" altLang="es-MX">
              <a:solidFill>
                <a:prstClr val="black">
                  <a:tint val="75000"/>
                </a:prstClr>
              </a:solidFill>
            </a:endParaRPr>
          </a:p>
        </p:txBody>
      </p:sp>
      <p:sp>
        <p:nvSpPr>
          <p:cNvPr id="7" name="Marcador de número de diapositiva 6"/>
          <p:cNvSpPr>
            <a:spLocks noGrp="1"/>
          </p:cNvSpPr>
          <p:nvPr>
            <p:ph type="sldNum" sz="quarter" idx="12"/>
          </p:nvPr>
        </p:nvSpPr>
        <p:spPr/>
        <p:txBody>
          <a:bodyPr numCol="1"/>
          <a:lstStyle/>
          <a:p>
            <a:fld id="{64525E6B-7C3E-4AD3-93FD-C655DB8888C2}" type="slidenum">
              <a:rPr lang="es-MX" altLang="es-MX" smtClean="0">
                <a:solidFill>
                  <a:prstClr val="black">
                    <a:tint val="75000"/>
                  </a:prstClr>
                </a:solidFill>
              </a:rPr>
              <a:pPr/>
              <a:t>‹Nº›</a:t>
            </a:fld>
            <a:endParaRPr lang="es-MX" altLang="es-MX">
              <a:solidFill>
                <a:prstClr val="black">
                  <a:tint val="75000"/>
                </a:prstClr>
              </a:solidFill>
            </a:endParaRPr>
          </a:p>
        </p:txBody>
      </p:sp>
    </p:spTree>
    <p:extLst>
      <p:ext uri="{BB962C8B-B14F-4D97-AF65-F5344CB8AC3E}">
        <p14:creationId xmlns:p14="http://schemas.microsoft.com/office/powerpoint/2010/main" val="4215091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numCol="1"/>
          <a:lstStyle/>
          <a:p>
            <a:r>
              <a:rPr lang="es-ES" altLang="es-ES" smtClean="0"/>
              <a:t>Haga clic para modificar el estilo de título del patrón</a:t>
            </a:r>
            <a:endParaRPr lang="es-MX" altLang="es-MX"/>
          </a:p>
        </p:txBody>
      </p:sp>
      <p:sp>
        <p:nvSpPr>
          <p:cNvPr id="3" name="Marcador de texto 2"/>
          <p:cNvSpPr>
            <a:spLocks noGrp="1"/>
          </p:cNvSpPr>
          <p:nvPr>
            <p:ph type="body" idx="1"/>
          </p:nvPr>
        </p:nvSpPr>
        <p:spPr>
          <a:xfrm>
            <a:off x="839788" y="1681163"/>
            <a:ext cx="5157787"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lt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numCol="1"/>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MX" altLang="es-MX"/>
          </a:p>
        </p:txBody>
      </p:sp>
      <p:sp>
        <p:nvSpPr>
          <p:cNvPr id="5" name="Marcador de texto 4"/>
          <p:cNvSpPr>
            <a:spLocks noGrp="1"/>
          </p:cNvSpPr>
          <p:nvPr>
            <p:ph type="body" sz="quarter" idx="3"/>
          </p:nvPr>
        </p:nvSpPr>
        <p:spPr>
          <a:xfrm>
            <a:off x="6172200" y="1681163"/>
            <a:ext cx="5183188"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lt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numCol="1"/>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MX" altLang="es-MX"/>
          </a:p>
        </p:txBody>
      </p:sp>
      <p:sp>
        <p:nvSpPr>
          <p:cNvPr id="7" name="Marcador de fecha 6"/>
          <p:cNvSpPr>
            <a:spLocks noGrp="1"/>
          </p:cNvSpPr>
          <p:nvPr>
            <p:ph type="dt" sz="half" idx="10"/>
          </p:nvPr>
        </p:nvSpPr>
        <p:spPr/>
        <p:txBody>
          <a:bodyPr numCol="1"/>
          <a:lstStyle/>
          <a:p>
            <a:fld id="{C062B9D6-29CC-49D3-A5D1-BF128FA8BEA0}" type="datetimeFigureOut">
              <a:rPr lang="es-MX" altLang="es-MX" smtClean="0">
                <a:solidFill>
                  <a:prstClr val="black">
                    <a:tint val="75000"/>
                  </a:prstClr>
                </a:solidFill>
              </a:rPr>
              <a:pPr/>
              <a:t>03/02/2016</a:t>
            </a:fld>
            <a:endParaRPr lang="es-MX" altLang="es-MX">
              <a:solidFill>
                <a:prstClr val="black">
                  <a:tint val="75000"/>
                </a:prstClr>
              </a:solidFill>
            </a:endParaRPr>
          </a:p>
        </p:txBody>
      </p:sp>
      <p:sp>
        <p:nvSpPr>
          <p:cNvPr id="8" name="Marcador de pie de página 7"/>
          <p:cNvSpPr>
            <a:spLocks noGrp="1"/>
          </p:cNvSpPr>
          <p:nvPr>
            <p:ph type="ftr" sz="quarter" idx="11"/>
          </p:nvPr>
        </p:nvSpPr>
        <p:spPr/>
        <p:txBody>
          <a:bodyPr numCol="1"/>
          <a:lstStyle/>
          <a:p>
            <a:endParaRPr lang="es-MX" altLang="es-MX">
              <a:solidFill>
                <a:prstClr val="black">
                  <a:tint val="75000"/>
                </a:prstClr>
              </a:solidFill>
            </a:endParaRPr>
          </a:p>
        </p:txBody>
      </p:sp>
      <p:sp>
        <p:nvSpPr>
          <p:cNvPr id="9" name="Marcador de número de diapositiva 8"/>
          <p:cNvSpPr>
            <a:spLocks noGrp="1"/>
          </p:cNvSpPr>
          <p:nvPr>
            <p:ph type="sldNum" sz="quarter" idx="12"/>
          </p:nvPr>
        </p:nvSpPr>
        <p:spPr/>
        <p:txBody>
          <a:bodyPr numCol="1"/>
          <a:lstStyle/>
          <a:p>
            <a:fld id="{64525E6B-7C3E-4AD3-93FD-C655DB8888C2}" type="slidenum">
              <a:rPr lang="es-MX" altLang="es-MX" smtClean="0">
                <a:solidFill>
                  <a:prstClr val="black">
                    <a:tint val="75000"/>
                  </a:prstClr>
                </a:solidFill>
              </a:rPr>
              <a:pPr/>
              <a:t>‹Nº›</a:t>
            </a:fld>
            <a:endParaRPr lang="es-MX" altLang="es-MX">
              <a:solidFill>
                <a:prstClr val="black">
                  <a:tint val="75000"/>
                </a:prstClr>
              </a:solidFill>
            </a:endParaRPr>
          </a:p>
        </p:txBody>
      </p:sp>
    </p:spTree>
    <p:extLst>
      <p:ext uri="{BB962C8B-B14F-4D97-AF65-F5344CB8AC3E}">
        <p14:creationId xmlns:p14="http://schemas.microsoft.com/office/powerpoint/2010/main" val="139139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1"/>
          <a:lstStyle/>
          <a:p>
            <a:r>
              <a:rPr lang="es-ES" altLang="es-ES" smtClean="0"/>
              <a:t>Haga clic para modificar el estilo de título del patrón</a:t>
            </a:r>
            <a:endParaRPr lang="es-MX" altLang="es-MX"/>
          </a:p>
        </p:txBody>
      </p:sp>
      <p:sp>
        <p:nvSpPr>
          <p:cNvPr id="3" name="Marcador de fecha 2"/>
          <p:cNvSpPr>
            <a:spLocks noGrp="1"/>
          </p:cNvSpPr>
          <p:nvPr>
            <p:ph type="dt" sz="half" idx="10"/>
          </p:nvPr>
        </p:nvSpPr>
        <p:spPr/>
        <p:txBody>
          <a:bodyPr numCol="1"/>
          <a:lstStyle/>
          <a:p>
            <a:fld id="{C062B9D6-29CC-49D3-A5D1-BF128FA8BEA0}" type="datetimeFigureOut">
              <a:rPr lang="es-MX" altLang="es-MX" smtClean="0">
                <a:solidFill>
                  <a:prstClr val="black">
                    <a:tint val="75000"/>
                  </a:prstClr>
                </a:solidFill>
              </a:rPr>
              <a:pPr/>
              <a:t>03/02/2016</a:t>
            </a:fld>
            <a:endParaRPr lang="es-MX" altLang="es-MX">
              <a:solidFill>
                <a:prstClr val="black">
                  <a:tint val="75000"/>
                </a:prstClr>
              </a:solidFill>
            </a:endParaRPr>
          </a:p>
        </p:txBody>
      </p:sp>
      <p:sp>
        <p:nvSpPr>
          <p:cNvPr id="4" name="Marcador de pie de página 3"/>
          <p:cNvSpPr>
            <a:spLocks noGrp="1"/>
          </p:cNvSpPr>
          <p:nvPr>
            <p:ph type="ftr" sz="quarter" idx="11"/>
          </p:nvPr>
        </p:nvSpPr>
        <p:spPr/>
        <p:txBody>
          <a:bodyPr numCol="1"/>
          <a:lstStyle/>
          <a:p>
            <a:endParaRPr lang="es-MX" altLang="es-MX">
              <a:solidFill>
                <a:prstClr val="black">
                  <a:tint val="75000"/>
                </a:prstClr>
              </a:solidFill>
            </a:endParaRPr>
          </a:p>
        </p:txBody>
      </p:sp>
      <p:sp>
        <p:nvSpPr>
          <p:cNvPr id="5" name="Marcador de número de diapositiva 4"/>
          <p:cNvSpPr>
            <a:spLocks noGrp="1"/>
          </p:cNvSpPr>
          <p:nvPr>
            <p:ph type="sldNum" sz="quarter" idx="12"/>
          </p:nvPr>
        </p:nvSpPr>
        <p:spPr/>
        <p:txBody>
          <a:bodyPr numCol="1"/>
          <a:lstStyle/>
          <a:p>
            <a:fld id="{64525E6B-7C3E-4AD3-93FD-C655DB8888C2}" type="slidenum">
              <a:rPr lang="es-MX" altLang="es-MX" smtClean="0">
                <a:solidFill>
                  <a:prstClr val="black">
                    <a:tint val="75000"/>
                  </a:prstClr>
                </a:solidFill>
              </a:rPr>
              <a:pPr/>
              <a:t>‹Nº›</a:t>
            </a:fld>
            <a:endParaRPr lang="es-MX" altLang="es-MX">
              <a:solidFill>
                <a:prstClr val="black">
                  <a:tint val="75000"/>
                </a:prstClr>
              </a:solidFill>
            </a:endParaRPr>
          </a:p>
        </p:txBody>
      </p:sp>
    </p:spTree>
    <p:extLst>
      <p:ext uri="{BB962C8B-B14F-4D97-AF65-F5344CB8AC3E}">
        <p14:creationId xmlns:p14="http://schemas.microsoft.com/office/powerpoint/2010/main" val="2700383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numCol="1"/>
          <a:lstStyle/>
          <a:p>
            <a:fld id="{C062B9D6-29CC-49D3-A5D1-BF128FA8BEA0}" type="datetimeFigureOut">
              <a:rPr lang="es-MX" altLang="es-MX" smtClean="0">
                <a:solidFill>
                  <a:prstClr val="black">
                    <a:tint val="75000"/>
                  </a:prstClr>
                </a:solidFill>
              </a:rPr>
              <a:pPr/>
              <a:t>03/02/2016</a:t>
            </a:fld>
            <a:endParaRPr lang="es-MX" altLang="es-MX">
              <a:solidFill>
                <a:prstClr val="black">
                  <a:tint val="75000"/>
                </a:prstClr>
              </a:solidFill>
            </a:endParaRPr>
          </a:p>
        </p:txBody>
      </p:sp>
      <p:sp>
        <p:nvSpPr>
          <p:cNvPr id="3" name="Marcador de pie de página 2"/>
          <p:cNvSpPr>
            <a:spLocks noGrp="1"/>
          </p:cNvSpPr>
          <p:nvPr>
            <p:ph type="ftr" sz="quarter" idx="11"/>
          </p:nvPr>
        </p:nvSpPr>
        <p:spPr/>
        <p:txBody>
          <a:bodyPr numCol="1"/>
          <a:lstStyle/>
          <a:p>
            <a:endParaRPr lang="es-MX" altLang="es-MX">
              <a:solidFill>
                <a:prstClr val="black">
                  <a:tint val="75000"/>
                </a:prstClr>
              </a:solidFill>
            </a:endParaRPr>
          </a:p>
        </p:txBody>
      </p:sp>
      <p:sp>
        <p:nvSpPr>
          <p:cNvPr id="4" name="Marcador de número de diapositiva 3"/>
          <p:cNvSpPr>
            <a:spLocks noGrp="1"/>
          </p:cNvSpPr>
          <p:nvPr>
            <p:ph type="sldNum" sz="quarter" idx="12"/>
          </p:nvPr>
        </p:nvSpPr>
        <p:spPr/>
        <p:txBody>
          <a:bodyPr numCol="1"/>
          <a:lstStyle/>
          <a:p>
            <a:fld id="{64525E6B-7C3E-4AD3-93FD-C655DB8888C2}" type="slidenum">
              <a:rPr lang="es-MX" altLang="es-MX" smtClean="0">
                <a:solidFill>
                  <a:prstClr val="black">
                    <a:tint val="75000"/>
                  </a:prstClr>
                </a:solidFill>
              </a:rPr>
              <a:pPr/>
              <a:t>‹Nº›</a:t>
            </a:fld>
            <a:endParaRPr lang="es-MX" altLang="es-MX">
              <a:solidFill>
                <a:prstClr val="black">
                  <a:tint val="75000"/>
                </a:prstClr>
              </a:solidFill>
            </a:endParaRPr>
          </a:p>
        </p:txBody>
      </p:sp>
    </p:spTree>
    <p:extLst>
      <p:ext uri="{BB962C8B-B14F-4D97-AF65-F5344CB8AC3E}">
        <p14:creationId xmlns:p14="http://schemas.microsoft.com/office/powerpoint/2010/main" val="4223197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numCol="1" anchor="b"/>
          <a:lstStyle>
            <a:lvl1pPr>
              <a:defRPr sz="3200"/>
            </a:lvl1pPr>
          </a:lstStyle>
          <a:p>
            <a:r>
              <a:rPr lang="es-ES" altLang="es-ES" smtClean="0"/>
              <a:t>Haga clic para modificar el estilo de título del patrón</a:t>
            </a:r>
            <a:endParaRPr lang="es-MX" altLang="es-MX"/>
          </a:p>
        </p:txBody>
      </p:sp>
      <p:sp>
        <p:nvSpPr>
          <p:cNvPr id="3" name="Marcador de contenido 2"/>
          <p:cNvSpPr>
            <a:spLocks noGrp="1"/>
          </p:cNvSpPr>
          <p:nvPr>
            <p:ph idx="1"/>
          </p:nvPr>
        </p:nvSpPr>
        <p:spPr>
          <a:xfrm>
            <a:off x="5183188" y="987425"/>
            <a:ext cx="6172200" cy="487362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MX" altLang="es-MX"/>
          </a:p>
        </p:txBody>
      </p:sp>
      <p:sp>
        <p:nvSpPr>
          <p:cNvPr id="4" name="Marcador de texto 3"/>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ltLang="es-ES" smtClean="0"/>
              <a:t>Haga clic para modificar el estilo de texto del patrón</a:t>
            </a:r>
          </a:p>
        </p:txBody>
      </p:sp>
      <p:sp>
        <p:nvSpPr>
          <p:cNvPr id="5" name="Marcador de fecha 4"/>
          <p:cNvSpPr>
            <a:spLocks noGrp="1"/>
          </p:cNvSpPr>
          <p:nvPr>
            <p:ph type="dt" sz="half" idx="10"/>
          </p:nvPr>
        </p:nvSpPr>
        <p:spPr/>
        <p:txBody>
          <a:bodyPr numCol="1"/>
          <a:lstStyle/>
          <a:p>
            <a:fld id="{C062B9D6-29CC-49D3-A5D1-BF128FA8BEA0}" type="datetimeFigureOut">
              <a:rPr lang="es-MX" altLang="es-MX" smtClean="0">
                <a:solidFill>
                  <a:prstClr val="black">
                    <a:tint val="75000"/>
                  </a:prstClr>
                </a:solidFill>
              </a:rPr>
              <a:pPr/>
              <a:t>03/02/2016</a:t>
            </a:fld>
            <a:endParaRPr lang="es-MX" altLang="es-MX">
              <a:solidFill>
                <a:prstClr val="black">
                  <a:tint val="75000"/>
                </a:prstClr>
              </a:solidFill>
            </a:endParaRPr>
          </a:p>
        </p:txBody>
      </p:sp>
      <p:sp>
        <p:nvSpPr>
          <p:cNvPr id="6" name="Marcador de pie de página 5"/>
          <p:cNvSpPr>
            <a:spLocks noGrp="1"/>
          </p:cNvSpPr>
          <p:nvPr>
            <p:ph type="ftr" sz="quarter" idx="11"/>
          </p:nvPr>
        </p:nvSpPr>
        <p:spPr/>
        <p:txBody>
          <a:bodyPr numCol="1"/>
          <a:lstStyle/>
          <a:p>
            <a:endParaRPr lang="es-MX" altLang="es-MX">
              <a:solidFill>
                <a:prstClr val="black">
                  <a:tint val="75000"/>
                </a:prstClr>
              </a:solidFill>
            </a:endParaRPr>
          </a:p>
        </p:txBody>
      </p:sp>
      <p:sp>
        <p:nvSpPr>
          <p:cNvPr id="7" name="Marcador de número de diapositiva 6"/>
          <p:cNvSpPr>
            <a:spLocks noGrp="1"/>
          </p:cNvSpPr>
          <p:nvPr>
            <p:ph type="sldNum" sz="quarter" idx="12"/>
          </p:nvPr>
        </p:nvSpPr>
        <p:spPr/>
        <p:txBody>
          <a:bodyPr numCol="1"/>
          <a:lstStyle/>
          <a:p>
            <a:fld id="{64525E6B-7C3E-4AD3-93FD-C655DB8888C2}" type="slidenum">
              <a:rPr lang="es-MX" altLang="es-MX" smtClean="0">
                <a:solidFill>
                  <a:prstClr val="black">
                    <a:tint val="75000"/>
                  </a:prstClr>
                </a:solidFill>
              </a:rPr>
              <a:pPr/>
              <a:t>‹Nº›</a:t>
            </a:fld>
            <a:endParaRPr lang="es-MX" altLang="es-MX">
              <a:solidFill>
                <a:prstClr val="black">
                  <a:tint val="75000"/>
                </a:prstClr>
              </a:solidFill>
            </a:endParaRPr>
          </a:p>
        </p:txBody>
      </p:sp>
    </p:spTree>
    <p:extLst>
      <p:ext uri="{BB962C8B-B14F-4D97-AF65-F5344CB8AC3E}">
        <p14:creationId xmlns:p14="http://schemas.microsoft.com/office/powerpoint/2010/main" val="265917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1"/>
          <a:lstStyle/>
          <a:p>
            <a:r>
              <a:rPr lang="es-ES" altLang="es-ES" smtClean="0"/>
              <a:t>Haga clic para modificar el estilo de título del patrón</a:t>
            </a:r>
            <a:endParaRPr lang="es-MX" altLang="es-MX"/>
          </a:p>
        </p:txBody>
      </p:sp>
      <p:sp>
        <p:nvSpPr>
          <p:cNvPr id="3" name="Marcador de contenido 2"/>
          <p:cNvSpPr>
            <a:spLocks noGrp="1"/>
          </p:cNvSpPr>
          <p:nvPr>
            <p:ph idx="1"/>
          </p:nvPr>
        </p:nvSpPr>
        <p:spPr/>
        <p:txBody>
          <a:bodyPr numCol="1"/>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MX" altLang="es-MX"/>
          </a:p>
        </p:txBody>
      </p:sp>
      <p:sp>
        <p:nvSpPr>
          <p:cNvPr id="4" name="Marcador de fecha 3"/>
          <p:cNvSpPr>
            <a:spLocks noGrp="1"/>
          </p:cNvSpPr>
          <p:nvPr>
            <p:ph type="dt" sz="half" idx="10"/>
          </p:nvPr>
        </p:nvSpPr>
        <p:spPr/>
        <p:txBody>
          <a:bodyPr numCol="1"/>
          <a:lstStyle/>
          <a:p>
            <a:fld id="{C062B9D6-29CC-49D3-A5D1-BF128FA8BEA0}" type="datetimeFigureOut">
              <a:rPr lang="es-MX" altLang="es-MX" smtClean="0"/>
              <a:t>03/02/2016</a:t>
            </a:fld>
            <a:endParaRPr lang="es-MX" altLang="es-MX"/>
          </a:p>
        </p:txBody>
      </p:sp>
      <p:sp>
        <p:nvSpPr>
          <p:cNvPr id="5" name="Marcador de pie de página 4"/>
          <p:cNvSpPr>
            <a:spLocks noGrp="1"/>
          </p:cNvSpPr>
          <p:nvPr>
            <p:ph type="ftr" sz="quarter" idx="11"/>
          </p:nvPr>
        </p:nvSpPr>
        <p:spPr/>
        <p:txBody>
          <a:bodyPr numCol="1"/>
          <a:lstStyle/>
          <a:p>
            <a:endParaRPr lang="es-MX" altLang="es-MX"/>
          </a:p>
        </p:txBody>
      </p:sp>
      <p:sp>
        <p:nvSpPr>
          <p:cNvPr id="6" name="Marcador de número de diapositiva 5"/>
          <p:cNvSpPr>
            <a:spLocks noGrp="1"/>
          </p:cNvSpPr>
          <p:nvPr>
            <p:ph type="sldNum" sz="quarter" idx="12"/>
          </p:nvPr>
        </p:nvSpPr>
        <p:spPr/>
        <p:txBody>
          <a:bodyPr numCol="1"/>
          <a:lstStyle/>
          <a:p>
            <a:fld id="{64525E6B-7C3E-4AD3-93FD-C655DB8888C2}" type="slidenum">
              <a:rPr lang="es-MX" altLang="es-MX" smtClean="0"/>
              <a:t>‹Nº›</a:t>
            </a:fld>
            <a:endParaRPr lang="es-MX" altLang="es-MX"/>
          </a:p>
        </p:txBody>
      </p:sp>
    </p:spTree>
    <p:extLst>
      <p:ext uri="{BB962C8B-B14F-4D97-AF65-F5344CB8AC3E}">
        <p14:creationId xmlns:p14="http://schemas.microsoft.com/office/powerpoint/2010/main" val="1073930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numCol="1" anchor="b"/>
          <a:lstStyle>
            <a:lvl1pPr>
              <a:defRPr sz="3200"/>
            </a:lvl1pPr>
          </a:lstStyle>
          <a:p>
            <a:r>
              <a:rPr lang="es-ES" altLang="es-ES" smtClean="0"/>
              <a:t>Haga clic para modificar el estilo de título del patrón</a:t>
            </a:r>
            <a:endParaRPr lang="es-MX" altLang="es-MX"/>
          </a:p>
        </p:txBody>
      </p:sp>
      <p:sp>
        <p:nvSpPr>
          <p:cNvPr id="3" name="Marcador de posición de imagen 2"/>
          <p:cNvSpPr>
            <a:spLocks noGrp="1"/>
          </p:cNvSpPr>
          <p:nvPr>
            <p:ph type="pic" idx="1"/>
          </p:nvPr>
        </p:nvSpPr>
        <p:spPr>
          <a:xfrm>
            <a:off x="5183188" y="987425"/>
            <a:ext cx="6172200" cy="4873625"/>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ltLang="es-MX"/>
          </a:p>
        </p:txBody>
      </p:sp>
      <p:sp>
        <p:nvSpPr>
          <p:cNvPr id="4" name="Marcador de texto 3"/>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ltLang="es-ES" smtClean="0"/>
              <a:t>Haga clic para modificar el estilo de texto del patrón</a:t>
            </a:r>
          </a:p>
        </p:txBody>
      </p:sp>
      <p:sp>
        <p:nvSpPr>
          <p:cNvPr id="5" name="Marcador de fecha 4"/>
          <p:cNvSpPr>
            <a:spLocks noGrp="1"/>
          </p:cNvSpPr>
          <p:nvPr>
            <p:ph type="dt" sz="half" idx="10"/>
          </p:nvPr>
        </p:nvSpPr>
        <p:spPr/>
        <p:txBody>
          <a:bodyPr numCol="1"/>
          <a:lstStyle/>
          <a:p>
            <a:fld id="{C062B9D6-29CC-49D3-A5D1-BF128FA8BEA0}" type="datetimeFigureOut">
              <a:rPr lang="es-MX" altLang="es-MX" smtClean="0">
                <a:solidFill>
                  <a:prstClr val="black">
                    <a:tint val="75000"/>
                  </a:prstClr>
                </a:solidFill>
              </a:rPr>
              <a:pPr/>
              <a:t>03/02/2016</a:t>
            </a:fld>
            <a:endParaRPr lang="es-MX" altLang="es-MX">
              <a:solidFill>
                <a:prstClr val="black">
                  <a:tint val="75000"/>
                </a:prstClr>
              </a:solidFill>
            </a:endParaRPr>
          </a:p>
        </p:txBody>
      </p:sp>
      <p:sp>
        <p:nvSpPr>
          <p:cNvPr id="6" name="Marcador de pie de página 5"/>
          <p:cNvSpPr>
            <a:spLocks noGrp="1"/>
          </p:cNvSpPr>
          <p:nvPr>
            <p:ph type="ftr" sz="quarter" idx="11"/>
          </p:nvPr>
        </p:nvSpPr>
        <p:spPr/>
        <p:txBody>
          <a:bodyPr numCol="1"/>
          <a:lstStyle/>
          <a:p>
            <a:endParaRPr lang="es-MX" altLang="es-MX">
              <a:solidFill>
                <a:prstClr val="black">
                  <a:tint val="75000"/>
                </a:prstClr>
              </a:solidFill>
            </a:endParaRPr>
          </a:p>
        </p:txBody>
      </p:sp>
      <p:sp>
        <p:nvSpPr>
          <p:cNvPr id="7" name="Marcador de número de diapositiva 6"/>
          <p:cNvSpPr>
            <a:spLocks noGrp="1"/>
          </p:cNvSpPr>
          <p:nvPr>
            <p:ph type="sldNum" sz="quarter" idx="12"/>
          </p:nvPr>
        </p:nvSpPr>
        <p:spPr/>
        <p:txBody>
          <a:bodyPr numCol="1"/>
          <a:lstStyle/>
          <a:p>
            <a:fld id="{64525E6B-7C3E-4AD3-93FD-C655DB8888C2}" type="slidenum">
              <a:rPr lang="es-MX" altLang="es-MX" smtClean="0">
                <a:solidFill>
                  <a:prstClr val="black">
                    <a:tint val="75000"/>
                  </a:prstClr>
                </a:solidFill>
              </a:rPr>
              <a:pPr/>
              <a:t>‹Nº›</a:t>
            </a:fld>
            <a:endParaRPr lang="es-MX" altLang="es-MX">
              <a:solidFill>
                <a:prstClr val="black">
                  <a:tint val="75000"/>
                </a:prstClr>
              </a:solidFill>
            </a:endParaRPr>
          </a:p>
        </p:txBody>
      </p:sp>
    </p:spTree>
    <p:extLst>
      <p:ext uri="{BB962C8B-B14F-4D97-AF65-F5344CB8AC3E}">
        <p14:creationId xmlns:p14="http://schemas.microsoft.com/office/powerpoint/2010/main" val="3793446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1"/>
          <a:lstStyle/>
          <a:p>
            <a:r>
              <a:rPr lang="es-ES" altLang="es-ES" smtClean="0"/>
              <a:t>Haga clic para modificar el estilo de título del patrón</a:t>
            </a:r>
            <a:endParaRPr lang="es-MX" altLang="es-MX"/>
          </a:p>
        </p:txBody>
      </p:sp>
      <p:sp>
        <p:nvSpPr>
          <p:cNvPr id="3" name="Marcador de texto vertical 2"/>
          <p:cNvSpPr>
            <a:spLocks noGrp="1"/>
          </p:cNvSpPr>
          <p:nvPr>
            <p:ph type="body" orient="vert" idx="1"/>
          </p:nvPr>
        </p:nvSpPr>
        <p:spPr/>
        <p:txBody>
          <a:bodyPr vert="eaVert" numCol="1"/>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MX" altLang="es-MX"/>
          </a:p>
        </p:txBody>
      </p:sp>
      <p:sp>
        <p:nvSpPr>
          <p:cNvPr id="4" name="Marcador de fecha 3"/>
          <p:cNvSpPr>
            <a:spLocks noGrp="1"/>
          </p:cNvSpPr>
          <p:nvPr>
            <p:ph type="dt" sz="half" idx="10"/>
          </p:nvPr>
        </p:nvSpPr>
        <p:spPr/>
        <p:txBody>
          <a:bodyPr numCol="1"/>
          <a:lstStyle/>
          <a:p>
            <a:fld id="{C062B9D6-29CC-49D3-A5D1-BF128FA8BEA0}" type="datetimeFigureOut">
              <a:rPr lang="es-MX" altLang="es-MX" smtClean="0">
                <a:solidFill>
                  <a:prstClr val="black">
                    <a:tint val="75000"/>
                  </a:prstClr>
                </a:solidFill>
              </a:rPr>
              <a:pPr/>
              <a:t>03/02/2016</a:t>
            </a:fld>
            <a:endParaRPr lang="es-MX" altLang="es-MX">
              <a:solidFill>
                <a:prstClr val="black">
                  <a:tint val="75000"/>
                </a:prstClr>
              </a:solidFill>
            </a:endParaRPr>
          </a:p>
        </p:txBody>
      </p:sp>
      <p:sp>
        <p:nvSpPr>
          <p:cNvPr id="5" name="Marcador de pie de página 4"/>
          <p:cNvSpPr>
            <a:spLocks noGrp="1"/>
          </p:cNvSpPr>
          <p:nvPr>
            <p:ph type="ftr" sz="quarter" idx="11"/>
          </p:nvPr>
        </p:nvSpPr>
        <p:spPr/>
        <p:txBody>
          <a:bodyPr numCol="1"/>
          <a:lstStyle/>
          <a:p>
            <a:endParaRPr lang="es-MX" altLang="es-MX">
              <a:solidFill>
                <a:prstClr val="black">
                  <a:tint val="75000"/>
                </a:prstClr>
              </a:solidFill>
            </a:endParaRPr>
          </a:p>
        </p:txBody>
      </p:sp>
      <p:sp>
        <p:nvSpPr>
          <p:cNvPr id="6" name="Marcador de número de diapositiva 5"/>
          <p:cNvSpPr>
            <a:spLocks noGrp="1"/>
          </p:cNvSpPr>
          <p:nvPr>
            <p:ph type="sldNum" sz="quarter" idx="12"/>
          </p:nvPr>
        </p:nvSpPr>
        <p:spPr/>
        <p:txBody>
          <a:bodyPr numCol="1"/>
          <a:lstStyle/>
          <a:p>
            <a:fld id="{64525E6B-7C3E-4AD3-93FD-C655DB8888C2}" type="slidenum">
              <a:rPr lang="es-MX" altLang="es-MX" smtClean="0">
                <a:solidFill>
                  <a:prstClr val="black">
                    <a:tint val="75000"/>
                  </a:prstClr>
                </a:solidFill>
              </a:rPr>
              <a:pPr/>
              <a:t>‹Nº›</a:t>
            </a:fld>
            <a:endParaRPr lang="es-MX" altLang="es-MX">
              <a:solidFill>
                <a:prstClr val="black">
                  <a:tint val="75000"/>
                </a:prstClr>
              </a:solidFill>
            </a:endParaRPr>
          </a:p>
        </p:txBody>
      </p:sp>
    </p:spTree>
    <p:extLst>
      <p:ext uri="{BB962C8B-B14F-4D97-AF65-F5344CB8AC3E}">
        <p14:creationId xmlns:p14="http://schemas.microsoft.com/office/powerpoint/2010/main" val="1204928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numCol="1"/>
          <a:lstStyle/>
          <a:p>
            <a:r>
              <a:rPr lang="es-ES" altLang="es-ES" smtClean="0"/>
              <a:t>Haga clic para modificar el estilo de título del patrón</a:t>
            </a:r>
            <a:endParaRPr lang="es-MX" altLang="es-MX"/>
          </a:p>
        </p:txBody>
      </p:sp>
      <p:sp>
        <p:nvSpPr>
          <p:cNvPr id="3" name="Marcador de texto vertical 2"/>
          <p:cNvSpPr>
            <a:spLocks noGrp="1"/>
          </p:cNvSpPr>
          <p:nvPr>
            <p:ph type="body" orient="vert" idx="1"/>
          </p:nvPr>
        </p:nvSpPr>
        <p:spPr>
          <a:xfrm>
            <a:off x="838200" y="365125"/>
            <a:ext cx="7734300" cy="5811838"/>
          </a:xfrm>
        </p:spPr>
        <p:txBody>
          <a:bodyPr vert="eaVert" numCol="1"/>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MX" altLang="es-MX"/>
          </a:p>
        </p:txBody>
      </p:sp>
      <p:sp>
        <p:nvSpPr>
          <p:cNvPr id="4" name="Marcador de fecha 3"/>
          <p:cNvSpPr>
            <a:spLocks noGrp="1"/>
          </p:cNvSpPr>
          <p:nvPr>
            <p:ph type="dt" sz="half" idx="10"/>
          </p:nvPr>
        </p:nvSpPr>
        <p:spPr/>
        <p:txBody>
          <a:bodyPr numCol="1"/>
          <a:lstStyle/>
          <a:p>
            <a:fld id="{C062B9D6-29CC-49D3-A5D1-BF128FA8BEA0}" type="datetimeFigureOut">
              <a:rPr lang="es-MX" altLang="es-MX" smtClean="0">
                <a:solidFill>
                  <a:prstClr val="black">
                    <a:tint val="75000"/>
                  </a:prstClr>
                </a:solidFill>
              </a:rPr>
              <a:pPr/>
              <a:t>03/02/2016</a:t>
            </a:fld>
            <a:endParaRPr lang="es-MX" altLang="es-MX">
              <a:solidFill>
                <a:prstClr val="black">
                  <a:tint val="75000"/>
                </a:prstClr>
              </a:solidFill>
            </a:endParaRPr>
          </a:p>
        </p:txBody>
      </p:sp>
      <p:sp>
        <p:nvSpPr>
          <p:cNvPr id="5" name="Marcador de pie de página 4"/>
          <p:cNvSpPr>
            <a:spLocks noGrp="1"/>
          </p:cNvSpPr>
          <p:nvPr>
            <p:ph type="ftr" sz="quarter" idx="11"/>
          </p:nvPr>
        </p:nvSpPr>
        <p:spPr/>
        <p:txBody>
          <a:bodyPr numCol="1"/>
          <a:lstStyle/>
          <a:p>
            <a:endParaRPr lang="es-MX" altLang="es-MX">
              <a:solidFill>
                <a:prstClr val="black">
                  <a:tint val="75000"/>
                </a:prstClr>
              </a:solidFill>
            </a:endParaRPr>
          </a:p>
        </p:txBody>
      </p:sp>
      <p:sp>
        <p:nvSpPr>
          <p:cNvPr id="6" name="Marcador de número de diapositiva 5"/>
          <p:cNvSpPr>
            <a:spLocks noGrp="1"/>
          </p:cNvSpPr>
          <p:nvPr>
            <p:ph type="sldNum" sz="quarter" idx="12"/>
          </p:nvPr>
        </p:nvSpPr>
        <p:spPr/>
        <p:txBody>
          <a:bodyPr numCol="1"/>
          <a:lstStyle/>
          <a:p>
            <a:fld id="{64525E6B-7C3E-4AD3-93FD-C655DB8888C2}" type="slidenum">
              <a:rPr lang="es-MX" altLang="es-MX" smtClean="0">
                <a:solidFill>
                  <a:prstClr val="black">
                    <a:tint val="75000"/>
                  </a:prstClr>
                </a:solidFill>
              </a:rPr>
              <a:pPr/>
              <a:t>‹Nº›</a:t>
            </a:fld>
            <a:endParaRPr lang="es-MX" altLang="es-MX">
              <a:solidFill>
                <a:prstClr val="black">
                  <a:tint val="75000"/>
                </a:prstClr>
              </a:solidFill>
            </a:endParaRPr>
          </a:p>
        </p:txBody>
      </p:sp>
    </p:spTree>
    <p:extLst>
      <p:ext uri="{BB962C8B-B14F-4D97-AF65-F5344CB8AC3E}">
        <p14:creationId xmlns:p14="http://schemas.microsoft.com/office/powerpoint/2010/main" val="115844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numCol="1" anchor="b"/>
          <a:lstStyle>
            <a:lvl1pPr>
              <a:defRPr sz="6000"/>
            </a:lvl1pPr>
          </a:lstStyle>
          <a:p>
            <a:r>
              <a:rPr lang="es-ES" altLang="es-ES" smtClean="0"/>
              <a:t>Haga clic para modificar el estilo de título del patrón</a:t>
            </a:r>
            <a:endParaRPr lang="es-MX" altLang="es-MX"/>
          </a:p>
        </p:txBody>
      </p:sp>
      <p:sp>
        <p:nvSpPr>
          <p:cNvPr id="3" name="Marcador de texto 2"/>
          <p:cNvSpPr>
            <a:spLocks noGrp="1"/>
          </p:cNvSpPr>
          <p:nvPr>
            <p:ph type="body" idx="1"/>
          </p:nvPr>
        </p:nvSpPr>
        <p:spPr>
          <a:xfrm>
            <a:off x="831850" y="4589463"/>
            <a:ext cx="10515600" cy="1500187"/>
          </a:xfrm>
        </p:spPr>
        <p:txBody>
          <a:bodyPr numCol="1"/>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ltLang="es-ES" smtClean="0"/>
              <a:t>Haga clic para modificar el estilo de texto del patrón</a:t>
            </a:r>
          </a:p>
        </p:txBody>
      </p:sp>
      <p:sp>
        <p:nvSpPr>
          <p:cNvPr id="4" name="Marcador de fecha 3"/>
          <p:cNvSpPr>
            <a:spLocks noGrp="1"/>
          </p:cNvSpPr>
          <p:nvPr>
            <p:ph type="dt" sz="half" idx="10"/>
          </p:nvPr>
        </p:nvSpPr>
        <p:spPr/>
        <p:txBody>
          <a:bodyPr numCol="1"/>
          <a:lstStyle/>
          <a:p>
            <a:fld id="{C062B9D6-29CC-49D3-A5D1-BF128FA8BEA0}" type="datetimeFigureOut">
              <a:rPr lang="es-MX" altLang="es-MX" smtClean="0"/>
              <a:t>03/02/2016</a:t>
            </a:fld>
            <a:endParaRPr lang="es-MX" altLang="es-MX"/>
          </a:p>
        </p:txBody>
      </p:sp>
      <p:sp>
        <p:nvSpPr>
          <p:cNvPr id="5" name="Marcador de pie de página 4"/>
          <p:cNvSpPr>
            <a:spLocks noGrp="1"/>
          </p:cNvSpPr>
          <p:nvPr>
            <p:ph type="ftr" sz="quarter" idx="11"/>
          </p:nvPr>
        </p:nvSpPr>
        <p:spPr/>
        <p:txBody>
          <a:bodyPr numCol="1"/>
          <a:lstStyle/>
          <a:p>
            <a:endParaRPr lang="es-MX" altLang="es-MX"/>
          </a:p>
        </p:txBody>
      </p:sp>
      <p:sp>
        <p:nvSpPr>
          <p:cNvPr id="6" name="Marcador de número de diapositiva 5"/>
          <p:cNvSpPr>
            <a:spLocks noGrp="1"/>
          </p:cNvSpPr>
          <p:nvPr>
            <p:ph type="sldNum" sz="quarter" idx="12"/>
          </p:nvPr>
        </p:nvSpPr>
        <p:spPr/>
        <p:txBody>
          <a:bodyPr numCol="1"/>
          <a:lstStyle/>
          <a:p>
            <a:fld id="{64525E6B-7C3E-4AD3-93FD-C655DB8888C2}" type="slidenum">
              <a:rPr lang="es-MX" altLang="es-MX" smtClean="0"/>
              <a:t>‹Nº›</a:t>
            </a:fld>
            <a:endParaRPr lang="es-MX" altLang="es-MX"/>
          </a:p>
        </p:txBody>
      </p:sp>
    </p:spTree>
    <p:extLst>
      <p:ext uri="{BB962C8B-B14F-4D97-AF65-F5344CB8AC3E}">
        <p14:creationId xmlns:p14="http://schemas.microsoft.com/office/powerpoint/2010/main" val="205532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1"/>
          <a:lstStyle/>
          <a:p>
            <a:r>
              <a:rPr lang="es-ES" altLang="es-ES" smtClean="0"/>
              <a:t>Haga clic para modificar el estilo de título del patrón</a:t>
            </a:r>
            <a:endParaRPr lang="es-MX" altLang="es-MX"/>
          </a:p>
        </p:txBody>
      </p:sp>
      <p:sp>
        <p:nvSpPr>
          <p:cNvPr id="3" name="Marcador de contenido 2"/>
          <p:cNvSpPr>
            <a:spLocks noGrp="1"/>
          </p:cNvSpPr>
          <p:nvPr>
            <p:ph sz="half" idx="1"/>
          </p:nvPr>
        </p:nvSpPr>
        <p:spPr>
          <a:xfrm>
            <a:off x="838200" y="1825625"/>
            <a:ext cx="5181600" cy="4351338"/>
          </a:xfrm>
        </p:spPr>
        <p:txBody>
          <a:bodyPr numCol="1"/>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MX" altLang="es-MX"/>
          </a:p>
        </p:txBody>
      </p:sp>
      <p:sp>
        <p:nvSpPr>
          <p:cNvPr id="4" name="Marcador de contenido 3"/>
          <p:cNvSpPr>
            <a:spLocks noGrp="1"/>
          </p:cNvSpPr>
          <p:nvPr>
            <p:ph sz="half" idx="2"/>
          </p:nvPr>
        </p:nvSpPr>
        <p:spPr>
          <a:xfrm>
            <a:off x="6172200" y="1825625"/>
            <a:ext cx="5181600" cy="4351338"/>
          </a:xfrm>
        </p:spPr>
        <p:txBody>
          <a:bodyPr numCol="1"/>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MX" altLang="es-MX"/>
          </a:p>
        </p:txBody>
      </p:sp>
      <p:sp>
        <p:nvSpPr>
          <p:cNvPr id="5" name="Marcador de fecha 4"/>
          <p:cNvSpPr>
            <a:spLocks noGrp="1"/>
          </p:cNvSpPr>
          <p:nvPr>
            <p:ph type="dt" sz="half" idx="10"/>
          </p:nvPr>
        </p:nvSpPr>
        <p:spPr/>
        <p:txBody>
          <a:bodyPr numCol="1"/>
          <a:lstStyle/>
          <a:p>
            <a:fld id="{C062B9D6-29CC-49D3-A5D1-BF128FA8BEA0}" type="datetimeFigureOut">
              <a:rPr lang="es-MX" altLang="es-MX" smtClean="0"/>
              <a:t>03/02/2016</a:t>
            </a:fld>
            <a:endParaRPr lang="es-MX" altLang="es-MX"/>
          </a:p>
        </p:txBody>
      </p:sp>
      <p:sp>
        <p:nvSpPr>
          <p:cNvPr id="6" name="Marcador de pie de página 5"/>
          <p:cNvSpPr>
            <a:spLocks noGrp="1"/>
          </p:cNvSpPr>
          <p:nvPr>
            <p:ph type="ftr" sz="quarter" idx="11"/>
          </p:nvPr>
        </p:nvSpPr>
        <p:spPr/>
        <p:txBody>
          <a:bodyPr numCol="1"/>
          <a:lstStyle/>
          <a:p>
            <a:endParaRPr lang="es-MX" altLang="es-MX"/>
          </a:p>
        </p:txBody>
      </p:sp>
      <p:sp>
        <p:nvSpPr>
          <p:cNvPr id="7" name="Marcador de número de diapositiva 6"/>
          <p:cNvSpPr>
            <a:spLocks noGrp="1"/>
          </p:cNvSpPr>
          <p:nvPr>
            <p:ph type="sldNum" sz="quarter" idx="12"/>
          </p:nvPr>
        </p:nvSpPr>
        <p:spPr/>
        <p:txBody>
          <a:bodyPr numCol="1"/>
          <a:lstStyle/>
          <a:p>
            <a:fld id="{64525E6B-7C3E-4AD3-93FD-C655DB8888C2}" type="slidenum">
              <a:rPr lang="es-MX" altLang="es-MX" smtClean="0"/>
              <a:t>‹Nº›</a:t>
            </a:fld>
            <a:endParaRPr lang="es-MX" altLang="es-MX"/>
          </a:p>
        </p:txBody>
      </p:sp>
    </p:spTree>
    <p:extLst>
      <p:ext uri="{BB962C8B-B14F-4D97-AF65-F5344CB8AC3E}">
        <p14:creationId xmlns:p14="http://schemas.microsoft.com/office/powerpoint/2010/main" val="215993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numCol="1"/>
          <a:lstStyle/>
          <a:p>
            <a:r>
              <a:rPr lang="es-ES" altLang="es-ES" smtClean="0"/>
              <a:t>Haga clic para modificar el estilo de título del patrón</a:t>
            </a:r>
            <a:endParaRPr lang="es-MX" altLang="es-MX"/>
          </a:p>
        </p:txBody>
      </p:sp>
      <p:sp>
        <p:nvSpPr>
          <p:cNvPr id="3" name="Marcador de texto 2"/>
          <p:cNvSpPr>
            <a:spLocks noGrp="1"/>
          </p:cNvSpPr>
          <p:nvPr>
            <p:ph type="body" idx="1"/>
          </p:nvPr>
        </p:nvSpPr>
        <p:spPr>
          <a:xfrm>
            <a:off x="839788" y="1681163"/>
            <a:ext cx="5157787"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lt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numCol="1"/>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MX" altLang="es-MX"/>
          </a:p>
        </p:txBody>
      </p:sp>
      <p:sp>
        <p:nvSpPr>
          <p:cNvPr id="5" name="Marcador de texto 4"/>
          <p:cNvSpPr>
            <a:spLocks noGrp="1"/>
          </p:cNvSpPr>
          <p:nvPr>
            <p:ph type="body" sz="quarter" idx="3"/>
          </p:nvPr>
        </p:nvSpPr>
        <p:spPr>
          <a:xfrm>
            <a:off x="6172200" y="1681163"/>
            <a:ext cx="5183188"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lt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numCol="1"/>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MX" altLang="es-MX"/>
          </a:p>
        </p:txBody>
      </p:sp>
      <p:sp>
        <p:nvSpPr>
          <p:cNvPr id="7" name="Marcador de fecha 6"/>
          <p:cNvSpPr>
            <a:spLocks noGrp="1"/>
          </p:cNvSpPr>
          <p:nvPr>
            <p:ph type="dt" sz="half" idx="10"/>
          </p:nvPr>
        </p:nvSpPr>
        <p:spPr/>
        <p:txBody>
          <a:bodyPr numCol="1"/>
          <a:lstStyle/>
          <a:p>
            <a:fld id="{C062B9D6-29CC-49D3-A5D1-BF128FA8BEA0}" type="datetimeFigureOut">
              <a:rPr lang="es-MX" altLang="es-MX" smtClean="0"/>
              <a:t>03/02/2016</a:t>
            </a:fld>
            <a:endParaRPr lang="es-MX" altLang="es-MX"/>
          </a:p>
        </p:txBody>
      </p:sp>
      <p:sp>
        <p:nvSpPr>
          <p:cNvPr id="8" name="Marcador de pie de página 7"/>
          <p:cNvSpPr>
            <a:spLocks noGrp="1"/>
          </p:cNvSpPr>
          <p:nvPr>
            <p:ph type="ftr" sz="quarter" idx="11"/>
          </p:nvPr>
        </p:nvSpPr>
        <p:spPr/>
        <p:txBody>
          <a:bodyPr numCol="1"/>
          <a:lstStyle/>
          <a:p>
            <a:endParaRPr lang="es-MX" altLang="es-MX"/>
          </a:p>
        </p:txBody>
      </p:sp>
      <p:sp>
        <p:nvSpPr>
          <p:cNvPr id="9" name="Marcador de número de diapositiva 8"/>
          <p:cNvSpPr>
            <a:spLocks noGrp="1"/>
          </p:cNvSpPr>
          <p:nvPr>
            <p:ph type="sldNum" sz="quarter" idx="12"/>
          </p:nvPr>
        </p:nvSpPr>
        <p:spPr/>
        <p:txBody>
          <a:bodyPr numCol="1"/>
          <a:lstStyle/>
          <a:p>
            <a:fld id="{64525E6B-7C3E-4AD3-93FD-C655DB8888C2}" type="slidenum">
              <a:rPr lang="es-MX" altLang="es-MX" smtClean="0"/>
              <a:t>‹Nº›</a:t>
            </a:fld>
            <a:endParaRPr lang="es-MX" altLang="es-MX"/>
          </a:p>
        </p:txBody>
      </p:sp>
    </p:spTree>
    <p:extLst>
      <p:ext uri="{BB962C8B-B14F-4D97-AF65-F5344CB8AC3E}">
        <p14:creationId xmlns:p14="http://schemas.microsoft.com/office/powerpoint/2010/main" val="296180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1"/>
          <a:lstStyle/>
          <a:p>
            <a:r>
              <a:rPr lang="es-ES" altLang="es-ES" smtClean="0"/>
              <a:t>Haga clic para modificar el estilo de título del patrón</a:t>
            </a:r>
            <a:endParaRPr lang="es-MX" altLang="es-MX"/>
          </a:p>
        </p:txBody>
      </p:sp>
      <p:sp>
        <p:nvSpPr>
          <p:cNvPr id="3" name="Marcador de fecha 2"/>
          <p:cNvSpPr>
            <a:spLocks noGrp="1"/>
          </p:cNvSpPr>
          <p:nvPr>
            <p:ph type="dt" sz="half" idx="10"/>
          </p:nvPr>
        </p:nvSpPr>
        <p:spPr/>
        <p:txBody>
          <a:bodyPr numCol="1"/>
          <a:lstStyle/>
          <a:p>
            <a:fld id="{C062B9D6-29CC-49D3-A5D1-BF128FA8BEA0}" type="datetimeFigureOut">
              <a:rPr lang="es-MX" altLang="es-MX" smtClean="0"/>
              <a:t>03/02/2016</a:t>
            </a:fld>
            <a:endParaRPr lang="es-MX" altLang="es-MX"/>
          </a:p>
        </p:txBody>
      </p:sp>
      <p:sp>
        <p:nvSpPr>
          <p:cNvPr id="4" name="Marcador de pie de página 3"/>
          <p:cNvSpPr>
            <a:spLocks noGrp="1"/>
          </p:cNvSpPr>
          <p:nvPr>
            <p:ph type="ftr" sz="quarter" idx="11"/>
          </p:nvPr>
        </p:nvSpPr>
        <p:spPr/>
        <p:txBody>
          <a:bodyPr numCol="1"/>
          <a:lstStyle/>
          <a:p>
            <a:endParaRPr lang="es-MX" altLang="es-MX"/>
          </a:p>
        </p:txBody>
      </p:sp>
      <p:sp>
        <p:nvSpPr>
          <p:cNvPr id="5" name="Marcador de número de diapositiva 4"/>
          <p:cNvSpPr>
            <a:spLocks noGrp="1"/>
          </p:cNvSpPr>
          <p:nvPr>
            <p:ph type="sldNum" sz="quarter" idx="12"/>
          </p:nvPr>
        </p:nvSpPr>
        <p:spPr/>
        <p:txBody>
          <a:bodyPr numCol="1"/>
          <a:lstStyle/>
          <a:p>
            <a:fld id="{64525E6B-7C3E-4AD3-93FD-C655DB8888C2}" type="slidenum">
              <a:rPr lang="es-MX" altLang="es-MX" smtClean="0"/>
              <a:t>‹Nº›</a:t>
            </a:fld>
            <a:endParaRPr lang="es-MX" altLang="es-MX"/>
          </a:p>
        </p:txBody>
      </p:sp>
    </p:spTree>
    <p:extLst>
      <p:ext uri="{BB962C8B-B14F-4D97-AF65-F5344CB8AC3E}">
        <p14:creationId xmlns:p14="http://schemas.microsoft.com/office/powerpoint/2010/main" val="375851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numCol="1"/>
          <a:lstStyle/>
          <a:p>
            <a:fld id="{C062B9D6-29CC-49D3-A5D1-BF128FA8BEA0}" type="datetimeFigureOut">
              <a:rPr lang="es-MX" altLang="es-MX" smtClean="0"/>
              <a:t>03/02/2016</a:t>
            </a:fld>
            <a:endParaRPr lang="es-MX" altLang="es-MX"/>
          </a:p>
        </p:txBody>
      </p:sp>
      <p:sp>
        <p:nvSpPr>
          <p:cNvPr id="3" name="Marcador de pie de página 2"/>
          <p:cNvSpPr>
            <a:spLocks noGrp="1"/>
          </p:cNvSpPr>
          <p:nvPr>
            <p:ph type="ftr" sz="quarter" idx="11"/>
          </p:nvPr>
        </p:nvSpPr>
        <p:spPr/>
        <p:txBody>
          <a:bodyPr numCol="1"/>
          <a:lstStyle/>
          <a:p>
            <a:endParaRPr lang="es-MX" altLang="es-MX"/>
          </a:p>
        </p:txBody>
      </p:sp>
      <p:sp>
        <p:nvSpPr>
          <p:cNvPr id="4" name="Marcador de número de diapositiva 3"/>
          <p:cNvSpPr>
            <a:spLocks noGrp="1"/>
          </p:cNvSpPr>
          <p:nvPr>
            <p:ph type="sldNum" sz="quarter" idx="12"/>
          </p:nvPr>
        </p:nvSpPr>
        <p:spPr/>
        <p:txBody>
          <a:bodyPr numCol="1"/>
          <a:lstStyle/>
          <a:p>
            <a:fld id="{64525E6B-7C3E-4AD3-93FD-C655DB8888C2}" type="slidenum">
              <a:rPr lang="es-MX" altLang="es-MX" smtClean="0"/>
              <a:t>‹Nº›</a:t>
            </a:fld>
            <a:endParaRPr lang="es-MX" altLang="es-MX"/>
          </a:p>
        </p:txBody>
      </p:sp>
    </p:spTree>
    <p:extLst>
      <p:ext uri="{BB962C8B-B14F-4D97-AF65-F5344CB8AC3E}">
        <p14:creationId xmlns:p14="http://schemas.microsoft.com/office/powerpoint/2010/main" val="2039425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numCol="1" anchor="b"/>
          <a:lstStyle>
            <a:lvl1pPr>
              <a:defRPr sz="3200"/>
            </a:lvl1pPr>
          </a:lstStyle>
          <a:p>
            <a:r>
              <a:rPr lang="es-ES" altLang="es-ES" smtClean="0"/>
              <a:t>Haga clic para modificar el estilo de título del patrón</a:t>
            </a:r>
            <a:endParaRPr lang="es-MX" altLang="es-MX"/>
          </a:p>
        </p:txBody>
      </p:sp>
      <p:sp>
        <p:nvSpPr>
          <p:cNvPr id="3" name="Marcador de contenido 2"/>
          <p:cNvSpPr>
            <a:spLocks noGrp="1"/>
          </p:cNvSpPr>
          <p:nvPr>
            <p:ph idx="1"/>
          </p:nvPr>
        </p:nvSpPr>
        <p:spPr>
          <a:xfrm>
            <a:off x="5183188" y="987425"/>
            <a:ext cx="6172200" cy="487362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MX" altLang="es-MX"/>
          </a:p>
        </p:txBody>
      </p:sp>
      <p:sp>
        <p:nvSpPr>
          <p:cNvPr id="4" name="Marcador de texto 3"/>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ltLang="es-ES" smtClean="0"/>
              <a:t>Haga clic para modificar el estilo de texto del patrón</a:t>
            </a:r>
          </a:p>
        </p:txBody>
      </p:sp>
      <p:sp>
        <p:nvSpPr>
          <p:cNvPr id="5" name="Marcador de fecha 4"/>
          <p:cNvSpPr>
            <a:spLocks noGrp="1"/>
          </p:cNvSpPr>
          <p:nvPr>
            <p:ph type="dt" sz="half" idx="10"/>
          </p:nvPr>
        </p:nvSpPr>
        <p:spPr/>
        <p:txBody>
          <a:bodyPr numCol="1"/>
          <a:lstStyle/>
          <a:p>
            <a:fld id="{C062B9D6-29CC-49D3-A5D1-BF128FA8BEA0}" type="datetimeFigureOut">
              <a:rPr lang="es-MX" altLang="es-MX" smtClean="0"/>
              <a:t>03/02/2016</a:t>
            </a:fld>
            <a:endParaRPr lang="es-MX" altLang="es-MX"/>
          </a:p>
        </p:txBody>
      </p:sp>
      <p:sp>
        <p:nvSpPr>
          <p:cNvPr id="6" name="Marcador de pie de página 5"/>
          <p:cNvSpPr>
            <a:spLocks noGrp="1"/>
          </p:cNvSpPr>
          <p:nvPr>
            <p:ph type="ftr" sz="quarter" idx="11"/>
          </p:nvPr>
        </p:nvSpPr>
        <p:spPr/>
        <p:txBody>
          <a:bodyPr numCol="1"/>
          <a:lstStyle/>
          <a:p>
            <a:endParaRPr lang="es-MX" altLang="es-MX"/>
          </a:p>
        </p:txBody>
      </p:sp>
      <p:sp>
        <p:nvSpPr>
          <p:cNvPr id="7" name="Marcador de número de diapositiva 6"/>
          <p:cNvSpPr>
            <a:spLocks noGrp="1"/>
          </p:cNvSpPr>
          <p:nvPr>
            <p:ph type="sldNum" sz="quarter" idx="12"/>
          </p:nvPr>
        </p:nvSpPr>
        <p:spPr/>
        <p:txBody>
          <a:bodyPr numCol="1"/>
          <a:lstStyle/>
          <a:p>
            <a:fld id="{64525E6B-7C3E-4AD3-93FD-C655DB8888C2}" type="slidenum">
              <a:rPr lang="es-MX" altLang="es-MX" smtClean="0"/>
              <a:t>‹Nº›</a:t>
            </a:fld>
            <a:endParaRPr lang="es-MX" altLang="es-MX"/>
          </a:p>
        </p:txBody>
      </p:sp>
    </p:spTree>
    <p:extLst>
      <p:ext uri="{BB962C8B-B14F-4D97-AF65-F5344CB8AC3E}">
        <p14:creationId xmlns:p14="http://schemas.microsoft.com/office/powerpoint/2010/main" val="41377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numCol="1" anchor="b"/>
          <a:lstStyle>
            <a:lvl1pPr>
              <a:defRPr sz="3200"/>
            </a:lvl1pPr>
          </a:lstStyle>
          <a:p>
            <a:r>
              <a:rPr lang="es-ES" altLang="es-ES" smtClean="0"/>
              <a:t>Haga clic para modificar el estilo de título del patrón</a:t>
            </a:r>
            <a:endParaRPr lang="es-MX" altLang="es-MX"/>
          </a:p>
        </p:txBody>
      </p:sp>
      <p:sp>
        <p:nvSpPr>
          <p:cNvPr id="3" name="Marcador de posición de imagen 2"/>
          <p:cNvSpPr>
            <a:spLocks noGrp="1"/>
          </p:cNvSpPr>
          <p:nvPr>
            <p:ph type="pic" idx="1"/>
          </p:nvPr>
        </p:nvSpPr>
        <p:spPr>
          <a:xfrm>
            <a:off x="5183188" y="987425"/>
            <a:ext cx="6172200" cy="4873625"/>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ltLang="es-MX"/>
          </a:p>
        </p:txBody>
      </p:sp>
      <p:sp>
        <p:nvSpPr>
          <p:cNvPr id="4" name="Marcador de texto 3"/>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ltLang="es-ES" smtClean="0"/>
              <a:t>Haga clic para modificar el estilo de texto del patrón</a:t>
            </a:r>
          </a:p>
        </p:txBody>
      </p:sp>
      <p:sp>
        <p:nvSpPr>
          <p:cNvPr id="5" name="Marcador de fecha 4"/>
          <p:cNvSpPr>
            <a:spLocks noGrp="1"/>
          </p:cNvSpPr>
          <p:nvPr>
            <p:ph type="dt" sz="half" idx="10"/>
          </p:nvPr>
        </p:nvSpPr>
        <p:spPr/>
        <p:txBody>
          <a:bodyPr numCol="1"/>
          <a:lstStyle/>
          <a:p>
            <a:fld id="{C062B9D6-29CC-49D3-A5D1-BF128FA8BEA0}" type="datetimeFigureOut">
              <a:rPr lang="es-MX" altLang="es-MX" smtClean="0"/>
              <a:t>03/02/2016</a:t>
            </a:fld>
            <a:endParaRPr lang="es-MX" altLang="es-MX"/>
          </a:p>
        </p:txBody>
      </p:sp>
      <p:sp>
        <p:nvSpPr>
          <p:cNvPr id="6" name="Marcador de pie de página 5"/>
          <p:cNvSpPr>
            <a:spLocks noGrp="1"/>
          </p:cNvSpPr>
          <p:nvPr>
            <p:ph type="ftr" sz="quarter" idx="11"/>
          </p:nvPr>
        </p:nvSpPr>
        <p:spPr/>
        <p:txBody>
          <a:bodyPr numCol="1"/>
          <a:lstStyle/>
          <a:p>
            <a:endParaRPr lang="es-MX" altLang="es-MX"/>
          </a:p>
        </p:txBody>
      </p:sp>
      <p:sp>
        <p:nvSpPr>
          <p:cNvPr id="7" name="Marcador de número de diapositiva 6"/>
          <p:cNvSpPr>
            <a:spLocks noGrp="1"/>
          </p:cNvSpPr>
          <p:nvPr>
            <p:ph type="sldNum" sz="quarter" idx="12"/>
          </p:nvPr>
        </p:nvSpPr>
        <p:spPr/>
        <p:txBody>
          <a:bodyPr numCol="1"/>
          <a:lstStyle/>
          <a:p>
            <a:fld id="{64525E6B-7C3E-4AD3-93FD-C655DB8888C2}" type="slidenum">
              <a:rPr lang="es-MX" altLang="es-MX" smtClean="0"/>
              <a:t>‹Nº›</a:t>
            </a:fld>
            <a:endParaRPr lang="es-MX" altLang="es-MX"/>
          </a:p>
        </p:txBody>
      </p:sp>
    </p:spTree>
    <p:extLst>
      <p:ext uri="{BB962C8B-B14F-4D97-AF65-F5344CB8AC3E}">
        <p14:creationId xmlns:p14="http://schemas.microsoft.com/office/powerpoint/2010/main" val="1385602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numCol="1" rtlCol="0" anchor="ctr">
            <a:normAutofit/>
          </a:bodyPr>
          <a:lstStyle/>
          <a:p>
            <a:r>
              <a:rPr lang="es-ES" altLang="es-ES" smtClean="0"/>
              <a:t>Haga clic para modificar el estilo de título del patrón</a:t>
            </a:r>
            <a:endParaRPr lang="es-MX" alt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numCol="1" rtlCol="0">
            <a:normAutofit/>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MX" alt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numCol="1" rtlCol="0" anchor="ctr"/>
          <a:lstStyle>
            <a:lvl1pPr algn="l">
              <a:defRPr sz="1200">
                <a:solidFill>
                  <a:schemeClr val="tx1">
                    <a:tint val="75000"/>
                  </a:schemeClr>
                </a:solidFill>
              </a:defRPr>
            </a:lvl1pPr>
          </a:lstStyle>
          <a:p>
            <a:fld id="{C062B9D6-29CC-49D3-A5D1-BF128FA8BEA0}" type="datetimeFigureOut">
              <a:rPr lang="es-MX" altLang="es-MX" smtClean="0"/>
              <a:t>03/02/2016</a:t>
            </a:fld>
            <a:endParaRPr lang="es-MX" alt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endParaRPr lang="es-MX" alt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64525E6B-7C3E-4AD3-93FD-C655DB8888C2}" type="slidenum">
              <a:rPr lang="es-MX" altLang="es-MX" smtClean="0"/>
              <a:t>‹Nº›</a:t>
            </a:fld>
            <a:endParaRPr lang="es-MX" altLang="es-MX"/>
          </a:p>
        </p:txBody>
      </p:sp>
    </p:spTree>
    <p:extLst>
      <p:ext uri="{BB962C8B-B14F-4D97-AF65-F5344CB8AC3E}">
        <p14:creationId xmlns:p14="http://schemas.microsoft.com/office/powerpoint/2010/main" val="75264484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lt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numCol="1" rtlCol="0" anchor="ctr">
            <a:normAutofit/>
          </a:bodyPr>
          <a:lstStyle/>
          <a:p>
            <a:r>
              <a:rPr lang="es-ES" altLang="es-ES" smtClean="0"/>
              <a:t>Haga clic para modificar el estilo de título del patrón</a:t>
            </a:r>
            <a:endParaRPr lang="es-MX" alt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numCol="1" rtlCol="0">
            <a:normAutofit/>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MX" alt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numCol="1" rtlCol="0" anchor="ctr"/>
          <a:lstStyle>
            <a:lvl1pPr algn="l">
              <a:defRPr sz="1200">
                <a:solidFill>
                  <a:schemeClr val="tx1">
                    <a:tint val="75000"/>
                  </a:schemeClr>
                </a:solidFill>
              </a:defRPr>
            </a:lvl1pPr>
          </a:lstStyle>
          <a:p>
            <a:fld id="{C062B9D6-29CC-49D3-A5D1-BF128FA8BEA0}" type="datetimeFigureOut">
              <a:rPr lang="es-MX" altLang="es-MX" smtClean="0">
                <a:solidFill>
                  <a:prstClr val="black">
                    <a:tint val="75000"/>
                  </a:prstClr>
                </a:solidFill>
              </a:rPr>
              <a:pPr/>
              <a:t>03/02/2016</a:t>
            </a:fld>
            <a:endParaRPr lang="es-MX" altLang="es-MX">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endParaRPr lang="es-MX" altLang="es-MX">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64525E6B-7C3E-4AD3-93FD-C655DB8888C2}" type="slidenum">
              <a:rPr lang="es-MX" altLang="es-MX" smtClean="0">
                <a:solidFill>
                  <a:prstClr val="black">
                    <a:tint val="75000"/>
                  </a:prstClr>
                </a:solidFill>
              </a:rPr>
              <a:pPr/>
              <a:t>‹Nº›</a:t>
            </a:fld>
            <a:endParaRPr lang="es-MX" altLang="es-MX">
              <a:solidFill>
                <a:prstClr val="black">
                  <a:tint val="75000"/>
                </a:prstClr>
              </a:solidFill>
            </a:endParaRPr>
          </a:p>
        </p:txBody>
      </p:sp>
    </p:spTree>
    <p:extLst>
      <p:ext uri="{BB962C8B-B14F-4D97-AF65-F5344CB8AC3E}">
        <p14:creationId xmlns:p14="http://schemas.microsoft.com/office/powerpoint/2010/main" val="350568547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lt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231882" y="3337533"/>
            <a:ext cx="8380653" cy="769441"/>
          </a:xfrm>
          <a:prstGeom prst="rect">
            <a:avLst/>
          </a:prstGeom>
          <a:noFill/>
        </p:spPr>
        <p:txBody>
          <a:bodyPr wrap="square" numCol="1" rtlCol="0">
            <a:spAutoFit/>
          </a:bodyPr>
          <a:lstStyle/>
          <a:p>
            <a:r>
              <a:rPr lang="es-MX" altLang="es-MX" sz="4400" b="1" dirty="0" smtClean="0">
                <a:solidFill>
                  <a:schemeClr val="bg1"/>
                </a:solidFill>
                <a:latin typeface="Arial" panose="020B0604020202020204" pitchFamily="34" charset="0"/>
                <a:cs typeface="Arial" panose="020B0604020202020204" pitchFamily="34" charset="0"/>
              </a:rPr>
              <a:t>Dirección de Finanzas</a:t>
            </a:r>
            <a:endParaRPr lang="es-MX" altLang="es-MX" sz="4400" b="1" dirty="0">
              <a:solidFill>
                <a:schemeClr val="bg1"/>
              </a:solidFill>
              <a:latin typeface="Arial" panose="020B0604020202020204" pitchFamily="34" charset="0"/>
              <a:cs typeface="Arial" panose="020B0604020202020204" pitchFamily="34" charset="0"/>
            </a:endParaRPr>
          </a:p>
        </p:txBody>
      </p:sp>
      <p:sp>
        <p:nvSpPr>
          <p:cNvPr id="4" name="CuadroTexto 3"/>
          <p:cNvSpPr txBox="1"/>
          <p:nvPr/>
        </p:nvSpPr>
        <p:spPr>
          <a:xfrm>
            <a:off x="7664825" y="5605899"/>
            <a:ext cx="3628476" cy="615553"/>
          </a:xfrm>
          <a:prstGeom prst="rect">
            <a:avLst/>
          </a:prstGeom>
          <a:noFill/>
        </p:spPr>
        <p:txBody>
          <a:bodyPr wrap="square" numCol="1" rtlCol="0">
            <a:spAutoFit/>
          </a:bodyPr>
          <a:lstStyle/>
          <a:p>
            <a:pPr algn="ctr"/>
            <a:r>
              <a:rPr lang="es-MX" altLang="es-MX" sz="3400" b="1" dirty="0" smtClean="0">
                <a:solidFill>
                  <a:schemeClr val="bg1"/>
                </a:solidFill>
                <a:latin typeface="Arial" panose="020B0604020202020204" pitchFamily="34" charset="0"/>
                <a:cs typeface="Arial" panose="020B0604020202020204" pitchFamily="34" charset="0"/>
              </a:rPr>
              <a:t>Febrero</a:t>
            </a:r>
            <a:r>
              <a:rPr lang="es-MX" altLang="es-MX" sz="3400" b="1" dirty="0" smtClean="0">
                <a:solidFill>
                  <a:schemeClr val="bg1"/>
                </a:solidFill>
                <a:latin typeface="Arial" panose="020B0604020202020204" pitchFamily="34" charset="0"/>
                <a:cs typeface="Arial" panose="020B0604020202020204" pitchFamily="34" charset="0"/>
              </a:rPr>
              <a:t> </a:t>
            </a:r>
            <a:r>
              <a:rPr lang="es-MX" altLang="es-MX" sz="3400" b="1" dirty="0" smtClean="0">
                <a:solidFill>
                  <a:schemeClr val="bg1"/>
                </a:solidFill>
                <a:latin typeface="Arial" panose="020B0604020202020204" pitchFamily="34" charset="0"/>
                <a:cs typeface="Arial" panose="020B0604020202020204" pitchFamily="34" charset="0"/>
              </a:rPr>
              <a:t>de 2016</a:t>
            </a:r>
            <a:endParaRPr lang="es-MX" altLang="es-MX" sz="3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041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546100" y="541710"/>
            <a:ext cx="11112500" cy="3785652"/>
          </a:xfrm>
          <a:prstGeom prst="rect">
            <a:avLst/>
          </a:prstGeom>
          <a:noFill/>
          <a:ln>
            <a:noFill/>
          </a:ln>
        </p:spPr>
        <p:txBody>
          <a:bodyPr wrap="square" numCol="1" rtlCol="0">
            <a:spAutoFit/>
          </a:bodyPr>
          <a:lstStyle/>
          <a:p>
            <a:pPr marL="0" lvl="1" algn="just" fontAlgn="base"/>
            <a:r>
              <a:rPr lang="es-ES" altLang="es-ES" sz="2400" b="1" i="1" dirty="0" smtClean="0">
                <a:latin typeface="Arial" panose="020B0604020202020204" pitchFamily="34" charset="0"/>
                <a:cs typeface="Arial" panose="020B0604020202020204" pitchFamily="34" charset="0"/>
              </a:rPr>
              <a:t>… Sistema de gestión financiera</a:t>
            </a:r>
            <a:r>
              <a:rPr lang="es-ES" altLang="es-ES" sz="2400" i="1" dirty="0" smtClean="0">
                <a:latin typeface="Arial" panose="020B0604020202020204" pitchFamily="34" charset="0"/>
                <a:cs typeface="Arial" panose="020B0604020202020204" pitchFamily="34" charset="0"/>
              </a:rPr>
              <a:t>.</a:t>
            </a:r>
          </a:p>
          <a:p>
            <a:pPr marL="0" lvl="1" algn="just" fontAlgn="base"/>
            <a:endParaRPr lang="es-ES" altLang="es-ES" sz="2400" dirty="0" smtClean="0">
              <a:latin typeface="Arial" panose="020B0604020202020204" pitchFamily="34" charset="0"/>
              <a:cs typeface="Arial" panose="020B0604020202020204" pitchFamily="34" charset="0"/>
            </a:endParaRPr>
          </a:p>
          <a:p>
            <a:pPr marL="627063" lvl="2" indent="-271463" algn="just" fontAlgn="base">
              <a:buFont typeface="Courier New" panose="02070309020205020404" pitchFamily="49" charset="0"/>
              <a:buChar char="o"/>
            </a:pPr>
            <a:r>
              <a:rPr lang="es-ES" sz="2400" dirty="0" smtClean="0">
                <a:latin typeface="Arial" panose="020B0604020202020204" pitchFamily="34" charset="0"/>
                <a:cs typeface="Arial" panose="020B0604020202020204" pitchFamily="34" charset="0"/>
              </a:rPr>
              <a:t>El </a:t>
            </a:r>
            <a:r>
              <a:rPr lang="es-ES" sz="2400" dirty="0">
                <a:latin typeface="Arial" panose="020B0604020202020204" pitchFamily="34" charset="0"/>
                <a:cs typeface="Arial" panose="020B0604020202020204" pitchFamily="34" charset="0"/>
              </a:rPr>
              <a:t>Gobierno del Estado de Jalisco, </a:t>
            </a:r>
            <a:r>
              <a:rPr lang="es-ES" sz="2400" dirty="0" smtClean="0">
                <a:latin typeface="Arial" panose="020B0604020202020204" pitchFamily="34" charset="0"/>
                <a:cs typeface="Arial" panose="020B0604020202020204" pitchFamily="34" charset="0"/>
              </a:rPr>
              <a:t>solicitó </a:t>
            </a:r>
            <a:r>
              <a:rPr lang="es-ES" sz="2400" dirty="0">
                <a:latin typeface="Arial" panose="020B0604020202020204" pitchFamily="34" charset="0"/>
                <a:cs typeface="Arial" panose="020B0604020202020204" pitchFamily="34" charset="0"/>
              </a:rPr>
              <a:t>a esta Casa de Estudio, </a:t>
            </a:r>
            <a:r>
              <a:rPr lang="es-ES" sz="2400" dirty="0" smtClean="0">
                <a:latin typeface="Arial" panose="020B0604020202020204" pitchFamily="34" charset="0"/>
                <a:cs typeface="Arial" panose="020B0604020202020204" pitchFamily="34" charset="0"/>
              </a:rPr>
              <a:t>la </a:t>
            </a:r>
            <a:r>
              <a:rPr lang="es-ES" sz="2400" dirty="0">
                <a:latin typeface="Arial" panose="020B0604020202020204" pitchFamily="34" charset="0"/>
                <a:cs typeface="Arial" panose="020B0604020202020204" pitchFamily="34" charset="0"/>
              </a:rPr>
              <a:t>Cuenta Pública Auditada </a:t>
            </a:r>
            <a:r>
              <a:rPr lang="es-ES" sz="2400" dirty="0" smtClean="0">
                <a:latin typeface="Arial" panose="020B0604020202020204" pitchFamily="34" charset="0"/>
                <a:cs typeface="Arial" panose="020B0604020202020204" pitchFamily="34" charset="0"/>
              </a:rPr>
              <a:t>de </a:t>
            </a:r>
            <a:r>
              <a:rPr lang="es-ES" sz="2400" dirty="0">
                <a:latin typeface="Arial" panose="020B0604020202020204" pitchFamily="34" charset="0"/>
                <a:cs typeface="Arial" panose="020B0604020202020204" pitchFamily="34" charset="0"/>
              </a:rPr>
              <a:t>nuestra </a:t>
            </a:r>
            <a:r>
              <a:rPr lang="es-ES" sz="2400" dirty="0" smtClean="0">
                <a:latin typeface="Arial" panose="020B0604020202020204" pitchFamily="34" charset="0"/>
                <a:cs typeface="Arial" panose="020B0604020202020204" pitchFamily="34" charset="0"/>
              </a:rPr>
              <a:t>Institución por el ejercicio 2015, para </a:t>
            </a:r>
            <a:r>
              <a:rPr lang="es-ES" sz="2400" dirty="0">
                <a:latin typeface="Arial" panose="020B0604020202020204" pitchFamily="34" charset="0"/>
                <a:cs typeface="Arial" panose="020B0604020202020204" pitchFamily="34" charset="0"/>
              </a:rPr>
              <a:t>efectos de consolidación </a:t>
            </a:r>
            <a:r>
              <a:rPr lang="es-ES" sz="2400" dirty="0" smtClean="0">
                <a:latin typeface="Arial" panose="020B0604020202020204" pitchFamily="34" charset="0"/>
                <a:cs typeface="Arial" panose="020B0604020202020204" pitchFamily="34" charset="0"/>
              </a:rPr>
              <a:t>con </a:t>
            </a:r>
            <a:r>
              <a:rPr lang="es-ES" sz="2400" dirty="0">
                <a:latin typeface="Arial" panose="020B0604020202020204" pitchFamily="34" charset="0"/>
                <a:cs typeface="Arial" panose="020B0604020202020204" pitchFamily="34" charset="0"/>
              </a:rPr>
              <a:t>los demás entes públicos </a:t>
            </a:r>
            <a:r>
              <a:rPr lang="es-ES" sz="2400" dirty="0" smtClean="0">
                <a:latin typeface="Arial" panose="020B0604020202020204" pitchFamily="34" charset="0"/>
                <a:cs typeface="Arial" panose="020B0604020202020204" pitchFamily="34" charset="0"/>
              </a:rPr>
              <a:t>estatales, por lo que, con </a:t>
            </a:r>
            <a:r>
              <a:rPr lang="es-ES" sz="2400" dirty="0">
                <a:latin typeface="Arial" panose="020B0604020202020204" pitchFamily="34" charset="0"/>
                <a:cs typeface="Arial" panose="020B0604020202020204" pitchFamily="34" charset="0"/>
              </a:rPr>
              <a:t>el fin de dar cumplimiento a lo establecido en la Ley General de Contabilidad </a:t>
            </a:r>
            <a:r>
              <a:rPr lang="es-ES" sz="2400" dirty="0" smtClean="0">
                <a:latin typeface="Arial" panose="020B0604020202020204" pitchFamily="34" charset="0"/>
                <a:cs typeface="Arial" panose="020B0604020202020204" pitchFamily="34" charset="0"/>
              </a:rPr>
              <a:t>Gubernamental y a lo solicitado por el Gobierno del Estado, </a:t>
            </a: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 llevó a cabo en tiempo y forma, el </a:t>
            </a:r>
            <a:r>
              <a:rPr 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cierre del ejercicio financiero 2015</a:t>
            </a:r>
            <a:r>
              <a:rPr lang="es-ES" sz="2400" dirty="0" smtClean="0">
                <a:latin typeface="Arial" panose="020B0604020202020204" pitchFamily="34" charset="0"/>
                <a:cs typeface="Arial" panose="020B0604020202020204" pitchFamily="34" charset="0"/>
              </a:rPr>
              <a:t>, quedando pendiente la entrega del dictamen por el despacho externo que audita nuestra </a:t>
            </a:r>
            <a:r>
              <a:rPr 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Cuenta Universitaria</a:t>
            </a:r>
            <a:r>
              <a:rPr lang="es-ES" sz="2400" dirty="0" smtClean="0">
                <a:latin typeface="Arial" panose="020B0604020202020204" pitchFamily="34" charset="0"/>
                <a:cs typeface="Arial" panose="020B0604020202020204" pitchFamily="34" charset="0"/>
              </a:rPr>
              <a:t>. </a:t>
            </a:r>
            <a:endParaRPr lang="es-ES" sz="2400" dirty="0">
              <a:latin typeface="Arial" panose="020B0604020202020204" pitchFamily="34" charset="0"/>
              <a:cs typeface="Arial" panose="020B0604020202020204" pitchFamily="34" charset="0"/>
            </a:endParaRPr>
          </a:p>
        </p:txBody>
      </p:sp>
      <p:sp>
        <p:nvSpPr>
          <p:cNvPr id="5"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10</a:t>
            </a:r>
            <a:endParaRPr lang="es-E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5747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546100" y="554410"/>
            <a:ext cx="11112500" cy="5232202"/>
          </a:xfrm>
          <a:prstGeom prst="rect">
            <a:avLst/>
          </a:prstGeom>
          <a:noFill/>
        </p:spPr>
        <p:txBody>
          <a:bodyPr wrap="square" numCol="1" rtlCol="0">
            <a:spAutoFit/>
          </a:bodyPr>
          <a:lstStyle/>
          <a:p>
            <a:pPr marL="0" lvl="1" algn="just" fontAlgn="base"/>
            <a:r>
              <a:rPr lang="is-IS" altLang="es-ES" sz="2400" b="1" dirty="0" smtClean="0">
                <a:latin typeface="Arial" panose="020B0604020202020204" pitchFamily="34" charset="0"/>
                <a:cs typeface="Arial" panose="020B0604020202020204" pitchFamily="34" charset="0"/>
              </a:rPr>
              <a:t>… </a:t>
            </a:r>
            <a:r>
              <a:rPr lang="es-ES" altLang="es-ES" sz="2400" b="1" i="1" dirty="0" smtClean="0">
                <a:latin typeface="Arial" panose="020B0604020202020204" pitchFamily="34" charset="0"/>
                <a:cs typeface="Arial" panose="020B0604020202020204" pitchFamily="34" charset="0"/>
              </a:rPr>
              <a:t>Sistema de gestión financiera</a:t>
            </a:r>
            <a:r>
              <a:rPr lang="es-ES" altLang="es-ES" sz="2400" i="1" dirty="0" smtClean="0">
                <a:latin typeface="Arial" panose="020B0604020202020204" pitchFamily="34" charset="0"/>
                <a:cs typeface="Arial" panose="020B0604020202020204" pitchFamily="34" charset="0"/>
              </a:rPr>
              <a:t>.</a:t>
            </a:r>
          </a:p>
          <a:p>
            <a:pPr marL="0" lvl="1" algn="just" fontAlgn="base"/>
            <a:endParaRPr lang="es-ES" altLang="es-ES" sz="2400" i="1" dirty="0" smtClean="0">
              <a:latin typeface="Arial" panose="020B0604020202020204" pitchFamily="34" charset="0"/>
              <a:cs typeface="Arial" panose="020B0604020202020204" pitchFamily="34" charset="0"/>
            </a:endParaRPr>
          </a:p>
          <a:p>
            <a:pPr marL="627063" lvl="2" indent="-271463" algn="just" fontAlgn="base">
              <a:buFont typeface="Courier New" panose="02070309020205020404" pitchFamily="49" charset="0"/>
              <a:buChar char="o"/>
            </a:pPr>
            <a:r>
              <a:rPr lang="es-ES" altLang="es-ES" sz="2400" b="1" u="sng" dirty="0" smtClean="0">
                <a:latin typeface="Arial" panose="020B0604020202020204" pitchFamily="34" charset="0"/>
                <a:cs typeface="Arial" panose="020B0604020202020204" pitchFamily="34" charset="0"/>
              </a:rPr>
              <a:t>Recaudación y financiamiento oportuno </a:t>
            </a:r>
          </a:p>
          <a:p>
            <a:pPr marL="812800" lvl="3" algn="just" fontAlgn="base"/>
            <a:endParaRPr lang="es-ES" altLang="es-ES" sz="2400" dirty="0" smtClean="0">
              <a:latin typeface="Arial" panose="020B0604020202020204" pitchFamily="34" charset="0"/>
              <a:cs typeface="Arial" panose="020B0604020202020204" pitchFamily="34" charset="0"/>
            </a:endParaRPr>
          </a:p>
          <a:p>
            <a:pPr marL="812800" lvl="3" algn="just" fontAlgn="base"/>
            <a:r>
              <a:rPr lang="es-ES" altLang="es-ES" sz="2400" dirty="0" smtClean="0">
                <a:latin typeface="Arial" panose="020B0604020202020204" pitchFamily="34" charset="0"/>
                <a:cs typeface="Arial" panose="020B0604020202020204" pitchFamily="34" charset="0"/>
              </a:rPr>
              <a:t>Permitió atender las solicitudes de recursos gestionadas por las Entidades de la Red, se muestra un comparativo de los </a:t>
            </a:r>
            <a:r>
              <a:rPr lang="es-ES" alt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recursos presupuestados – recaudados 2015</a:t>
            </a:r>
            <a:r>
              <a:rPr lang="es-ES" altLang="es-ES" sz="2400" dirty="0" smtClean="0">
                <a:latin typeface="Arial" panose="020B0604020202020204" pitchFamily="34" charset="0"/>
                <a:cs typeface="Arial" panose="020B0604020202020204" pitchFamily="34" charset="0"/>
              </a:rPr>
              <a:t>, en el que se evidencia la recaudación suficiente para atender los compromisos presupuestados.</a:t>
            </a:r>
          </a:p>
          <a:p>
            <a:pPr marL="812800" lvl="3" algn="just" fontAlgn="base"/>
            <a:endParaRPr lang="es-ES" altLang="es-ES" sz="2400" dirty="0">
              <a:latin typeface="Arial" panose="020B0604020202020204" pitchFamily="34" charset="0"/>
              <a:cs typeface="Arial" panose="020B0604020202020204" pitchFamily="34" charset="0"/>
            </a:endParaRPr>
          </a:p>
          <a:p>
            <a:pPr marL="812800" lvl="3" algn="just" fontAlgn="base"/>
            <a:r>
              <a:rPr lang="es-ES" altLang="es-ES" sz="2400" dirty="0" smtClean="0">
                <a:latin typeface="Arial" panose="020B0604020202020204" pitchFamily="34" charset="0"/>
                <a:cs typeface="Arial" panose="020B0604020202020204" pitchFamily="34" charset="0"/>
              </a:rPr>
              <a:t>De igual forma, se muestra el </a:t>
            </a:r>
            <a:r>
              <a:rPr lang="es-ES" alt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número de depósitos </a:t>
            </a:r>
            <a:r>
              <a:rPr lang="es-ES" altLang="es-ES" sz="2400" dirty="0" smtClean="0">
                <a:latin typeface="Arial" panose="020B0604020202020204" pitchFamily="34" charset="0"/>
                <a:cs typeface="Arial" panose="020B0604020202020204" pitchFamily="34" charset="0"/>
              </a:rPr>
              <a:t>que se realizaron a las </a:t>
            </a:r>
            <a:r>
              <a:rPr lang="es-ES" alt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cuentas bancarias concentradoras</a:t>
            </a:r>
            <a:r>
              <a:rPr lang="es-ES" altLang="es-ES" sz="2400" dirty="0" smtClean="0">
                <a:latin typeface="Arial" panose="020B0604020202020204" pitchFamily="34" charset="0"/>
                <a:cs typeface="Arial" panose="020B0604020202020204" pitchFamily="34" charset="0"/>
              </a:rPr>
              <a:t>, los cuales integran diversas solicitudes registradas, dichos depósitos corresponden al flujo de distintas fuentes de financiamiento</a:t>
            </a:r>
            <a:r>
              <a:rPr lang="es-ES" altLang="es-ES" sz="2400" dirty="0">
                <a:latin typeface="Arial" panose="020B0604020202020204" pitchFamily="34" charset="0"/>
                <a:cs typeface="Arial" panose="020B0604020202020204" pitchFamily="34" charset="0"/>
              </a:rPr>
              <a:t>.</a:t>
            </a:r>
            <a:endParaRPr lang="es-ES" altLang="es-ES" sz="2400" dirty="0" smtClean="0">
              <a:latin typeface="Arial" panose="020B0604020202020204" pitchFamily="34" charset="0"/>
              <a:cs typeface="Arial" panose="020B0604020202020204" pitchFamily="34" charset="0"/>
            </a:endParaRPr>
          </a:p>
          <a:p>
            <a:pPr algn="just"/>
            <a:endParaRPr lang="es-MX" altLang="es-MX" sz="2200" dirty="0">
              <a:latin typeface="Arial" panose="020B0604020202020204" pitchFamily="34" charset="0"/>
              <a:cs typeface="Arial" panose="020B0604020202020204" pitchFamily="34" charset="0"/>
            </a:endParaRPr>
          </a:p>
        </p:txBody>
      </p:sp>
      <p:sp>
        <p:nvSpPr>
          <p:cNvPr id="5"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11</a:t>
            </a:r>
            <a:endParaRPr lang="es-E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552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538956" y="230560"/>
            <a:ext cx="11112500" cy="461665"/>
          </a:xfrm>
          <a:prstGeom prst="rect">
            <a:avLst/>
          </a:prstGeom>
          <a:noFill/>
        </p:spPr>
        <p:txBody>
          <a:bodyPr wrap="square" numCol="1" rtlCol="0">
            <a:spAutoFit/>
          </a:bodyPr>
          <a:lstStyle/>
          <a:p>
            <a:pPr marL="0" lvl="1" algn="just" fontAlgn="base"/>
            <a:r>
              <a:rPr lang="is-IS" altLang="es-ES" sz="2400" b="1" dirty="0" smtClean="0">
                <a:latin typeface="Arial" panose="020B0604020202020204" pitchFamily="34" charset="0"/>
                <a:cs typeface="Arial" panose="020B0604020202020204" pitchFamily="34" charset="0"/>
              </a:rPr>
              <a:t>… </a:t>
            </a:r>
            <a:r>
              <a:rPr lang="es-ES" altLang="es-ES" sz="2400" b="1" i="1" dirty="0" smtClean="0">
                <a:latin typeface="Arial" panose="020B0604020202020204" pitchFamily="34" charset="0"/>
                <a:cs typeface="Arial" panose="020B0604020202020204" pitchFamily="34" charset="0"/>
              </a:rPr>
              <a:t>Sistema de gestión financiera</a:t>
            </a:r>
            <a:r>
              <a:rPr lang="es-ES" altLang="es-ES" sz="2400" i="1" dirty="0" smtClean="0">
                <a:latin typeface="Arial" panose="020B0604020202020204" pitchFamily="34" charset="0"/>
                <a:cs typeface="Arial" panose="020B0604020202020204" pitchFamily="34" charset="0"/>
              </a:rPr>
              <a:t>.</a:t>
            </a:r>
            <a:endParaRPr lang="es-MX" altLang="es-MX" sz="2200" dirty="0">
              <a:latin typeface="Arial" panose="020B0604020202020204" pitchFamily="34" charset="0"/>
              <a:cs typeface="Arial" panose="020B0604020202020204" pitchFamily="34" charset="0"/>
            </a:endParaRPr>
          </a:p>
        </p:txBody>
      </p:sp>
      <p:sp>
        <p:nvSpPr>
          <p:cNvPr id="5"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12</a:t>
            </a:r>
            <a:endParaRPr lang="es-ES" sz="15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692225"/>
            <a:ext cx="9496425" cy="52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7162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5 Gráfico"/>
          <p:cNvGraphicFramePr>
            <a:graphicFrameLocks/>
          </p:cNvGraphicFramePr>
          <p:nvPr>
            <p:extLst>
              <p:ext uri="{D42A27DB-BD31-4B8C-83A1-F6EECF244321}">
                <p14:modId xmlns:p14="http://schemas.microsoft.com/office/powerpoint/2010/main" val="1710509851"/>
              </p:ext>
            </p:extLst>
          </p:nvPr>
        </p:nvGraphicFramePr>
        <p:xfrm>
          <a:off x="1152525" y="866775"/>
          <a:ext cx="9420225" cy="4937894"/>
        </p:xfrm>
        <a:graphic>
          <a:graphicData uri="http://schemas.openxmlformats.org/drawingml/2006/chart">
            <c:chart xmlns:c="http://schemas.openxmlformats.org/drawingml/2006/chart" xmlns:r="http://schemas.openxmlformats.org/officeDocument/2006/relationships" r:id="rId3"/>
          </a:graphicData>
        </a:graphic>
      </p:graphicFrame>
      <p:sp>
        <p:nvSpPr>
          <p:cNvPr id="4" name="3 Rectángulo"/>
          <p:cNvSpPr/>
          <p:nvPr/>
        </p:nvSpPr>
        <p:spPr>
          <a:xfrm>
            <a:off x="4699001" y="5522198"/>
            <a:ext cx="628650" cy="215444"/>
          </a:xfrm>
          <a:prstGeom prst="rect">
            <a:avLst/>
          </a:prstGeom>
        </p:spPr>
        <p:txBody>
          <a:bodyPr wrap="square">
            <a:spAutoFit/>
          </a:bodyPr>
          <a:lstStyle/>
          <a:p>
            <a:pPr algn="ctr"/>
            <a:r>
              <a:rPr lang="es-ES" altLang="es-ES" sz="800" b="1" dirty="0" smtClean="0">
                <a:latin typeface="Arial" panose="020B0604020202020204" pitchFamily="34" charset="0"/>
                <a:cs typeface="Arial" panose="020B0604020202020204" pitchFamily="34" charset="0"/>
              </a:rPr>
              <a:t>7,689</a:t>
            </a:r>
            <a:endParaRPr lang="es-MX" sz="800" b="1" dirty="0"/>
          </a:p>
        </p:txBody>
      </p:sp>
      <p:sp>
        <p:nvSpPr>
          <p:cNvPr id="7"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13</a:t>
            </a:r>
            <a:endParaRPr lang="es-ES" sz="1500" dirty="0">
              <a:latin typeface="Arial" panose="020B0604020202020204" pitchFamily="34" charset="0"/>
              <a:cs typeface="Arial" panose="020B0604020202020204" pitchFamily="34" charset="0"/>
            </a:endParaRPr>
          </a:p>
        </p:txBody>
      </p:sp>
      <p:sp>
        <p:nvSpPr>
          <p:cNvPr id="5" name="4 CuadroTexto"/>
          <p:cNvSpPr txBox="1"/>
          <p:nvPr/>
        </p:nvSpPr>
        <p:spPr>
          <a:xfrm>
            <a:off x="538956" y="230560"/>
            <a:ext cx="11112500" cy="461665"/>
          </a:xfrm>
          <a:prstGeom prst="rect">
            <a:avLst/>
          </a:prstGeom>
          <a:noFill/>
        </p:spPr>
        <p:txBody>
          <a:bodyPr wrap="square" numCol="1" rtlCol="0">
            <a:spAutoFit/>
          </a:bodyPr>
          <a:lstStyle/>
          <a:p>
            <a:pPr marL="0" lvl="1" algn="just" fontAlgn="base"/>
            <a:r>
              <a:rPr lang="is-IS" altLang="es-ES" sz="2400" b="1" dirty="0" smtClean="0">
                <a:latin typeface="Arial" panose="020B0604020202020204" pitchFamily="34" charset="0"/>
                <a:cs typeface="Arial" panose="020B0604020202020204" pitchFamily="34" charset="0"/>
              </a:rPr>
              <a:t>… </a:t>
            </a:r>
            <a:r>
              <a:rPr lang="es-ES" altLang="es-ES" sz="2400" b="1" i="1" dirty="0" smtClean="0">
                <a:latin typeface="Arial" panose="020B0604020202020204" pitchFamily="34" charset="0"/>
                <a:cs typeface="Arial" panose="020B0604020202020204" pitchFamily="34" charset="0"/>
              </a:rPr>
              <a:t>Sistema de gestión financiera</a:t>
            </a:r>
            <a:r>
              <a:rPr lang="es-ES" altLang="es-ES" sz="2400" i="1" dirty="0" smtClean="0">
                <a:latin typeface="Arial" panose="020B0604020202020204" pitchFamily="34" charset="0"/>
                <a:cs typeface="Arial" panose="020B0604020202020204" pitchFamily="34" charset="0"/>
              </a:rPr>
              <a:t>.</a:t>
            </a:r>
            <a:endParaRPr lang="es-MX" altLang="es-MX"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890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546100" y="275010"/>
            <a:ext cx="11112500" cy="1569660"/>
          </a:xfrm>
          <a:prstGeom prst="rect">
            <a:avLst/>
          </a:prstGeom>
          <a:noFill/>
        </p:spPr>
        <p:txBody>
          <a:bodyPr wrap="square" numCol="1" rtlCol="0">
            <a:spAutoFit/>
          </a:bodyPr>
          <a:lstStyle/>
          <a:p>
            <a:pPr marL="355600" lvl="1" indent="-355600" algn="just" fontAlgn="base">
              <a:buFont typeface="Wingdings" charset="2"/>
              <a:buChar char="q"/>
            </a:pPr>
            <a:r>
              <a:rPr lang="es-ES" altLang="es-ES" sz="2400" b="1" dirty="0" smtClean="0">
                <a:latin typeface="Arial" panose="020B0604020202020204" pitchFamily="34" charset="0"/>
                <a:cs typeface="Arial" panose="020B0604020202020204" pitchFamily="34" charset="0"/>
              </a:rPr>
              <a:t>Fideicomiso de pensiones</a:t>
            </a:r>
            <a:r>
              <a:rPr lang="es-ES" altLang="es-ES" sz="2400" dirty="0" smtClean="0">
                <a:latin typeface="Arial" panose="020B0604020202020204" pitchFamily="34" charset="0"/>
                <a:cs typeface="Arial" panose="020B0604020202020204" pitchFamily="34" charset="0"/>
              </a:rPr>
              <a:t>.</a:t>
            </a:r>
          </a:p>
          <a:p>
            <a:pPr marL="622300" indent="-266700" algn="just">
              <a:buFont typeface="Courier New" charset="0"/>
              <a:buChar char="o"/>
            </a:pPr>
            <a:r>
              <a:rPr lang="es-ES" altLang="es-ES" sz="2400" dirty="0" smtClean="0">
                <a:latin typeface="Arial" panose="020B0604020202020204" pitchFamily="34" charset="0"/>
                <a:cs typeface="Arial" panose="020B0604020202020204" pitchFamily="34" charset="0"/>
              </a:rPr>
              <a:t>Dentro del segundo año </a:t>
            </a:r>
            <a:r>
              <a:rPr lang="es-MX" sz="2400" dirty="0" smtClean="0">
                <a:latin typeface="Arial" panose="020B0604020202020204" pitchFamily="34" charset="0"/>
                <a:cs typeface="Arial" panose="020B0604020202020204" pitchFamily="34" charset="0"/>
              </a:rPr>
              <a:t>de </a:t>
            </a:r>
            <a:r>
              <a:rPr lang="es-MX" sz="2400" dirty="0">
                <a:latin typeface="Arial" panose="020B0604020202020204" pitchFamily="34" charset="0"/>
                <a:cs typeface="Arial" panose="020B0604020202020204" pitchFamily="34" charset="0"/>
              </a:rPr>
              <a:t>la </a:t>
            </a:r>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gestión del fideicomiso de </a:t>
            </a:r>
            <a:r>
              <a:rPr lang="es-MX"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pensiones</a:t>
            </a:r>
            <a:r>
              <a:rPr lang="es-MX" sz="2400" dirty="0" smtClean="0">
                <a:latin typeface="Arial" panose="020B0604020202020204" pitchFamily="34" charset="0"/>
                <a:cs typeface="Arial" panose="020B0604020202020204" pitchFamily="34" charset="0"/>
              </a:rPr>
              <a:t>, se evidenci</a:t>
            </a:r>
            <a:r>
              <a:rPr lang="es-ES" sz="2400" dirty="0" err="1" smtClean="0">
                <a:latin typeface="Arial" panose="020B0604020202020204" pitchFamily="34" charset="0"/>
                <a:cs typeface="Arial" panose="020B0604020202020204" pitchFamily="34" charset="0"/>
              </a:rPr>
              <a:t>ó</a:t>
            </a:r>
            <a:r>
              <a:rPr lang="es-MX" sz="2400" dirty="0" smtClean="0">
                <a:latin typeface="Arial" panose="020B0604020202020204" pitchFamily="34" charset="0"/>
                <a:cs typeface="Arial" panose="020B0604020202020204" pitchFamily="34" charset="0"/>
              </a:rPr>
              <a:t> una </a:t>
            </a:r>
            <a:r>
              <a:rPr lang="es-ES" sz="2400" dirty="0" smtClean="0">
                <a:latin typeface="Arial" panose="020B0604020202020204" pitchFamily="34" charset="0"/>
                <a:cs typeface="Arial" panose="020B0604020202020204" pitchFamily="34" charset="0"/>
              </a:rPr>
              <a:t>óptima administración de los recursos, al cierre de 2015 se habían cubierto </a:t>
            </a:r>
            <a:r>
              <a:rPr lang="es-MX" sz="2400" dirty="0" smtClean="0">
                <a:latin typeface="Arial" panose="020B0604020202020204" pitchFamily="34" charset="0"/>
                <a:cs typeface="Arial" panose="020B0604020202020204" pitchFamily="34" charset="0"/>
              </a:rPr>
              <a:t>3,164 pensiones mensuales.</a:t>
            </a:r>
            <a:endParaRPr lang="es-MX" sz="2400" dirty="0">
              <a:latin typeface="Arial" panose="020B0604020202020204" pitchFamily="34" charset="0"/>
              <a:cs typeface="Arial" panose="020B0604020202020204" pitchFamily="34" charset="0"/>
            </a:endParaRPr>
          </a:p>
        </p:txBody>
      </p:sp>
      <p:sp>
        <p:nvSpPr>
          <p:cNvPr id="5"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14</a:t>
            </a:r>
            <a:endParaRPr lang="es-ES" sz="1500" dirty="0">
              <a:latin typeface="Arial" panose="020B0604020202020204" pitchFamily="34" charset="0"/>
              <a:cs typeface="Arial" panose="020B0604020202020204" pitchFamily="34" charset="0"/>
            </a:endParaRPr>
          </a:p>
        </p:txBody>
      </p:sp>
      <p:pic>
        <p:nvPicPr>
          <p:cNvPr id="2147" name="Picture 99"/>
          <p:cNvPicPr>
            <a:picLocks noChangeAspect="1" noChangeArrowheads="1"/>
          </p:cNvPicPr>
          <p:nvPr/>
        </p:nvPicPr>
        <p:blipFill rotWithShape="1">
          <a:blip r:embed="rId3">
            <a:extLst>
              <a:ext uri="{28A0092B-C50C-407E-A947-70E740481C1C}">
                <a14:useLocalDpi xmlns:a14="http://schemas.microsoft.com/office/drawing/2010/main" val="0"/>
              </a:ext>
            </a:extLst>
          </a:blip>
          <a:srcRect l="2436" t="2162" r="6330"/>
          <a:stretch/>
        </p:blipFill>
        <p:spPr bwMode="auto">
          <a:xfrm>
            <a:off x="1768415" y="1768415"/>
            <a:ext cx="8652294" cy="4264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CuadroTexto"/>
          <p:cNvSpPr txBox="1"/>
          <p:nvPr/>
        </p:nvSpPr>
        <p:spPr>
          <a:xfrm>
            <a:off x="2843490" y="2205223"/>
            <a:ext cx="3276950" cy="523220"/>
          </a:xfrm>
          <a:prstGeom prst="rect">
            <a:avLst/>
          </a:prstGeom>
          <a:noFill/>
        </p:spPr>
        <p:txBody>
          <a:bodyPr wrap="square" numCol="1" rtlCol="0">
            <a:spAutoFit/>
          </a:bodyPr>
          <a:lstStyle/>
          <a:p>
            <a:pPr marL="0" lvl="1" algn="ctr" fontAlgn="base"/>
            <a:r>
              <a:rPr lang="es-ES" altLang="es-ES" sz="1400" b="1" dirty="0" smtClean="0">
                <a:latin typeface="Arial" panose="020B0604020202020204" pitchFamily="34" charset="0"/>
                <a:cs typeface="Arial" panose="020B0604020202020204" pitchFamily="34" charset="0"/>
              </a:rPr>
              <a:t>Histórico de </a:t>
            </a:r>
          </a:p>
          <a:p>
            <a:pPr marL="0" lvl="1" algn="ctr" fontAlgn="base"/>
            <a:r>
              <a:rPr lang="es-ES" altLang="es-ES" sz="1400" b="1" dirty="0" smtClean="0">
                <a:latin typeface="Arial" panose="020B0604020202020204" pitchFamily="34" charset="0"/>
                <a:cs typeface="Arial" panose="020B0604020202020204" pitchFamily="34" charset="0"/>
              </a:rPr>
              <a:t>Jubilados y pensionados</a:t>
            </a:r>
            <a:endParaRPr lang="es-MX" altLang="es-MX"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90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546100" y="541710"/>
            <a:ext cx="11112500" cy="3416320"/>
          </a:xfrm>
          <a:prstGeom prst="rect">
            <a:avLst/>
          </a:prstGeom>
          <a:noFill/>
        </p:spPr>
        <p:txBody>
          <a:bodyPr wrap="square" numCol="1" rtlCol="0">
            <a:spAutoFit/>
          </a:bodyPr>
          <a:lstStyle/>
          <a:p>
            <a:pPr marL="0" lvl="1" algn="just" fontAlgn="base"/>
            <a:r>
              <a:rPr lang="is-IS" altLang="es-ES" sz="2400" b="1" i="1" dirty="0" smtClean="0">
                <a:latin typeface="Arial" panose="020B0604020202020204" pitchFamily="34" charset="0"/>
                <a:cs typeface="Arial" panose="020B0604020202020204" pitchFamily="34" charset="0"/>
              </a:rPr>
              <a:t>…</a:t>
            </a:r>
            <a:r>
              <a:rPr lang="es-ES" altLang="es-ES" sz="2400" b="1" i="1" dirty="0" smtClean="0">
                <a:latin typeface="Arial" panose="020B0604020202020204" pitchFamily="34" charset="0"/>
                <a:cs typeface="Arial" panose="020B0604020202020204" pitchFamily="34" charset="0"/>
              </a:rPr>
              <a:t>Fideicomiso de pensiones</a:t>
            </a:r>
            <a:r>
              <a:rPr lang="es-ES" altLang="es-ES" sz="2400" i="1" dirty="0" smtClean="0">
                <a:latin typeface="Arial" panose="020B0604020202020204" pitchFamily="34" charset="0"/>
                <a:cs typeface="Arial" panose="020B0604020202020204" pitchFamily="34" charset="0"/>
              </a:rPr>
              <a:t>.</a:t>
            </a:r>
          </a:p>
          <a:p>
            <a:pPr marL="355600" lvl="1" indent="-355600" algn="just" fontAlgn="base">
              <a:buFont typeface="Wingdings" charset="2"/>
              <a:buChar char="q"/>
            </a:pPr>
            <a:endParaRPr lang="es-ES" altLang="es-ES" sz="2400" dirty="0" smtClean="0">
              <a:latin typeface="Arial" panose="020B0604020202020204" pitchFamily="34" charset="0"/>
              <a:cs typeface="Arial" panose="020B0604020202020204" pitchFamily="34" charset="0"/>
            </a:endParaRPr>
          </a:p>
          <a:p>
            <a:pPr marL="622300" indent="-266700" algn="just">
              <a:buFont typeface="Courier New" charset="0"/>
              <a:buChar char="o"/>
            </a:pPr>
            <a:r>
              <a:rPr lang="es-MX" sz="2400" dirty="0" smtClean="0">
                <a:latin typeface="Arial" panose="020B0604020202020204" pitchFamily="34" charset="0"/>
                <a:cs typeface="Arial" panose="020B0604020202020204" pitchFamily="34" charset="0"/>
              </a:rPr>
              <a:t>Se </a:t>
            </a:r>
            <a:r>
              <a:rPr lang="es-MX" sz="2400" dirty="0">
                <a:latin typeface="Arial" panose="020B0604020202020204" pitchFamily="34" charset="0"/>
                <a:cs typeface="Arial" panose="020B0604020202020204" pitchFamily="34" charset="0"/>
              </a:rPr>
              <a:t>realizó la elaboración e integración </a:t>
            </a:r>
            <a:r>
              <a:rPr lang="es-ES" sz="2400" dirty="0">
                <a:latin typeface="Arial" panose="020B0604020202020204" pitchFamily="34" charset="0"/>
                <a:cs typeface="Arial" panose="020B0604020202020204" pitchFamily="34" charset="0"/>
              </a:rPr>
              <a:t>del proyecto para concursar por recursos en la convocatoria </a:t>
            </a:r>
            <a:r>
              <a:rPr lang="es-ES" sz="2400" b="1" dirty="0">
                <a:latin typeface="Arial" panose="020B0604020202020204" pitchFamily="34" charset="0"/>
                <a:cs typeface="Arial" panose="020B0604020202020204" pitchFamily="34" charset="0"/>
              </a:rPr>
              <a:t>Fondo para la Atención de Problemas Estructurales de las Universidades Públicas Estatales (UPE) 2015, Modalidad A, Apoyo a  Reformas Estructurales</a:t>
            </a:r>
            <a:r>
              <a:rPr lang="es-ES" sz="2400" dirty="0">
                <a:latin typeface="Arial" panose="020B0604020202020204" pitchFamily="34" charset="0"/>
                <a:cs typeface="Arial" panose="020B0604020202020204" pitchFamily="34" charset="0"/>
              </a:rPr>
              <a:t>, por doceavo año consecutivo, se obtuvo el primer lugar en la asignación de recursos en esta ocasión por </a:t>
            </a:r>
            <a:r>
              <a:rPr lang="es-ES" sz="2400" b="1" dirty="0">
                <a:latin typeface="Arial" panose="020B0604020202020204" pitchFamily="34" charset="0"/>
                <a:cs typeface="Arial" panose="020B0604020202020204" pitchFamily="34" charset="0"/>
              </a:rPr>
              <a:t>$110´000,000</a:t>
            </a:r>
            <a:r>
              <a:rPr lang="es-ES" sz="2400" dirty="0">
                <a:latin typeface="Arial" panose="020B0604020202020204" pitchFamily="34" charset="0"/>
                <a:cs typeface="Arial" panose="020B0604020202020204" pitchFamily="34" charset="0"/>
              </a:rPr>
              <a:t>, los cuales se acumulan a lo obtenido en los años anteriores generando un gran total por </a:t>
            </a:r>
            <a:r>
              <a:rPr lang="es-MX" sz="2400" dirty="0">
                <a:latin typeface="Arial" panose="020B0604020202020204" pitchFamily="34" charset="0"/>
                <a:cs typeface="Arial" panose="020B0604020202020204" pitchFamily="34" charset="0"/>
              </a:rPr>
              <a:t> $ 1,778´000,000. </a:t>
            </a:r>
            <a:endParaRPr lang="es-ES_tradnl" sz="2400" dirty="0">
              <a:latin typeface="Arial" panose="020B0604020202020204" pitchFamily="34" charset="0"/>
              <a:cs typeface="Arial" panose="020B0604020202020204" pitchFamily="34" charset="0"/>
            </a:endParaRPr>
          </a:p>
        </p:txBody>
      </p:sp>
      <p:sp>
        <p:nvSpPr>
          <p:cNvPr id="5"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15</a:t>
            </a:r>
            <a:endParaRPr lang="es-E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95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889000" y="435888"/>
            <a:ext cx="10622185" cy="6001643"/>
          </a:xfrm>
          <a:prstGeom prst="rect">
            <a:avLst/>
          </a:prstGeom>
          <a:noFill/>
        </p:spPr>
        <p:txBody>
          <a:bodyPr wrap="square" numCol="1" rtlCol="0">
            <a:spAutoFit/>
          </a:bodyPr>
          <a:lstStyle/>
          <a:p>
            <a:pPr marL="355600" lvl="1" indent="-355600" algn="just" fontAlgn="base">
              <a:buFont typeface="Wingdings" charset="2"/>
              <a:buChar char="q"/>
            </a:pPr>
            <a:r>
              <a:rPr lang="es-ES" altLang="es-ES" sz="2400" b="1" dirty="0" smtClean="0">
                <a:latin typeface="Arial" panose="020B0604020202020204" pitchFamily="34" charset="0"/>
                <a:cs typeface="Arial" panose="020B0604020202020204" pitchFamily="34" charset="0"/>
              </a:rPr>
              <a:t>Administración de la nómina institucional</a:t>
            </a:r>
            <a:r>
              <a:rPr lang="es-ES" altLang="es-ES" sz="2400" dirty="0" smtClean="0">
                <a:latin typeface="Arial" panose="020B0604020202020204" pitchFamily="34" charset="0"/>
                <a:cs typeface="Arial" panose="020B0604020202020204" pitchFamily="34" charset="0"/>
              </a:rPr>
              <a:t>.</a:t>
            </a:r>
          </a:p>
          <a:p>
            <a:pPr marL="0" lvl="1" algn="just" fontAlgn="base"/>
            <a:endParaRPr lang="es-ES" altLang="es-ES" sz="2400" dirty="0" smtClean="0">
              <a:latin typeface="Arial" panose="020B0604020202020204" pitchFamily="34" charset="0"/>
              <a:cs typeface="Arial" panose="020B0604020202020204" pitchFamily="34" charset="0"/>
            </a:endParaRPr>
          </a:p>
          <a:p>
            <a:pPr marL="622300" lvl="2" indent="-266700" algn="just" fontAlgn="base">
              <a:buFont typeface="Courier New" charset="0"/>
              <a:buChar char="o"/>
            </a:pPr>
            <a:r>
              <a:rPr lang="es-ES" altLang="es-ES" sz="2400" dirty="0" smtClean="0">
                <a:latin typeface="Arial" panose="020B0604020202020204" pitchFamily="34" charset="0"/>
                <a:cs typeface="Arial" panose="020B0604020202020204" pitchFamily="34" charset="0"/>
              </a:rPr>
              <a:t>Se contó con el primer entregable (cálculo de la nómina) del nuevo </a:t>
            </a:r>
            <a:r>
              <a:rPr lang="es-ES" alt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sistema para la administración de la nómina institucional</a:t>
            </a:r>
            <a:r>
              <a:rPr lang="es-ES" altLang="es-ES" sz="2400" dirty="0" smtClean="0">
                <a:latin typeface="Arial" panose="020B0604020202020204" pitchFamily="34" charset="0"/>
                <a:cs typeface="Arial" panose="020B0604020202020204" pitchFamily="34" charset="0"/>
              </a:rPr>
              <a:t>, el cual se encuentra en proceso de pruebas, asimismo, se realizó la reprogramación de fechas para la documentación y desarrollo.</a:t>
            </a:r>
            <a:endParaRPr lang="es-ES" altLang="es-ES" sz="2400" dirty="0">
              <a:latin typeface="Arial" panose="020B0604020202020204" pitchFamily="34" charset="0"/>
              <a:cs typeface="Arial" panose="020B0604020202020204" pitchFamily="34" charset="0"/>
            </a:endParaRPr>
          </a:p>
          <a:p>
            <a:pPr marL="355600" lvl="1" indent="-355600" algn="just" fontAlgn="base"/>
            <a:endParaRPr lang="es-ES" altLang="es-ES" sz="2400" dirty="0" smtClean="0">
              <a:latin typeface="Arial" panose="020B0604020202020204" pitchFamily="34" charset="0"/>
              <a:cs typeface="Arial" panose="020B0604020202020204" pitchFamily="34" charset="0"/>
            </a:endParaRPr>
          </a:p>
          <a:p>
            <a:pPr marL="622300" lvl="2" indent="-266700" algn="just" fontAlgn="base">
              <a:buFont typeface="Courier New" panose="02070309020205020404" pitchFamily="49" charset="0"/>
              <a:buChar char="o"/>
            </a:pPr>
            <a:r>
              <a:rPr lang="es-ES" altLang="es-ES" sz="2400" dirty="0" smtClean="0">
                <a:latin typeface="Arial" panose="020B0604020202020204" pitchFamily="34" charset="0"/>
                <a:cs typeface="Arial" panose="020B0604020202020204" pitchFamily="34" charset="0"/>
              </a:rPr>
              <a:t>Se di</a:t>
            </a:r>
            <a:r>
              <a:rPr lang="es-ES" altLang="es-ES" sz="2400" dirty="0">
                <a:latin typeface="Arial" panose="020B0604020202020204" pitchFamily="34" charset="0"/>
                <a:cs typeface="Arial" panose="020B0604020202020204" pitchFamily="34" charset="0"/>
              </a:rPr>
              <a:t>o</a:t>
            </a:r>
            <a:r>
              <a:rPr lang="es-ES" altLang="es-ES" sz="2400" dirty="0" smtClean="0">
                <a:latin typeface="Arial" panose="020B0604020202020204" pitchFamily="34" charset="0"/>
                <a:cs typeface="Arial" panose="020B0604020202020204" pitchFamily="34" charset="0"/>
              </a:rPr>
              <a:t> cumplimiento a la </a:t>
            </a:r>
            <a:r>
              <a:rPr lang="es-ES" alt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emisión oportuna </a:t>
            </a:r>
            <a:r>
              <a:rPr lang="es-ES" alt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los Comprobantes Fiscales Digitales por Internet (CFDI), </a:t>
            </a:r>
            <a:r>
              <a:rPr lang="es-ES" altLang="es-ES" sz="2400" dirty="0" smtClean="0">
                <a:latin typeface="Arial" panose="020B0604020202020204" pitchFamily="34" charset="0"/>
                <a:cs typeface="Arial" panose="020B0604020202020204" pitchFamily="34" charset="0"/>
              </a:rPr>
              <a:t>correspondientes a la nómina del personal de la Universidad. </a:t>
            </a:r>
          </a:p>
          <a:p>
            <a:pPr marL="660400" lvl="2" algn="just" fontAlgn="base"/>
            <a:endParaRPr lang="es-ES" altLang="es-ES" sz="2400" dirty="0" smtClean="0">
              <a:latin typeface="Arial" panose="020B0604020202020204" pitchFamily="34" charset="0"/>
              <a:cs typeface="Arial" panose="020B0604020202020204" pitchFamily="34" charset="0"/>
            </a:endParaRPr>
          </a:p>
          <a:p>
            <a:pPr marL="660400" lvl="2" algn="just" fontAlgn="base"/>
            <a:r>
              <a:rPr lang="es-ES" altLang="es-ES" sz="2400" dirty="0" smtClean="0">
                <a:latin typeface="Arial" panose="020B0604020202020204" pitchFamily="34" charset="0"/>
                <a:cs typeface="Arial" panose="020B0604020202020204" pitchFamily="34" charset="0"/>
              </a:rPr>
              <a:t>Se muestra un </a:t>
            </a:r>
            <a:r>
              <a:rPr lang="es-ES" alt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comparativo de los CFDI </a:t>
            </a:r>
            <a:r>
              <a:rPr lang="es-ES" altLang="es-ES" sz="2400" dirty="0" smtClean="0">
                <a:latin typeface="Arial" panose="020B0604020202020204" pitchFamily="34" charset="0"/>
                <a:cs typeface="Arial" panose="020B0604020202020204" pitchFamily="34" charset="0"/>
              </a:rPr>
              <a:t>emitidos en </a:t>
            </a:r>
            <a:r>
              <a:rPr lang="es-ES" alt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2014</a:t>
            </a:r>
            <a:r>
              <a:rPr lang="es-ES" altLang="es-ES" sz="2400" dirty="0" smtClean="0">
                <a:latin typeface="Arial" panose="020B0604020202020204" pitchFamily="34" charset="0"/>
                <a:cs typeface="Arial" panose="020B0604020202020204" pitchFamily="34" charset="0"/>
              </a:rPr>
              <a:t> (año de inicio de la obligación) - </a:t>
            </a:r>
            <a:r>
              <a:rPr lang="es-ES" alt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2015</a:t>
            </a:r>
            <a:r>
              <a:rPr lang="es-ES" altLang="es-ES" sz="2400" dirty="0" smtClean="0">
                <a:latin typeface="Arial" panose="020B0604020202020204" pitchFamily="34" charset="0"/>
                <a:cs typeface="Arial" panose="020B0604020202020204" pitchFamily="34" charset="0"/>
              </a:rPr>
              <a:t>, para este año, se atendieron los cambios establecidos por la autoridad fiscal, referente a la identificación de la fuente de financiamiento con la que se cubrieron los salarios.</a:t>
            </a:r>
          </a:p>
          <a:p>
            <a:pPr marL="355600" lvl="2" indent="-355600" algn="just" fontAlgn="base"/>
            <a:endParaRPr lang="es-ES" altLang="es-ES" sz="2400" dirty="0">
              <a:latin typeface="Arial" panose="020B0604020202020204" pitchFamily="34" charset="0"/>
              <a:cs typeface="Arial" panose="020B0604020202020204" pitchFamily="34" charset="0"/>
            </a:endParaRPr>
          </a:p>
        </p:txBody>
      </p:sp>
      <p:sp>
        <p:nvSpPr>
          <p:cNvPr id="3"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16</a:t>
            </a:r>
            <a:endParaRPr lang="es-E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334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924910" y="537488"/>
            <a:ext cx="10586275" cy="830997"/>
          </a:xfrm>
          <a:prstGeom prst="rect">
            <a:avLst/>
          </a:prstGeom>
          <a:noFill/>
        </p:spPr>
        <p:txBody>
          <a:bodyPr wrap="square" numCol="1" rtlCol="0">
            <a:spAutoFit/>
          </a:bodyPr>
          <a:lstStyle/>
          <a:p>
            <a:pPr marL="0" lvl="1" algn="just" fontAlgn="base"/>
            <a:r>
              <a:rPr lang="is-IS" altLang="es-ES" sz="2400" b="1" i="1" dirty="0" smtClean="0">
                <a:latin typeface="Arial" panose="020B0604020202020204" pitchFamily="34" charset="0"/>
                <a:cs typeface="Arial" panose="020B0604020202020204" pitchFamily="34" charset="0"/>
              </a:rPr>
              <a:t>…</a:t>
            </a:r>
            <a:r>
              <a:rPr lang="es-ES" altLang="es-ES" sz="2400" b="1" i="1" dirty="0" smtClean="0">
                <a:latin typeface="Arial" panose="020B0604020202020204" pitchFamily="34" charset="0"/>
                <a:cs typeface="Arial" panose="020B0604020202020204" pitchFamily="34" charset="0"/>
              </a:rPr>
              <a:t>Administración de la nómina institucional</a:t>
            </a:r>
            <a:r>
              <a:rPr lang="es-ES" altLang="es-ES" sz="2400" i="1" dirty="0" smtClean="0">
                <a:latin typeface="Arial" panose="020B0604020202020204" pitchFamily="34" charset="0"/>
                <a:cs typeface="Arial" panose="020B0604020202020204" pitchFamily="34" charset="0"/>
              </a:rPr>
              <a:t>.</a:t>
            </a:r>
          </a:p>
          <a:p>
            <a:pPr marL="355600" lvl="2" indent="-355600" algn="just" fontAlgn="base"/>
            <a:endParaRPr lang="es-ES" altLang="es-ES" sz="2400" dirty="0">
              <a:latin typeface="Arial" panose="020B0604020202020204" pitchFamily="34" charset="0"/>
              <a:cs typeface="Arial" panose="020B0604020202020204" pitchFamily="34" charset="0"/>
            </a:endParaRPr>
          </a:p>
        </p:txBody>
      </p:sp>
      <p:sp>
        <p:nvSpPr>
          <p:cNvPr id="7" name="3 Rectángulo"/>
          <p:cNvSpPr/>
          <p:nvPr/>
        </p:nvSpPr>
        <p:spPr>
          <a:xfrm>
            <a:off x="1745333" y="5746419"/>
            <a:ext cx="2349994" cy="21544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altLang="es-ES" sz="800" b="1" dirty="0" smtClean="0">
                <a:latin typeface="Arial" panose="020B0604020202020204" pitchFamily="34" charset="0"/>
                <a:cs typeface="Arial" panose="020B0604020202020204" pitchFamily="34" charset="0"/>
              </a:rPr>
              <a:t>Nota. </a:t>
            </a:r>
            <a:r>
              <a:rPr lang="es-ES" altLang="es-ES" sz="800" dirty="0" smtClean="0">
                <a:latin typeface="Arial" panose="020B0604020202020204" pitchFamily="34" charset="0"/>
                <a:cs typeface="Arial" panose="020B0604020202020204" pitchFamily="34" charset="0"/>
              </a:rPr>
              <a:t>La información incluye reexpedidos.</a:t>
            </a:r>
            <a:endParaRPr lang="es-MX" sz="800" dirty="0"/>
          </a:p>
        </p:txBody>
      </p:sp>
      <p:sp>
        <p:nvSpPr>
          <p:cNvPr id="9"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17</a:t>
            </a:r>
            <a:endParaRPr lang="es-ES" sz="1500" dirty="0">
              <a:latin typeface="Arial" panose="020B0604020202020204" pitchFamily="34" charset="0"/>
              <a:cs typeface="Arial" panose="020B0604020202020204" pitchFamily="34" charset="0"/>
            </a:endParaRPr>
          </a:p>
        </p:txBody>
      </p:sp>
      <p:graphicFrame>
        <p:nvGraphicFramePr>
          <p:cNvPr id="11" name="10 Gráfico"/>
          <p:cNvGraphicFramePr>
            <a:graphicFrameLocks/>
          </p:cNvGraphicFramePr>
          <p:nvPr>
            <p:extLst>
              <p:ext uri="{D42A27DB-BD31-4B8C-83A1-F6EECF244321}">
                <p14:modId xmlns:p14="http://schemas.microsoft.com/office/powerpoint/2010/main" val="757223313"/>
              </p:ext>
            </p:extLst>
          </p:nvPr>
        </p:nvGraphicFramePr>
        <p:xfrm>
          <a:off x="1734947" y="968118"/>
          <a:ext cx="8966200" cy="46960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0568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889000" y="600988"/>
            <a:ext cx="10622185" cy="5262979"/>
          </a:xfrm>
          <a:prstGeom prst="rect">
            <a:avLst/>
          </a:prstGeom>
          <a:noFill/>
        </p:spPr>
        <p:txBody>
          <a:bodyPr wrap="square" numCol="1" rtlCol="0">
            <a:spAutoFit/>
          </a:bodyPr>
          <a:lstStyle/>
          <a:p>
            <a:pPr marL="355600" lvl="1" indent="-355600" algn="just" fontAlgn="base">
              <a:buFont typeface="Wingdings" charset="2"/>
              <a:buChar char="q"/>
            </a:pPr>
            <a:r>
              <a:rPr lang="es-ES" altLang="es-ES" sz="2400" b="1" dirty="0" smtClean="0">
                <a:latin typeface="Arial" panose="020B0604020202020204" pitchFamily="34" charset="0"/>
                <a:cs typeface="Arial" panose="020B0604020202020204" pitchFamily="34" charset="0"/>
              </a:rPr>
              <a:t>Gestión institucional</a:t>
            </a:r>
            <a:r>
              <a:rPr lang="es-ES" altLang="es-ES" sz="2400" dirty="0" smtClean="0">
                <a:latin typeface="Arial" panose="020B0604020202020204" pitchFamily="34" charset="0"/>
                <a:cs typeface="Arial" panose="020B0604020202020204" pitchFamily="34" charset="0"/>
              </a:rPr>
              <a:t>.</a:t>
            </a:r>
          </a:p>
          <a:p>
            <a:pPr marL="0" lvl="1" algn="just" fontAlgn="base"/>
            <a:endParaRPr lang="es-ES" altLang="es-ES" sz="2400" dirty="0" smtClean="0">
              <a:latin typeface="Arial" panose="020B0604020202020204" pitchFamily="34" charset="0"/>
              <a:cs typeface="Arial" panose="020B0604020202020204" pitchFamily="34" charset="0"/>
            </a:endParaRPr>
          </a:p>
          <a:p>
            <a:pPr marL="622300" lvl="2" indent="-266700" algn="just" fontAlgn="base">
              <a:buFont typeface="Courier New" charset="0"/>
              <a:buChar char="o"/>
            </a:pPr>
            <a:r>
              <a:rPr lang="es-ES" altLang="es-ES" sz="2400" dirty="0" smtClean="0">
                <a:latin typeface="Arial" panose="020B0604020202020204" pitchFamily="34" charset="0"/>
                <a:cs typeface="Arial" panose="020B0604020202020204" pitchFamily="34" charset="0"/>
              </a:rPr>
              <a:t>Se </a:t>
            </a:r>
            <a:r>
              <a:rPr lang="es-ES" sz="2400" dirty="0" smtClean="0">
                <a:latin typeface="Arial" panose="020B0604020202020204" pitchFamily="34" charset="0"/>
                <a:cs typeface="Arial" panose="020B0604020202020204" pitchFamily="34" charset="0"/>
              </a:rPr>
              <a:t>continua </a:t>
            </a:r>
            <a:r>
              <a:rPr lang="es-MX" sz="2400" dirty="0">
                <a:latin typeface="Arial" panose="020B0604020202020204" pitchFamily="34" charset="0"/>
                <a:cs typeface="Arial" panose="020B0604020202020204" pitchFamily="34" charset="0"/>
              </a:rPr>
              <a:t>con la </a:t>
            </a:r>
            <a:r>
              <a:rPr lang="es-MX" sz="2400" dirty="0" smtClean="0">
                <a:latin typeface="Arial" panose="020B0604020202020204" pitchFamily="34" charset="0"/>
                <a:cs typeface="Arial" panose="020B0604020202020204" pitchFamily="34" charset="0"/>
              </a:rPr>
              <a:t>atención a </a:t>
            </a:r>
            <a:r>
              <a:rPr lang="es-MX" sz="2400" dirty="0">
                <a:latin typeface="Arial" panose="020B0604020202020204" pitchFamily="34" charset="0"/>
                <a:cs typeface="Arial" panose="020B0604020202020204" pitchFamily="34" charset="0"/>
              </a:rPr>
              <a:t>las </a:t>
            </a:r>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revisiones por parte de la Auditoria Superior de la Federación</a:t>
            </a:r>
            <a:r>
              <a:rPr lang="es-MX" sz="2400" dirty="0">
                <a:latin typeface="Arial" panose="020B0604020202020204" pitchFamily="34" charset="0"/>
                <a:cs typeface="Arial" panose="020B0604020202020204" pitchFamily="34" charset="0"/>
              </a:rPr>
              <a:t> (ASF), las de la Auditoria Superior del Estado de Jalisco (ASEJ), a las auditorias del Servicio de Administración Tributaria (SAT), así como las realizadas por los despachos externos</a:t>
            </a:r>
            <a:r>
              <a:rPr lang="es-MX" sz="2400" dirty="0" smtClean="0">
                <a:latin typeface="Arial" panose="020B0604020202020204" pitchFamily="34" charset="0"/>
                <a:cs typeface="Arial" panose="020B0604020202020204" pitchFamily="34" charset="0"/>
              </a:rPr>
              <a:t>.</a:t>
            </a:r>
          </a:p>
          <a:p>
            <a:pPr marL="622300" lvl="2" indent="-266700" algn="just" fontAlgn="base">
              <a:buFont typeface="Courier New" charset="0"/>
              <a:buChar char="o"/>
            </a:pPr>
            <a:endParaRPr lang="es-MX" altLang="es-ES" sz="2400" dirty="0">
              <a:latin typeface="Arial" panose="020B0604020202020204" pitchFamily="34" charset="0"/>
              <a:cs typeface="Arial" panose="020B0604020202020204" pitchFamily="34" charset="0"/>
            </a:endParaRPr>
          </a:p>
          <a:p>
            <a:pPr marL="622300" lvl="2" algn="just" fontAlgn="base"/>
            <a:r>
              <a:rPr lang="es-MX" altLang="es-ES" sz="2400" dirty="0" smtClean="0">
                <a:latin typeface="Arial" panose="020B0604020202020204" pitchFamily="34" charset="0"/>
                <a:cs typeface="Arial" panose="020B0604020202020204" pitchFamily="34" charset="0"/>
              </a:rPr>
              <a:t>La fiscalizaci</a:t>
            </a:r>
            <a:r>
              <a:rPr lang="es-ES" altLang="es-ES" sz="2400" dirty="0" err="1" smtClean="0">
                <a:latin typeface="Arial" panose="020B0604020202020204" pitchFamily="34" charset="0"/>
                <a:cs typeface="Arial" panose="020B0604020202020204" pitchFamily="34" charset="0"/>
              </a:rPr>
              <a:t>ón</a:t>
            </a:r>
            <a:r>
              <a:rPr lang="es-ES" altLang="es-ES" sz="2400" dirty="0" smtClean="0">
                <a:latin typeface="Arial" panose="020B0604020202020204" pitchFamily="34" charset="0"/>
                <a:cs typeface="Arial" panose="020B0604020202020204" pitchFamily="34" charset="0"/>
              </a:rPr>
              <a:t> continua siendo una actividad recurrente para la institución, por lo que, conlleva a integrar las acciones que implica en actividades cotidianas.</a:t>
            </a:r>
          </a:p>
          <a:p>
            <a:pPr marL="622300" lvl="2" algn="just" fontAlgn="base"/>
            <a:endParaRPr lang="es-ES" altLang="es-ES" sz="2400" dirty="0">
              <a:latin typeface="Arial" panose="020B0604020202020204" pitchFamily="34" charset="0"/>
              <a:cs typeface="Arial" panose="020B0604020202020204" pitchFamily="34" charset="0"/>
            </a:endParaRPr>
          </a:p>
          <a:p>
            <a:pPr marL="622300" lvl="2" algn="just" fontAlgn="base"/>
            <a:r>
              <a:rPr lang="es-ES" altLang="es-ES" sz="2400" dirty="0" smtClean="0">
                <a:latin typeface="Arial" panose="020B0604020202020204" pitchFamily="34" charset="0"/>
                <a:cs typeface="Arial" panose="020B0604020202020204" pitchFamily="34" charset="0"/>
              </a:rPr>
              <a:t>Se muestran las revisiones de los últimos años y el periodo de la duración.</a:t>
            </a:r>
            <a:endParaRPr lang="es-ES" altLang="es-ES" sz="2400" dirty="0">
              <a:latin typeface="Arial" panose="020B0604020202020204" pitchFamily="34" charset="0"/>
              <a:cs typeface="Arial" panose="020B0604020202020204" pitchFamily="34" charset="0"/>
            </a:endParaRPr>
          </a:p>
        </p:txBody>
      </p:sp>
      <p:sp>
        <p:nvSpPr>
          <p:cNvPr id="3"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18</a:t>
            </a:r>
            <a:endParaRPr lang="es-E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1327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888999" y="370155"/>
            <a:ext cx="10622185" cy="461665"/>
          </a:xfrm>
          <a:prstGeom prst="rect">
            <a:avLst/>
          </a:prstGeom>
          <a:noFill/>
        </p:spPr>
        <p:txBody>
          <a:bodyPr wrap="square" numCol="1" rtlCol="0">
            <a:spAutoFit/>
          </a:bodyPr>
          <a:lstStyle/>
          <a:p>
            <a:pPr marL="0" lvl="1" algn="just" fontAlgn="base"/>
            <a:r>
              <a:rPr lang="is-IS" altLang="es-ES" sz="2400" b="1" i="1" dirty="0" smtClean="0">
                <a:latin typeface="Arial" panose="020B0604020202020204" pitchFamily="34" charset="0"/>
                <a:cs typeface="Arial" panose="020B0604020202020204" pitchFamily="34" charset="0"/>
              </a:rPr>
              <a:t>…</a:t>
            </a:r>
            <a:r>
              <a:rPr lang="es-ES" altLang="es-ES" sz="2400" b="1" i="1" dirty="0" smtClean="0">
                <a:latin typeface="Arial" panose="020B0604020202020204" pitchFamily="34" charset="0"/>
                <a:cs typeface="Arial" panose="020B0604020202020204" pitchFamily="34" charset="0"/>
              </a:rPr>
              <a:t>Gestión institucional</a:t>
            </a:r>
            <a:r>
              <a:rPr lang="es-ES" altLang="es-ES" sz="2400" i="1" dirty="0" smtClean="0">
                <a:latin typeface="Arial" panose="020B0604020202020204" pitchFamily="34" charset="0"/>
                <a:cs typeface="Arial" panose="020B0604020202020204" pitchFamily="34" charset="0"/>
              </a:rPr>
              <a:t>.</a:t>
            </a:r>
            <a:endParaRPr lang="es-ES" altLang="es-ES" sz="2400" dirty="0" smtClean="0">
              <a:latin typeface="Arial" panose="020B0604020202020204" pitchFamily="34" charset="0"/>
              <a:cs typeface="Arial" panose="020B0604020202020204" pitchFamily="34" charset="0"/>
            </a:endParaRPr>
          </a:p>
        </p:txBody>
      </p:sp>
      <p:sp>
        <p:nvSpPr>
          <p:cNvPr id="6"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19</a:t>
            </a:r>
            <a:endParaRPr lang="es-ES" sz="1500" dirty="0">
              <a:latin typeface="Arial" panose="020B0604020202020204" pitchFamily="34" charset="0"/>
              <a:cs typeface="Arial" panose="020B0604020202020204"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552" y="1111162"/>
            <a:ext cx="7127474" cy="469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033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46860" y="401690"/>
            <a:ext cx="2443298" cy="523220"/>
          </a:xfrm>
          <a:prstGeom prst="rect">
            <a:avLst/>
          </a:prstGeom>
          <a:noFill/>
        </p:spPr>
        <p:txBody>
          <a:bodyPr wrap="none" numCol="1" rtlCol="0">
            <a:spAutoFit/>
          </a:bodyPr>
          <a:lstStyle/>
          <a:p>
            <a:r>
              <a:rPr lang="es-ES" sz="2800" b="1" dirty="0" smtClean="0">
                <a:latin typeface="Arial" panose="020B0604020202020204" pitchFamily="34" charset="0"/>
                <a:cs typeface="Arial" panose="020B0604020202020204" pitchFamily="34" charset="0"/>
              </a:rPr>
              <a:t>Presentación</a:t>
            </a:r>
            <a:endParaRPr lang="es-ES" sz="2800" dirty="0">
              <a:latin typeface="Arial" panose="020B0604020202020204" pitchFamily="34" charset="0"/>
              <a:cs typeface="Arial" panose="020B0604020202020204" pitchFamily="34" charset="0"/>
            </a:endParaRPr>
          </a:p>
        </p:txBody>
      </p:sp>
      <p:sp>
        <p:nvSpPr>
          <p:cNvPr id="4" name="3 CuadroTexto"/>
          <p:cNvSpPr txBox="1"/>
          <p:nvPr/>
        </p:nvSpPr>
        <p:spPr>
          <a:xfrm>
            <a:off x="520700" y="1629109"/>
            <a:ext cx="11150600" cy="1938992"/>
          </a:xfrm>
          <a:prstGeom prst="rect">
            <a:avLst/>
          </a:prstGeom>
          <a:noFill/>
        </p:spPr>
        <p:txBody>
          <a:bodyPr wrap="square" numCol="1" rtlCol="0">
            <a:spAutoFit/>
          </a:bodyPr>
          <a:lstStyle/>
          <a:p>
            <a:pPr algn="just"/>
            <a:r>
              <a:rPr lang="es-MX" sz="2400" dirty="0"/>
              <a:t>La Dirección de Finanzas, se asume como un </a:t>
            </a:r>
            <a:r>
              <a:rPr lang="es-MX" sz="2400" dirty="0" smtClean="0"/>
              <a:t>actor importante en el ejecución de las directrices </a:t>
            </a:r>
            <a:r>
              <a:rPr lang="es-MX" sz="2400" dirty="0"/>
              <a:t>establecidas por los órganos de gobierno de la Institución, para el óptimo desarrollo de la misma, así como también de los objetivos trazados por el Sr. Rector General, los cuales nos guían en el cumplimiento de las líneas estratégicas del Plan de Desarrollo </a:t>
            </a:r>
            <a:r>
              <a:rPr lang="es-MX" sz="2400" dirty="0" smtClean="0"/>
              <a:t>Institucional</a:t>
            </a:r>
            <a:r>
              <a:rPr lang="es-MX" sz="2400" dirty="0"/>
              <a:t>.</a:t>
            </a:r>
            <a:endParaRPr lang="es-MX" sz="2400" dirty="0" smtClean="0"/>
          </a:p>
        </p:txBody>
      </p:sp>
      <p:sp>
        <p:nvSpPr>
          <p:cNvPr id="5"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2</a:t>
            </a:r>
            <a:endParaRPr lang="es-E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142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888997" y="370155"/>
            <a:ext cx="10622185" cy="461665"/>
          </a:xfrm>
          <a:prstGeom prst="rect">
            <a:avLst/>
          </a:prstGeom>
          <a:noFill/>
        </p:spPr>
        <p:txBody>
          <a:bodyPr wrap="square" numCol="1" rtlCol="0">
            <a:spAutoFit/>
          </a:bodyPr>
          <a:lstStyle/>
          <a:p>
            <a:pPr marL="0" lvl="1" algn="just" fontAlgn="base"/>
            <a:r>
              <a:rPr lang="is-IS" altLang="es-ES" sz="2400" b="1" i="1" dirty="0" smtClean="0">
                <a:latin typeface="Arial" panose="020B0604020202020204" pitchFamily="34" charset="0"/>
                <a:cs typeface="Arial" panose="020B0604020202020204" pitchFamily="34" charset="0"/>
              </a:rPr>
              <a:t>…</a:t>
            </a:r>
            <a:r>
              <a:rPr lang="es-ES" altLang="es-ES" sz="2400" b="1" i="1" dirty="0" smtClean="0">
                <a:latin typeface="Arial" panose="020B0604020202020204" pitchFamily="34" charset="0"/>
                <a:cs typeface="Arial" panose="020B0604020202020204" pitchFamily="34" charset="0"/>
              </a:rPr>
              <a:t>Gestión institucional</a:t>
            </a:r>
            <a:r>
              <a:rPr lang="es-ES" altLang="es-ES" sz="2400" i="1" dirty="0" smtClean="0">
                <a:latin typeface="Arial" panose="020B0604020202020204" pitchFamily="34" charset="0"/>
                <a:cs typeface="Arial" panose="020B0604020202020204" pitchFamily="34" charset="0"/>
              </a:rPr>
              <a:t>.</a:t>
            </a:r>
            <a:endParaRPr lang="es-ES" altLang="es-ES" sz="2400" dirty="0" smtClean="0">
              <a:latin typeface="Arial" panose="020B0604020202020204" pitchFamily="34" charset="0"/>
              <a:cs typeface="Arial" panose="020B0604020202020204" pitchFamily="34" charset="0"/>
            </a:endParaRPr>
          </a:p>
        </p:txBody>
      </p:sp>
      <p:sp>
        <p:nvSpPr>
          <p:cNvPr id="6"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20</a:t>
            </a:r>
            <a:endParaRPr lang="es-ES" sz="1500" dirty="0">
              <a:latin typeface="Arial" panose="020B0604020202020204" pitchFamily="34" charset="0"/>
              <a:cs typeface="Arial" panose="020B0604020202020204" pitchFamily="34" charset="0"/>
            </a:endParaRPr>
          </a:p>
        </p:txBody>
      </p:sp>
      <p:pic>
        <p:nvPicPr>
          <p:cNvPr id="3129"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878" y="1028701"/>
            <a:ext cx="7210425" cy="4519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53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889000" y="600988"/>
            <a:ext cx="10622185" cy="461665"/>
          </a:xfrm>
          <a:prstGeom prst="rect">
            <a:avLst/>
          </a:prstGeom>
          <a:noFill/>
        </p:spPr>
        <p:txBody>
          <a:bodyPr wrap="square" numCol="1" rtlCol="0">
            <a:spAutoFit/>
          </a:bodyPr>
          <a:lstStyle/>
          <a:p>
            <a:pPr marL="0" lvl="1" algn="just" fontAlgn="base"/>
            <a:r>
              <a:rPr lang="is-IS" altLang="es-ES" sz="2400" b="1" i="1" dirty="0" smtClean="0">
                <a:latin typeface="Arial" panose="020B0604020202020204" pitchFamily="34" charset="0"/>
                <a:cs typeface="Arial" panose="020B0604020202020204" pitchFamily="34" charset="0"/>
              </a:rPr>
              <a:t>…</a:t>
            </a:r>
            <a:r>
              <a:rPr lang="es-ES" altLang="es-ES" sz="2400" b="1" i="1" dirty="0" smtClean="0">
                <a:latin typeface="Arial" panose="020B0604020202020204" pitchFamily="34" charset="0"/>
                <a:cs typeface="Arial" panose="020B0604020202020204" pitchFamily="34" charset="0"/>
              </a:rPr>
              <a:t>Gestión institucional</a:t>
            </a:r>
            <a:r>
              <a:rPr lang="es-ES" altLang="es-ES" sz="2400" i="1" dirty="0" smtClean="0">
                <a:latin typeface="Arial" panose="020B0604020202020204" pitchFamily="34" charset="0"/>
                <a:cs typeface="Arial" panose="020B0604020202020204" pitchFamily="34" charset="0"/>
              </a:rPr>
              <a:t>.</a:t>
            </a:r>
            <a:endParaRPr lang="es-ES" altLang="es-ES" sz="2400" dirty="0" smtClean="0">
              <a:latin typeface="Arial" panose="020B0604020202020204" pitchFamily="34" charset="0"/>
              <a:cs typeface="Arial" panose="020B0604020202020204" pitchFamily="34" charset="0"/>
            </a:endParaRPr>
          </a:p>
        </p:txBody>
      </p:sp>
      <p:sp>
        <p:nvSpPr>
          <p:cNvPr id="3" name="3 CuadroTexto"/>
          <p:cNvSpPr txBox="1"/>
          <p:nvPr/>
        </p:nvSpPr>
        <p:spPr>
          <a:xfrm>
            <a:off x="685801" y="867688"/>
            <a:ext cx="10998200" cy="2308324"/>
          </a:xfrm>
          <a:prstGeom prst="rect">
            <a:avLst/>
          </a:prstGeom>
          <a:noFill/>
        </p:spPr>
        <p:txBody>
          <a:bodyPr wrap="square" numCol="1" rtlCol="0">
            <a:spAutoFit/>
          </a:bodyPr>
          <a:lstStyle/>
          <a:p>
            <a:pPr marL="0" lvl="1" algn="just" fontAlgn="base"/>
            <a:endParaRPr lang="es-ES" altLang="es-ES" sz="2400" dirty="0">
              <a:latin typeface="Arial" panose="020B0604020202020204" pitchFamily="34" charset="0"/>
              <a:cs typeface="Arial" panose="020B0604020202020204" pitchFamily="34" charset="0"/>
            </a:endParaRPr>
          </a:p>
          <a:p>
            <a:pPr marL="622300" lvl="2" indent="-266700" algn="just" fontAlgn="base">
              <a:buFont typeface="Courier New" charset="0"/>
              <a:buChar char="o"/>
            </a:pPr>
            <a:r>
              <a:rPr lang="es-ES" altLang="es-ES" sz="2400" dirty="0">
                <a:latin typeface="Arial" panose="020B0604020202020204" pitchFamily="34" charset="0"/>
                <a:cs typeface="Arial" panose="020B0604020202020204" pitchFamily="34" charset="0"/>
              </a:rPr>
              <a:t>Se </a:t>
            </a:r>
            <a:r>
              <a:rPr lang="es-ES" altLang="es-ES" sz="2400" dirty="0" smtClean="0">
                <a:latin typeface="Arial" panose="020B0604020202020204" pitchFamily="34" charset="0"/>
                <a:cs typeface="Arial" panose="020B0604020202020204" pitchFamily="34" charset="0"/>
              </a:rPr>
              <a:t>organizó y se llevó a cabo el </a:t>
            </a:r>
            <a:r>
              <a:rPr lang="es-ES" alt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Seminario Control Interno en el Sector Gubernamental (Adopción del modelo COSO)</a:t>
            </a:r>
            <a:r>
              <a:rPr lang="es-ES" altLang="es-ES" sz="2400" b="1" dirty="0" smtClean="0">
                <a:latin typeface="Arial" panose="020B0604020202020204" pitchFamily="34" charset="0"/>
                <a:cs typeface="Arial" panose="020B0604020202020204" pitchFamily="34" charset="0"/>
              </a:rPr>
              <a:t>,</a:t>
            </a:r>
            <a:r>
              <a:rPr lang="es-ES" altLang="es-ES" sz="2400" dirty="0" smtClean="0">
                <a:latin typeface="Arial" panose="020B0604020202020204" pitchFamily="34" charset="0"/>
                <a:cs typeface="Arial" panose="020B0604020202020204" pitchFamily="34" charset="0"/>
              </a:rPr>
              <a:t> impartido por personal del Colegio de Contadores Públicos de Guadalajara, A.C.; al cual se convocó a los representantes de las áreas de finanzas de las Entidades de la Red Universitaria.</a:t>
            </a:r>
            <a:endParaRPr lang="es-ES" altLang="es-ES" sz="2400" dirty="0">
              <a:latin typeface="Arial" panose="020B0604020202020204" pitchFamily="34" charset="0"/>
              <a:cs typeface="Arial" panose="020B0604020202020204" pitchFamily="34" charset="0"/>
            </a:endParaRPr>
          </a:p>
        </p:txBody>
      </p:sp>
      <p:sp>
        <p:nvSpPr>
          <p:cNvPr id="5"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21</a:t>
            </a:r>
            <a:endParaRPr lang="es-E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281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546100" y="541710"/>
            <a:ext cx="11112500" cy="2277547"/>
          </a:xfrm>
          <a:prstGeom prst="rect">
            <a:avLst/>
          </a:prstGeom>
          <a:noFill/>
        </p:spPr>
        <p:txBody>
          <a:bodyPr wrap="square" numCol="1" rtlCol="0">
            <a:spAutoFit/>
          </a:bodyPr>
          <a:lstStyle/>
          <a:p>
            <a:pPr marL="355600" lvl="1" indent="-355600" algn="just" fontAlgn="base">
              <a:buFont typeface="Wingdings" charset="2"/>
              <a:buChar char="q"/>
            </a:pPr>
            <a:r>
              <a:rPr lang="es-ES" altLang="es-ES" sz="2400" b="1" dirty="0" smtClean="0">
                <a:latin typeface="Arial" panose="020B0604020202020204" pitchFamily="34" charset="0"/>
                <a:cs typeface="Arial" panose="020B0604020202020204" pitchFamily="34" charset="0"/>
              </a:rPr>
              <a:t>Administración por la adhesión al decreto del año 2008</a:t>
            </a:r>
            <a:r>
              <a:rPr lang="es-ES" altLang="es-ES" sz="2400" dirty="0" smtClean="0">
                <a:latin typeface="Arial" panose="020B0604020202020204" pitchFamily="34" charset="0"/>
                <a:cs typeface="Arial" panose="020B0604020202020204" pitchFamily="34" charset="0"/>
              </a:rPr>
              <a:t>.</a:t>
            </a:r>
          </a:p>
          <a:p>
            <a:pPr marL="355600" lvl="1" indent="-355600" algn="just" fontAlgn="base">
              <a:buFont typeface="Wingdings" charset="2"/>
              <a:buChar char="q"/>
            </a:pPr>
            <a:endParaRPr lang="es-ES" altLang="es-ES" sz="2400" dirty="0" smtClean="0">
              <a:latin typeface="Arial" panose="020B0604020202020204" pitchFamily="34" charset="0"/>
              <a:cs typeface="Arial" panose="020B0604020202020204" pitchFamily="34" charset="0"/>
            </a:endParaRPr>
          </a:p>
          <a:p>
            <a:pPr marL="627063" lvl="2" indent="-271463" algn="just" fontAlgn="base">
              <a:buFont typeface="Courier New" panose="02070309020205020404" pitchFamily="49" charset="0"/>
              <a:buChar char="o"/>
            </a:pPr>
            <a:r>
              <a:rPr lang="es-ES" altLang="es-ES" sz="2400" dirty="0" smtClean="0">
                <a:latin typeface="Arial" panose="020B0604020202020204" pitchFamily="34" charset="0"/>
                <a:cs typeface="Arial" panose="020B0604020202020204" pitchFamily="34" charset="0"/>
              </a:rPr>
              <a:t>Derivado de la </a:t>
            </a:r>
            <a:r>
              <a:rPr lang="es-ES" alt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adhesión a este Decreto</a:t>
            </a:r>
            <a:r>
              <a:rPr lang="es-ES" altLang="es-ES" sz="2400" dirty="0" smtClean="0">
                <a:latin typeface="Arial" panose="020B0604020202020204" pitchFamily="34" charset="0"/>
                <a:cs typeface="Arial" panose="020B0604020202020204" pitchFamily="34" charset="0"/>
              </a:rPr>
              <a:t>, se obtuvieron beneficios fiscales económicos que p</a:t>
            </a:r>
            <a:r>
              <a:rPr lang="es-ES" alt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ermitieron la compensación del Impuesto Sobre la Renta por salarios, hasta el mes de junio de 2015</a:t>
            </a:r>
            <a:r>
              <a:rPr lang="es-ES" altLang="es-ES" sz="2400" dirty="0" smtClean="0">
                <a:latin typeface="Arial" panose="020B0604020202020204" pitchFamily="34" charset="0"/>
                <a:cs typeface="Arial" panose="020B0604020202020204" pitchFamily="34" charset="0"/>
              </a:rPr>
              <a:t>.</a:t>
            </a:r>
          </a:p>
          <a:p>
            <a:pPr algn="just"/>
            <a:endParaRPr lang="es-MX" altLang="es-MX" sz="2200" dirty="0">
              <a:latin typeface="Arial" panose="020B0604020202020204" pitchFamily="34" charset="0"/>
              <a:cs typeface="Arial" panose="020B0604020202020204" pitchFamily="34" charset="0"/>
            </a:endParaRPr>
          </a:p>
        </p:txBody>
      </p:sp>
      <p:sp>
        <p:nvSpPr>
          <p:cNvPr id="5"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22</a:t>
            </a:r>
            <a:endParaRPr lang="es-E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7548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5001731" y="3429000"/>
            <a:ext cx="5229380" cy="1938992"/>
          </a:xfrm>
          <a:prstGeom prst="rect">
            <a:avLst/>
          </a:prstGeom>
          <a:noFill/>
        </p:spPr>
        <p:txBody>
          <a:bodyPr wrap="none" numCol="1" rtlCol="0">
            <a:spAutoFit/>
          </a:bodyPr>
          <a:lstStyle/>
          <a:p>
            <a:pPr algn="r"/>
            <a:r>
              <a:rPr lang="es-MX" altLang="es-MX" sz="6000" b="1" dirty="0">
                <a:latin typeface="Arial" panose="020B0604020202020204" pitchFamily="34" charset="0"/>
                <a:cs typeface="Arial" panose="020B0604020202020204" pitchFamily="34" charset="0"/>
              </a:rPr>
              <a:t>Proyectos </a:t>
            </a:r>
            <a:r>
              <a:rPr lang="es-MX" altLang="es-MX" sz="6000" b="1" dirty="0" smtClean="0">
                <a:latin typeface="Arial" panose="020B0604020202020204" pitchFamily="34" charset="0"/>
                <a:cs typeface="Arial" panose="020B0604020202020204" pitchFamily="34" charset="0"/>
              </a:rPr>
              <a:t>sin</a:t>
            </a:r>
          </a:p>
          <a:p>
            <a:pPr algn="r"/>
            <a:r>
              <a:rPr lang="es-MX" altLang="es-MX" sz="6000" b="1" dirty="0" smtClean="0">
                <a:latin typeface="Arial" panose="020B0604020202020204" pitchFamily="34" charset="0"/>
                <a:cs typeface="Arial" panose="020B0604020202020204" pitchFamily="34" charset="0"/>
              </a:rPr>
              <a:t>avance</a:t>
            </a:r>
            <a:endParaRPr lang="es-MX" altLang="es-MX" sz="6000" b="1" dirty="0">
              <a:latin typeface="Arial" panose="020B0604020202020204" pitchFamily="34" charset="0"/>
              <a:cs typeface="Arial" panose="020B0604020202020204" pitchFamily="34" charset="0"/>
            </a:endParaRPr>
          </a:p>
        </p:txBody>
      </p:sp>
      <p:sp>
        <p:nvSpPr>
          <p:cNvPr id="4" name="3 CuadroTexto"/>
          <p:cNvSpPr txBox="1"/>
          <p:nvPr/>
        </p:nvSpPr>
        <p:spPr>
          <a:xfrm>
            <a:off x="546100" y="1291010"/>
            <a:ext cx="11112500" cy="800219"/>
          </a:xfrm>
          <a:prstGeom prst="rect">
            <a:avLst/>
          </a:prstGeom>
          <a:noFill/>
        </p:spPr>
        <p:txBody>
          <a:bodyPr wrap="square" numCol="1" rtlCol="0">
            <a:spAutoFit/>
          </a:bodyPr>
          <a:lstStyle/>
          <a:p>
            <a:pPr marL="0" lvl="1" algn="just" fontAlgn="base"/>
            <a:endParaRPr lang="es-ES" altLang="es-ES" sz="2400" dirty="0" smtClean="0">
              <a:latin typeface="Arial" panose="020B0604020202020204" pitchFamily="34" charset="0"/>
              <a:cs typeface="Arial" panose="020B0604020202020204" pitchFamily="34" charset="0"/>
            </a:endParaRPr>
          </a:p>
          <a:p>
            <a:pPr algn="just"/>
            <a:endParaRPr lang="es-MX" altLang="es-MX"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162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546100" y="541710"/>
            <a:ext cx="11112500" cy="2646878"/>
          </a:xfrm>
          <a:prstGeom prst="rect">
            <a:avLst/>
          </a:prstGeom>
          <a:noFill/>
        </p:spPr>
        <p:txBody>
          <a:bodyPr wrap="square" numCol="1" rtlCol="0">
            <a:spAutoFit/>
          </a:bodyPr>
          <a:lstStyle/>
          <a:p>
            <a:pPr marL="355600" lvl="1" indent="-355600" algn="just" fontAlgn="base">
              <a:buFont typeface="Wingdings" charset="2"/>
              <a:buChar char="q"/>
            </a:pPr>
            <a:r>
              <a:rPr lang="es-ES" altLang="es-ES" sz="2400" b="1" dirty="0" smtClean="0">
                <a:latin typeface="Arial" panose="020B0604020202020204" pitchFamily="34" charset="0"/>
                <a:cs typeface="Arial" panose="020B0604020202020204" pitchFamily="34" charset="0"/>
              </a:rPr>
              <a:t>Actualización de la normatividad institucional en materia financiera</a:t>
            </a:r>
            <a:r>
              <a:rPr lang="es-ES" altLang="es-ES" sz="2400" dirty="0" smtClean="0">
                <a:latin typeface="Arial" panose="020B0604020202020204" pitchFamily="34" charset="0"/>
                <a:cs typeface="Arial" panose="020B0604020202020204" pitchFamily="34" charset="0"/>
              </a:rPr>
              <a:t>.</a:t>
            </a:r>
          </a:p>
          <a:p>
            <a:pPr marL="0" lvl="1" algn="just" fontAlgn="base"/>
            <a:endParaRPr lang="es-ES" altLang="es-ES" sz="2400" dirty="0" smtClean="0">
              <a:latin typeface="Arial" panose="020B0604020202020204" pitchFamily="34" charset="0"/>
              <a:cs typeface="Arial" panose="020B0604020202020204" pitchFamily="34" charset="0"/>
            </a:endParaRPr>
          </a:p>
          <a:p>
            <a:pPr marL="627063" lvl="2" indent="-271463" algn="just" fontAlgn="base">
              <a:buFont typeface="Courier New" panose="02070309020205020404" pitchFamily="49" charset="0"/>
              <a:buChar char="o"/>
            </a:pPr>
            <a:r>
              <a:rPr lang="es-ES" altLang="es-ES" sz="2400" dirty="0" smtClean="0">
                <a:latin typeface="Arial" panose="020B0604020202020204" pitchFamily="34" charset="0"/>
                <a:cs typeface="Arial" panose="020B0604020202020204" pitchFamily="34" charset="0"/>
              </a:rPr>
              <a:t>Continua siendo necesaria la </a:t>
            </a:r>
            <a:r>
              <a:rPr lang="es-ES" alt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actualización de la normatividad institucional </a:t>
            </a:r>
            <a:r>
              <a:rPr lang="es-ES" altLang="es-ES" sz="2400" dirty="0" smtClean="0">
                <a:latin typeface="Arial" panose="020B0604020202020204" pitchFamily="34" charset="0"/>
                <a:cs typeface="Arial" panose="020B0604020202020204" pitchFamily="34" charset="0"/>
              </a:rPr>
              <a:t>relacionada con la administración de los recursos financieros, armonizada </a:t>
            </a:r>
            <a:r>
              <a:rPr lang="es-ES" alt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 los dispuesto en la Ley General de Contabilidad Gubernamental</a:t>
            </a:r>
            <a:r>
              <a:rPr lang="es-ES" altLang="es-ES" sz="2400" dirty="0" smtClean="0">
                <a:latin typeface="Arial" panose="020B0604020202020204" pitchFamily="34" charset="0"/>
                <a:cs typeface="Arial" panose="020B0604020202020204" pitchFamily="34" charset="0"/>
              </a:rPr>
              <a:t>.</a:t>
            </a:r>
          </a:p>
          <a:p>
            <a:pPr algn="just"/>
            <a:endParaRPr lang="es-MX" altLang="es-MX" sz="2200" dirty="0">
              <a:latin typeface="Arial" panose="020B0604020202020204" pitchFamily="34" charset="0"/>
              <a:cs typeface="Arial" panose="020B0604020202020204" pitchFamily="34" charset="0"/>
            </a:endParaRPr>
          </a:p>
        </p:txBody>
      </p:sp>
      <p:sp>
        <p:nvSpPr>
          <p:cNvPr id="5"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24</a:t>
            </a:r>
            <a:endParaRPr lang="es-E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540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005782" y="3174990"/>
            <a:ext cx="8225329" cy="2631490"/>
          </a:xfrm>
          <a:prstGeom prst="rect">
            <a:avLst/>
          </a:prstGeom>
          <a:noFill/>
        </p:spPr>
        <p:txBody>
          <a:bodyPr wrap="none" numCol="1" rtlCol="0">
            <a:spAutoFit/>
          </a:bodyPr>
          <a:lstStyle/>
          <a:p>
            <a:pPr algn="r"/>
            <a:r>
              <a:rPr lang="es-MX" altLang="es-MX" sz="5500" b="1" dirty="0" smtClean="0">
                <a:latin typeface="Arial" panose="020B0604020202020204" pitchFamily="34" charset="0"/>
                <a:cs typeface="Arial" panose="020B0604020202020204" pitchFamily="34" charset="0"/>
              </a:rPr>
              <a:t>Resultados importantes</a:t>
            </a:r>
          </a:p>
          <a:p>
            <a:pPr algn="r"/>
            <a:r>
              <a:rPr lang="es-MX" altLang="es-MX" sz="5500" b="1" dirty="0" smtClean="0">
                <a:latin typeface="Arial" panose="020B0604020202020204" pitchFamily="34" charset="0"/>
                <a:cs typeface="Arial" panose="020B0604020202020204" pitchFamily="34" charset="0"/>
              </a:rPr>
              <a:t>para el Informe del </a:t>
            </a:r>
          </a:p>
          <a:p>
            <a:pPr algn="r"/>
            <a:r>
              <a:rPr lang="es-MX" altLang="es-MX" sz="5500" b="1" dirty="0" smtClean="0">
                <a:latin typeface="Arial" panose="020B0604020202020204" pitchFamily="34" charset="0"/>
                <a:cs typeface="Arial" panose="020B0604020202020204" pitchFamily="34" charset="0"/>
              </a:rPr>
              <a:t>Rector General</a:t>
            </a:r>
            <a:endParaRPr lang="es-MX" altLang="es-MX" sz="5500" b="1" dirty="0">
              <a:latin typeface="Arial" panose="020B0604020202020204" pitchFamily="34" charset="0"/>
              <a:cs typeface="Arial" panose="020B0604020202020204" pitchFamily="34" charset="0"/>
            </a:endParaRPr>
          </a:p>
        </p:txBody>
      </p:sp>
      <p:sp>
        <p:nvSpPr>
          <p:cNvPr id="4" name="3 CuadroTexto"/>
          <p:cNvSpPr txBox="1"/>
          <p:nvPr/>
        </p:nvSpPr>
        <p:spPr>
          <a:xfrm>
            <a:off x="562196" y="1291009"/>
            <a:ext cx="11112500" cy="800219"/>
          </a:xfrm>
          <a:prstGeom prst="rect">
            <a:avLst/>
          </a:prstGeom>
          <a:noFill/>
        </p:spPr>
        <p:txBody>
          <a:bodyPr wrap="square" numCol="1" rtlCol="0">
            <a:spAutoFit/>
          </a:bodyPr>
          <a:lstStyle/>
          <a:p>
            <a:pPr marL="0" lvl="1" algn="just" fontAlgn="base"/>
            <a:endParaRPr lang="es-ES" altLang="es-ES" sz="2400" dirty="0" smtClean="0">
              <a:latin typeface="Arial" panose="020B0604020202020204" pitchFamily="34" charset="0"/>
              <a:cs typeface="Arial" panose="020B0604020202020204" pitchFamily="34" charset="0"/>
            </a:endParaRPr>
          </a:p>
          <a:p>
            <a:pPr algn="just"/>
            <a:endParaRPr lang="es-MX" altLang="es-MX"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9870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499731" y="401690"/>
            <a:ext cx="11174818" cy="954107"/>
          </a:xfrm>
          <a:prstGeom prst="rect">
            <a:avLst/>
          </a:prstGeom>
          <a:noFill/>
        </p:spPr>
        <p:txBody>
          <a:bodyPr wrap="square" numCol="1" rtlCol="0">
            <a:spAutoFit/>
          </a:bodyPr>
          <a:lstStyle/>
          <a:p>
            <a:pPr algn="ctr"/>
            <a:r>
              <a:rPr lang="es-ES" altLang="es-ES" sz="2800" b="1" dirty="0" smtClean="0">
                <a:latin typeface="Arial" panose="020B0604020202020204" pitchFamily="34" charset="0"/>
                <a:cs typeface="Arial" panose="020B0604020202020204" pitchFamily="34" charset="0"/>
              </a:rPr>
              <a:t>Resultados </a:t>
            </a:r>
            <a:r>
              <a:rPr lang="es-ES" altLang="es-ES" sz="2800" b="1" dirty="0">
                <a:latin typeface="Arial" panose="020B0604020202020204" pitchFamily="34" charset="0"/>
                <a:cs typeface="Arial" panose="020B0604020202020204" pitchFamily="34" charset="0"/>
              </a:rPr>
              <a:t>importantes que puedan ser presentados en el informe del Rector General</a:t>
            </a:r>
            <a:endParaRPr lang="es-MX" altLang="es-MX" sz="2800" b="1" dirty="0">
              <a:latin typeface="Arial" panose="020B0604020202020204" pitchFamily="34" charset="0"/>
              <a:cs typeface="Arial" panose="020B0604020202020204" pitchFamily="34" charset="0"/>
            </a:endParaRPr>
          </a:p>
        </p:txBody>
      </p:sp>
      <p:sp>
        <p:nvSpPr>
          <p:cNvPr id="4" name="3 CuadroTexto"/>
          <p:cNvSpPr txBox="1"/>
          <p:nvPr/>
        </p:nvSpPr>
        <p:spPr>
          <a:xfrm>
            <a:off x="723899" y="1849810"/>
            <a:ext cx="10807701" cy="3416320"/>
          </a:xfrm>
          <a:prstGeom prst="rect">
            <a:avLst/>
          </a:prstGeom>
          <a:noFill/>
        </p:spPr>
        <p:txBody>
          <a:bodyPr wrap="square" numCol="1" rtlCol="0">
            <a:spAutoFit/>
          </a:bodyPr>
          <a:lstStyle/>
          <a:p>
            <a:pPr marL="355600" lvl="1" indent="-355600" algn="just" fontAlgn="base">
              <a:buFont typeface="Wingdings" charset="2"/>
              <a:buChar char="q"/>
            </a:pPr>
            <a:r>
              <a:rPr lang="es-ES" altLang="es-ES" sz="2400" b="1" dirty="0" smtClean="0">
                <a:latin typeface="Arial" panose="020B0604020202020204" pitchFamily="34" charset="0"/>
                <a:cs typeface="Arial" panose="020B0604020202020204" pitchFamily="34" charset="0"/>
              </a:rPr>
              <a:t>Fideicomiso de pensiones</a:t>
            </a:r>
            <a:r>
              <a:rPr lang="es-ES" altLang="es-ES" sz="2400" dirty="0" smtClean="0">
                <a:latin typeface="Arial" panose="020B0604020202020204" pitchFamily="34" charset="0"/>
                <a:cs typeface="Arial" panose="020B0604020202020204" pitchFamily="34" charset="0"/>
              </a:rPr>
              <a:t>.</a:t>
            </a:r>
          </a:p>
          <a:p>
            <a:pPr marL="622300" indent="-266700" algn="just">
              <a:buFont typeface="Courier New" charset="0"/>
              <a:buChar char="o"/>
            </a:pPr>
            <a:endParaRPr lang="es-ES" altLang="es-ES" sz="2400" dirty="0" smtClean="0">
              <a:latin typeface="Arial" panose="020B0604020202020204" pitchFamily="34" charset="0"/>
              <a:cs typeface="Arial" panose="020B0604020202020204" pitchFamily="34" charset="0"/>
            </a:endParaRPr>
          </a:p>
          <a:p>
            <a:pPr marL="622300" indent="-266700" algn="just">
              <a:buFont typeface="Courier New" charset="0"/>
              <a:buChar char="o"/>
            </a:pPr>
            <a:r>
              <a:rPr lang="es-ES" altLang="es-ES" sz="2400" dirty="0" smtClean="0">
                <a:latin typeface="Arial" panose="020B0604020202020204" pitchFamily="34" charset="0"/>
                <a:cs typeface="Arial" panose="020B0604020202020204" pitchFamily="34" charset="0"/>
              </a:rPr>
              <a:t>Dentro del segundo año </a:t>
            </a:r>
            <a:r>
              <a:rPr lang="es-MX" sz="2400" dirty="0" smtClean="0">
                <a:latin typeface="Arial" panose="020B0604020202020204" pitchFamily="34" charset="0"/>
                <a:cs typeface="Arial" panose="020B0604020202020204" pitchFamily="34" charset="0"/>
              </a:rPr>
              <a:t>de </a:t>
            </a:r>
            <a:r>
              <a:rPr lang="es-MX" sz="2400" dirty="0">
                <a:latin typeface="Arial" panose="020B0604020202020204" pitchFamily="34" charset="0"/>
                <a:cs typeface="Arial" panose="020B0604020202020204" pitchFamily="34" charset="0"/>
              </a:rPr>
              <a:t>la </a:t>
            </a:r>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gestión del fideicomiso de </a:t>
            </a:r>
            <a:r>
              <a:rPr lang="es-MX"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pensiones</a:t>
            </a:r>
            <a:r>
              <a:rPr lang="es-MX" sz="2400" dirty="0" smtClean="0">
                <a:latin typeface="Arial" panose="020B0604020202020204" pitchFamily="34" charset="0"/>
                <a:cs typeface="Arial" panose="020B0604020202020204" pitchFamily="34" charset="0"/>
              </a:rPr>
              <a:t>, se evidenci</a:t>
            </a:r>
            <a:r>
              <a:rPr lang="es-ES" sz="2400" dirty="0" err="1" smtClean="0">
                <a:latin typeface="Arial" panose="020B0604020202020204" pitchFamily="34" charset="0"/>
                <a:cs typeface="Arial" panose="020B0604020202020204" pitchFamily="34" charset="0"/>
              </a:rPr>
              <a:t>ó</a:t>
            </a:r>
            <a:r>
              <a:rPr lang="es-MX" sz="2400" dirty="0" smtClean="0">
                <a:latin typeface="Arial" panose="020B0604020202020204" pitchFamily="34" charset="0"/>
                <a:cs typeface="Arial" panose="020B0604020202020204" pitchFamily="34" charset="0"/>
              </a:rPr>
              <a:t> una </a:t>
            </a:r>
            <a:r>
              <a:rPr lang="es-ES" sz="2400" dirty="0" smtClean="0">
                <a:latin typeface="Arial" panose="020B0604020202020204" pitchFamily="34" charset="0"/>
                <a:cs typeface="Arial" panose="020B0604020202020204" pitchFamily="34" charset="0"/>
              </a:rPr>
              <a:t>óptima administración de los recursos, </a:t>
            </a:r>
            <a:r>
              <a:rPr lang="es-ES" sz="2400" dirty="0">
                <a:latin typeface="Arial" panose="020B0604020202020204" pitchFamily="34" charset="0"/>
                <a:cs typeface="Arial" panose="020B0604020202020204" pitchFamily="34" charset="0"/>
              </a:rPr>
              <a:t>se </a:t>
            </a:r>
            <a:r>
              <a:rPr lang="es-ES" sz="2400" dirty="0" smtClean="0">
                <a:latin typeface="Arial" panose="020B0604020202020204" pitchFamily="34" charset="0"/>
                <a:cs typeface="Arial" panose="020B0604020202020204" pitchFamily="34" charset="0"/>
              </a:rPr>
              <a:t>cubrieron puntualmente los pagos de los </a:t>
            </a:r>
            <a:r>
              <a:rPr lang="es-MX" sz="2400" dirty="0" smtClean="0">
                <a:latin typeface="Arial" panose="020B0604020202020204" pitchFamily="34" charset="0"/>
                <a:cs typeface="Arial" panose="020B0604020202020204" pitchFamily="34" charset="0"/>
              </a:rPr>
              <a:t>3,164 jubilados y pensionados del nuevo régimen, al</a:t>
            </a:r>
            <a:r>
              <a:rPr lang="es-ES" sz="2400" dirty="0" smtClean="0">
                <a:latin typeface="Arial" panose="020B0604020202020204" pitchFamily="34" charset="0"/>
                <a:cs typeface="Arial" panose="020B0604020202020204" pitchFamily="34" charset="0"/>
              </a:rPr>
              <a:t> cierre del año 2015 el fideicomiso registraba un </a:t>
            </a:r>
            <a:r>
              <a:rPr 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saldo de $10,888´438,675</a:t>
            </a:r>
            <a:r>
              <a:rPr lang="es-MX" sz="2400" dirty="0" smtClean="0">
                <a:latin typeface="Arial" panose="020B0604020202020204" pitchFamily="34" charset="0"/>
                <a:cs typeface="Arial" panose="020B0604020202020204" pitchFamily="34" charset="0"/>
              </a:rPr>
              <a:t>.</a:t>
            </a:r>
          </a:p>
          <a:p>
            <a:pPr marL="622300" indent="-266700" algn="just">
              <a:buFont typeface="Courier New" charset="0"/>
              <a:buChar char="o"/>
            </a:pPr>
            <a:endParaRPr lang="es-MX" sz="2400" dirty="0">
              <a:latin typeface="Arial" panose="020B0604020202020204" pitchFamily="34" charset="0"/>
              <a:cs typeface="Arial" panose="020B0604020202020204" pitchFamily="34" charset="0"/>
            </a:endParaRPr>
          </a:p>
          <a:p>
            <a:pPr marL="622300" indent="-266700" algn="just">
              <a:buFont typeface="Courier New" charset="0"/>
              <a:buChar char="o"/>
            </a:pPr>
            <a:endParaRPr lang="es-MX" sz="2400" dirty="0">
              <a:latin typeface="Arial" panose="020B0604020202020204" pitchFamily="34" charset="0"/>
              <a:cs typeface="Arial" panose="020B0604020202020204" pitchFamily="34" charset="0"/>
            </a:endParaRPr>
          </a:p>
        </p:txBody>
      </p:sp>
      <p:sp>
        <p:nvSpPr>
          <p:cNvPr id="6"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26</a:t>
            </a:r>
            <a:endParaRPr lang="es-E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1383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27</a:t>
            </a:r>
            <a:endParaRPr lang="es-ES" sz="150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78" r="2928"/>
          <a:stretch/>
        </p:blipFill>
        <p:spPr bwMode="auto">
          <a:xfrm>
            <a:off x="1631290" y="110359"/>
            <a:ext cx="9122053" cy="580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0885017" y="5681904"/>
            <a:ext cx="1068019" cy="215444"/>
          </a:xfrm>
          <a:prstGeom prst="rect">
            <a:avLst/>
          </a:prstGeom>
          <a:noFill/>
        </p:spPr>
        <p:txBody>
          <a:bodyPr wrap="square" rtlCol="0">
            <a:spAutoFit/>
          </a:bodyPr>
          <a:lstStyle/>
          <a:p>
            <a:r>
              <a:rPr lang="es-MX" sz="800" b="1" dirty="0" smtClean="0"/>
              <a:t>Cantidades en pesos</a:t>
            </a:r>
            <a:endParaRPr lang="es-MX" sz="800" b="1" dirty="0"/>
          </a:p>
        </p:txBody>
      </p:sp>
    </p:spTree>
    <p:extLst>
      <p:ext uri="{BB962C8B-B14F-4D97-AF65-F5344CB8AC3E}">
        <p14:creationId xmlns:p14="http://schemas.microsoft.com/office/powerpoint/2010/main" val="1105567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58696" y="3060282"/>
            <a:ext cx="9688106" cy="1477328"/>
          </a:xfrm>
          <a:prstGeom prst="rect">
            <a:avLst/>
          </a:prstGeom>
          <a:noFill/>
        </p:spPr>
        <p:txBody>
          <a:bodyPr wrap="square" numCol="1" rtlCol="0">
            <a:spAutoFit/>
          </a:bodyPr>
          <a:lstStyle/>
          <a:p>
            <a:pPr algn="r"/>
            <a:r>
              <a:rPr lang="es-MX" altLang="es-MX" sz="9000" b="1" dirty="0" smtClean="0">
                <a:solidFill>
                  <a:schemeClr val="bg1"/>
                </a:solidFill>
                <a:latin typeface="Arial" panose="020B0604020202020204" pitchFamily="34" charset="0"/>
                <a:cs typeface="Arial" panose="020B0604020202020204" pitchFamily="34" charset="0"/>
              </a:rPr>
              <a:t>Plan de Trabajo</a:t>
            </a:r>
          </a:p>
        </p:txBody>
      </p:sp>
      <p:sp>
        <p:nvSpPr>
          <p:cNvPr id="4" name="CuadroTexto 3"/>
          <p:cNvSpPr txBox="1"/>
          <p:nvPr/>
        </p:nvSpPr>
        <p:spPr>
          <a:xfrm>
            <a:off x="4126221" y="4321204"/>
            <a:ext cx="5349449" cy="1169551"/>
          </a:xfrm>
          <a:prstGeom prst="rect">
            <a:avLst/>
          </a:prstGeom>
          <a:noFill/>
        </p:spPr>
        <p:txBody>
          <a:bodyPr wrap="square" numCol="1" rtlCol="0">
            <a:spAutoFit/>
          </a:bodyPr>
          <a:lstStyle/>
          <a:p>
            <a:pPr algn="r"/>
            <a:r>
              <a:rPr lang="es-MX" altLang="es-MX" sz="7000" b="1" dirty="0" smtClean="0">
                <a:solidFill>
                  <a:schemeClr val="bg1"/>
                </a:solidFill>
                <a:latin typeface="Arial" panose="020B0604020202020204" pitchFamily="34" charset="0"/>
                <a:cs typeface="Arial" panose="020B0604020202020204" pitchFamily="34" charset="0"/>
              </a:rPr>
              <a:t>2016</a:t>
            </a:r>
          </a:p>
        </p:txBody>
      </p:sp>
    </p:spTree>
    <p:extLst>
      <p:ext uri="{BB962C8B-B14F-4D97-AF65-F5344CB8AC3E}">
        <p14:creationId xmlns:p14="http://schemas.microsoft.com/office/powerpoint/2010/main" val="604315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499731" y="401690"/>
            <a:ext cx="11174818" cy="523220"/>
          </a:xfrm>
          <a:prstGeom prst="rect">
            <a:avLst/>
          </a:prstGeom>
          <a:noFill/>
        </p:spPr>
        <p:txBody>
          <a:bodyPr wrap="square" numCol="1" rtlCol="0">
            <a:spAutoFit/>
          </a:bodyPr>
          <a:lstStyle/>
          <a:p>
            <a:pPr algn="ctr"/>
            <a:r>
              <a:rPr lang="es-ES" altLang="es-ES" sz="2800" b="1" dirty="0">
                <a:latin typeface="Arial" panose="020B0604020202020204" pitchFamily="34" charset="0"/>
                <a:cs typeface="Arial" panose="020B0604020202020204" pitchFamily="34" charset="0"/>
              </a:rPr>
              <a:t>Propósito general del plan de </a:t>
            </a:r>
            <a:r>
              <a:rPr lang="es-ES" altLang="es-ES" sz="2800" b="1" dirty="0" smtClean="0">
                <a:latin typeface="Arial" panose="020B0604020202020204" pitchFamily="34" charset="0"/>
                <a:cs typeface="Arial" panose="020B0604020202020204" pitchFamily="34" charset="0"/>
              </a:rPr>
              <a:t>trabajo</a:t>
            </a:r>
            <a:endParaRPr lang="es-MX" altLang="es-MX" sz="2800" b="1" dirty="0">
              <a:latin typeface="Arial" panose="020B0604020202020204" pitchFamily="34" charset="0"/>
              <a:cs typeface="Arial" panose="020B0604020202020204" pitchFamily="34" charset="0"/>
            </a:endParaRPr>
          </a:p>
        </p:txBody>
      </p:sp>
      <p:sp>
        <p:nvSpPr>
          <p:cNvPr id="4" name="3 CuadroTexto"/>
          <p:cNvSpPr txBox="1"/>
          <p:nvPr/>
        </p:nvSpPr>
        <p:spPr>
          <a:xfrm>
            <a:off x="530890" y="1303710"/>
            <a:ext cx="11112500" cy="3754874"/>
          </a:xfrm>
          <a:prstGeom prst="rect">
            <a:avLst/>
          </a:prstGeom>
          <a:noFill/>
        </p:spPr>
        <p:txBody>
          <a:bodyPr wrap="square" numCol="1" rtlCol="0">
            <a:spAutoFit/>
          </a:bodyPr>
          <a:lstStyle/>
          <a:p>
            <a:pPr marL="0" lvl="2" algn="just" fontAlgn="base"/>
            <a:r>
              <a:rPr lang="es-ES" altLang="es-ES" sz="2400" dirty="0" smtClean="0">
                <a:latin typeface="Arial" panose="020B0604020202020204" pitchFamily="34" charset="0"/>
                <a:cs typeface="Arial" panose="020B0604020202020204" pitchFamily="34" charset="0"/>
              </a:rPr>
              <a:t>Las acciones de la Dirección de Finanzas, contribuyen al cumplimiento de los objetivos del Plan de Desarrollo Institucional, en específico a los números 15 – Fortalecimiento de la gestión y gobernanza universitaria y 16 – Sustentabilidad financiera con transparencia y rendición de cuentas.</a:t>
            </a:r>
            <a:endParaRPr lang="es-ES" altLang="es-ES" sz="2400" dirty="0">
              <a:latin typeface="Arial" panose="020B0604020202020204" pitchFamily="34" charset="0"/>
              <a:cs typeface="Arial" panose="020B0604020202020204" pitchFamily="34" charset="0"/>
            </a:endParaRPr>
          </a:p>
          <a:p>
            <a:pPr marL="0" lvl="2" algn="just" fontAlgn="base"/>
            <a:endParaRPr lang="es-ES" altLang="es-ES" sz="2400" dirty="0">
              <a:latin typeface="Arial" panose="020B0604020202020204" pitchFamily="34" charset="0"/>
              <a:cs typeface="Arial" panose="020B0604020202020204" pitchFamily="34" charset="0"/>
            </a:endParaRPr>
          </a:p>
          <a:p>
            <a:pPr marL="342900" lvl="0" indent="-342900">
              <a:buFont typeface="Courier New" panose="02070309020205020404" pitchFamily="49" charset="0"/>
              <a:buChar char="o"/>
            </a:pPr>
            <a:r>
              <a:rPr lang="es-MX" sz="2400" dirty="0">
                <a:latin typeface="Arial" panose="020B0604020202020204" pitchFamily="34" charset="0"/>
                <a:cs typeface="Arial" panose="020B0604020202020204" pitchFamily="34" charset="0"/>
              </a:rPr>
              <a:t>Consolidar y concluir el </a:t>
            </a:r>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Sistema de Gestión Financiera</a:t>
            </a:r>
            <a:r>
              <a:rPr lang="es-MX" sz="2400" dirty="0">
                <a:latin typeface="Arial" panose="020B0604020202020204" pitchFamily="34" charset="0"/>
                <a:cs typeface="Arial" panose="020B0604020202020204" pitchFamily="34" charset="0"/>
              </a:rPr>
              <a:t>.</a:t>
            </a:r>
          </a:p>
          <a:p>
            <a:pPr marL="342900" lvl="0" indent="-342900">
              <a:buFont typeface="Courier New" panose="02070309020205020404" pitchFamily="49" charset="0"/>
              <a:buChar char="o"/>
            </a:pPr>
            <a:endParaRPr lang="es-MX" sz="2400" dirty="0" smtClean="0">
              <a:latin typeface="Arial" panose="020B0604020202020204" pitchFamily="34" charset="0"/>
              <a:cs typeface="Arial" panose="020B0604020202020204" pitchFamily="34" charset="0"/>
            </a:endParaRPr>
          </a:p>
          <a:p>
            <a:pPr marL="342900" lvl="0" indent="-342900">
              <a:buFont typeface="Courier New" panose="02070309020205020404" pitchFamily="49" charset="0"/>
              <a:buChar char="o"/>
            </a:pPr>
            <a:r>
              <a:rPr lang="es-MX" sz="2400" dirty="0" smtClean="0">
                <a:latin typeface="Arial" panose="020B0604020202020204" pitchFamily="34" charset="0"/>
                <a:cs typeface="Arial" panose="020B0604020202020204" pitchFamily="34" charset="0"/>
              </a:rPr>
              <a:t>Incorporar </a:t>
            </a:r>
            <a:r>
              <a:rPr lang="es-MX" sz="2400" dirty="0">
                <a:latin typeface="Arial" panose="020B0604020202020204" pitchFamily="34" charset="0"/>
                <a:cs typeface="Arial" panose="020B0604020202020204" pitchFamily="34" charset="0"/>
              </a:rPr>
              <a:t>a la contabilidad institucional como herramienta fundamental para el proceso de toma de decisiones de la Institución.</a:t>
            </a:r>
          </a:p>
          <a:p>
            <a:pPr algn="just"/>
            <a:endParaRPr lang="es-MX" altLang="es-MX" sz="2200" dirty="0">
              <a:latin typeface="Arial" panose="020B0604020202020204" pitchFamily="34" charset="0"/>
              <a:cs typeface="Arial" panose="020B0604020202020204" pitchFamily="34" charset="0"/>
            </a:endParaRPr>
          </a:p>
        </p:txBody>
      </p:sp>
      <p:sp>
        <p:nvSpPr>
          <p:cNvPr id="5"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29</a:t>
            </a:r>
            <a:endParaRPr lang="es-E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7980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342764" y="2939370"/>
            <a:ext cx="5349449" cy="1631216"/>
          </a:xfrm>
          <a:prstGeom prst="rect">
            <a:avLst/>
          </a:prstGeom>
          <a:noFill/>
        </p:spPr>
        <p:txBody>
          <a:bodyPr wrap="square" numCol="1" rtlCol="0">
            <a:spAutoFit/>
          </a:bodyPr>
          <a:lstStyle/>
          <a:p>
            <a:pPr algn="r"/>
            <a:r>
              <a:rPr lang="es-MX" altLang="es-MX" sz="10000" b="1" dirty="0" smtClean="0">
                <a:solidFill>
                  <a:schemeClr val="bg1"/>
                </a:solidFill>
                <a:latin typeface="Arial" panose="020B0604020202020204" pitchFamily="34" charset="0"/>
                <a:cs typeface="Arial" panose="020B0604020202020204" pitchFamily="34" charset="0"/>
              </a:rPr>
              <a:t>Informe</a:t>
            </a:r>
          </a:p>
        </p:txBody>
      </p:sp>
      <p:sp>
        <p:nvSpPr>
          <p:cNvPr id="4" name="CuadroTexto 3"/>
          <p:cNvSpPr txBox="1"/>
          <p:nvPr/>
        </p:nvSpPr>
        <p:spPr>
          <a:xfrm>
            <a:off x="2267194" y="4200292"/>
            <a:ext cx="5349449" cy="1169551"/>
          </a:xfrm>
          <a:prstGeom prst="rect">
            <a:avLst/>
          </a:prstGeom>
          <a:noFill/>
        </p:spPr>
        <p:txBody>
          <a:bodyPr wrap="square" numCol="1" rtlCol="0">
            <a:spAutoFit/>
          </a:bodyPr>
          <a:lstStyle/>
          <a:p>
            <a:pPr algn="r"/>
            <a:r>
              <a:rPr lang="es-MX" altLang="es-MX" sz="7000" b="1" dirty="0" smtClean="0">
                <a:solidFill>
                  <a:schemeClr val="bg1"/>
                </a:solidFill>
                <a:latin typeface="Arial" panose="020B0604020202020204" pitchFamily="34" charset="0"/>
                <a:cs typeface="Arial" panose="020B0604020202020204" pitchFamily="34" charset="0"/>
              </a:rPr>
              <a:t>2015-2016</a:t>
            </a:r>
          </a:p>
        </p:txBody>
      </p:sp>
    </p:spTree>
    <p:extLst>
      <p:ext uri="{BB962C8B-B14F-4D97-AF65-F5344CB8AC3E}">
        <p14:creationId xmlns:p14="http://schemas.microsoft.com/office/powerpoint/2010/main" val="3555493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499731" y="401690"/>
            <a:ext cx="11174818" cy="523220"/>
          </a:xfrm>
          <a:prstGeom prst="rect">
            <a:avLst/>
          </a:prstGeom>
          <a:noFill/>
        </p:spPr>
        <p:txBody>
          <a:bodyPr wrap="square" numCol="1" rtlCol="0">
            <a:spAutoFit/>
          </a:bodyPr>
          <a:lstStyle/>
          <a:p>
            <a:pPr algn="ctr"/>
            <a:r>
              <a:rPr lang="es-ES" altLang="es-ES" sz="2800" b="1" dirty="0">
                <a:latin typeface="Arial" panose="020B0604020202020204" pitchFamily="34" charset="0"/>
                <a:cs typeface="Arial" panose="020B0604020202020204" pitchFamily="34" charset="0"/>
              </a:rPr>
              <a:t>Propósito general del plan de </a:t>
            </a:r>
            <a:r>
              <a:rPr lang="es-ES" altLang="es-ES" sz="2800" b="1" dirty="0" smtClean="0">
                <a:latin typeface="Arial" panose="020B0604020202020204" pitchFamily="34" charset="0"/>
                <a:cs typeface="Arial" panose="020B0604020202020204" pitchFamily="34" charset="0"/>
              </a:rPr>
              <a:t>trabajo</a:t>
            </a:r>
            <a:endParaRPr lang="es-MX" altLang="es-MX" sz="2800" b="1" dirty="0">
              <a:latin typeface="Arial" panose="020B0604020202020204" pitchFamily="34" charset="0"/>
              <a:cs typeface="Arial" panose="020B0604020202020204" pitchFamily="34" charset="0"/>
            </a:endParaRPr>
          </a:p>
        </p:txBody>
      </p:sp>
      <p:sp>
        <p:nvSpPr>
          <p:cNvPr id="4" name="3 CuadroTexto"/>
          <p:cNvSpPr txBox="1"/>
          <p:nvPr/>
        </p:nvSpPr>
        <p:spPr>
          <a:xfrm>
            <a:off x="530890" y="1303710"/>
            <a:ext cx="11112500" cy="4124206"/>
          </a:xfrm>
          <a:prstGeom prst="rect">
            <a:avLst/>
          </a:prstGeom>
          <a:noFill/>
        </p:spPr>
        <p:txBody>
          <a:bodyPr wrap="square" numCol="1" rtlCol="0">
            <a:spAutoFit/>
          </a:bodyPr>
          <a:lstStyle/>
          <a:p>
            <a:pPr marL="342900" lvl="0" indent="-342900" algn="just">
              <a:buFont typeface="Courier New" panose="02070309020205020404" pitchFamily="49" charset="0"/>
              <a:buChar char="o"/>
            </a:pPr>
            <a:r>
              <a:rPr lang="es-MX" sz="2400" dirty="0" smtClean="0">
                <a:latin typeface="Arial" panose="020B0604020202020204" pitchFamily="34" charset="0"/>
                <a:cs typeface="Arial" panose="020B0604020202020204" pitchFamily="34" charset="0"/>
              </a:rPr>
              <a:t>Gestionar </a:t>
            </a:r>
            <a:r>
              <a:rPr lang="es-MX" sz="2400" dirty="0">
                <a:latin typeface="Arial" panose="020B0604020202020204" pitchFamily="34" charset="0"/>
                <a:cs typeface="Arial" panose="020B0604020202020204" pitchFamily="34" charset="0"/>
              </a:rPr>
              <a:t>la obtención de </a:t>
            </a:r>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ingresos extraordinarios, </a:t>
            </a:r>
            <a:r>
              <a:rPr lang="es-MX"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fortalecer </a:t>
            </a:r>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a:t>
            </a:r>
            <a:r>
              <a:rPr lang="es-MX"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Fideicomiso </a:t>
            </a:r>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es-MX"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Pensiones</a:t>
            </a:r>
            <a:r>
              <a:rPr lang="es-MX" sz="2400" dirty="0" smtClean="0">
                <a:latin typeface="Arial" panose="020B0604020202020204" pitchFamily="34" charset="0"/>
                <a:cs typeface="Arial" panose="020B0604020202020204" pitchFamily="34" charset="0"/>
              </a:rPr>
              <a:t>.</a:t>
            </a:r>
          </a:p>
          <a:p>
            <a:pPr marL="342900" lvl="0" indent="-342900" algn="just">
              <a:buFont typeface="Courier New" panose="02070309020205020404" pitchFamily="49" charset="0"/>
              <a:buChar char="o"/>
            </a:pPr>
            <a:endParaRPr lang="es-MX" sz="2400" dirty="0">
              <a:latin typeface="Arial" panose="020B0604020202020204" pitchFamily="34" charset="0"/>
              <a:cs typeface="Arial" panose="020B0604020202020204" pitchFamily="34" charset="0"/>
            </a:endParaRPr>
          </a:p>
          <a:p>
            <a:pPr marL="342900" lvl="0" indent="-342900" algn="just">
              <a:buFont typeface="Courier New" panose="02070309020205020404" pitchFamily="49" charset="0"/>
              <a:buChar char="o"/>
            </a:pPr>
            <a:r>
              <a:rPr lang="es-MX"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Capacitación </a:t>
            </a:r>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pertinente al personal de finanzas de las Entidades de la Red Universitaria</a:t>
            </a:r>
            <a:r>
              <a:rPr lang="es-MX" sz="2400" dirty="0">
                <a:latin typeface="Arial" panose="020B0604020202020204" pitchFamily="34" charset="0"/>
                <a:cs typeface="Arial" panose="020B0604020202020204" pitchFamily="34" charset="0"/>
              </a:rPr>
              <a:t>, </a:t>
            </a:r>
            <a:r>
              <a:rPr lang="es-MX" sz="2400" dirty="0" smtClean="0">
                <a:latin typeface="Arial" panose="020B0604020202020204" pitchFamily="34" charset="0"/>
                <a:cs typeface="Arial" panose="020B0604020202020204" pitchFamily="34" charset="0"/>
              </a:rPr>
              <a:t>para el fortalecimiento en la gestión de los recursos.</a:t>
            </a:r>
          </a:p>
          <a:p>
            <a:pPr marL="342900" lvl="0" indent="-342900" algn="just">
              <a:buFont typeface="Courier New" panose="02070309020205020404" pitchFamily="49" charset="0"/>
              <a:buChar char="o"/>
            </a:pPr>
            <a:endParaRPr lang="es-MX" sz="2400" dirty="0">
              <a:latin typeface="Arial" panose="020B0604020202020204" pitchFamily="34" charset="0"/>
              <a:cs typeface="Arial" panose="020B0604020202020204" pitchFamily="34" charset="0"/>
            </a:endParaRPr>
          </a:p>
          <a:p>
            <a:pPr marL="342900" indent="-342900" algn="just">
              <a:buFont typeface="Courier New" panose="02070309020205020404" pitchFamily="49" charset="0"/>
              <a:buChar char="o"/>
            </a:pPr>
            <a:r>
              <a:rPr lang="es-ES" alt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Consolidar e integrar los sistemas </a:t>
            </a:r>
            <a:r>
              <a:rPr lang="es-ES" alt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informáticos </a:t>
            </a:r>
            <a:r>
              <a:rPr lang="es-ES" altLang="es-ES" sz="2400" dirty="0">
                <a:latin typeface="Arial" panose="020B0604020202020204" pitchFamily="34" charset="0"/>
                <a:cs typeface="Arial" panose="020B0604020202020204" pitchFamily="34" charset="0"/>
              </a:rPr>
              <a:t>de uso para la </a:t>
            </a:r>
            <a:r>
              <a:rPr lang="es-ES" alt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gestión de los recursos financieros institucionales</a:t>
            </a:r>
            <a:r>
              <a:rPr lang="es-ES" altLang="es-ES" sz="2400" dirty="0">
                <a:latin typeface="Arial" panose="020B0604020202020204" pitchFamily="34" charset="0"/>
                <a:cs typeface="Arial" panose="020B0604020202020204" pitchFamily="34" charset="0"/>
              </a:rPr>
              <a:t>, garantizando la simplificación de los </a:t>
            </a:r>
            <a:r>
              <a:rPr lang="es-ES" altLang="es-ES" sz="2400" dirty="0" smtClean="0">
                <a:latin typeface="Arial" panose="020B0604020202020204" pitchFamily="34" charset="0"/>
                <a:cs typeface="Arial" panose="020B0604020202020204" pitchFamily="34" charset="0"/>
              </a:rPr>
              <a:t>procesos </a:t>
            </a:r>
            <a:r>
              <a:rPr lang="es-ES" altLang="es-ES" sz="2400" dirty="0">
                <a:latin typeface="Arial" panose="020B0604020202020204" pitchFamily="34" charset="0"/>
                <a:cs typeface="Arial" panose="020B0604020202020204" pitchFamily="34" charset="0"/>
              </a:rPr>
              <a:t>y el adecuado control interno.</a:t>
            </a:r>
          </a:p>
          <a:p>
            <a:pPr marL="342900" lvl="0" indent="-342900" algn="just">
              <a:buFont typeface="Courier New" panose="02070309020205020404" pitchFamily="49" charset="0"/>
              <a:buChar char="o"/>
            </a:pPr>
            <a:endParaRPr lang="es-MX" sz="2400" dirty="0">
              <a:latin typeface="Arial" panose="020B0604020202020204" pitchFamily="34" charset="0"/>
              <a:cs typeface="Arial" panose="020B0604020202020204" pitchFamily="34" charset="0"/>
            </a:endParaRPr>
          </a:p>
          <a:p>
            <a:pPr algn="just"/>
            <a:endParaRPr lang="es-MX" altLang="es-MX" sz="2200" dirty="0">
              <a:latin typeface="Arial" panose="020B0604020202020204" pitchFamily="34" charset="0"/>
              <a:cs typeface="Arial" panose="020B0604020202020204" pitchFamily="34" charset="0"/>
            </a:endParaRPr>
          </a:p>
        </p:txBody>
      </p:sp>
      <p:sp>
        <p:nvSpPr>
          <p:cNvPr id="5"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30</a:t>
            </a:r>
            <a:endParaRPr lang="es-E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6196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231882" y="3337533"/>
            <a:ext cx="8380653" cy="769441"/>
          </a:xfrm>
          <a:prstGeom prst="rect">
            <a:avLst/>
          </a:prstGeom>
          <a:noFill/>
        </p:spPr>
        <p:txBody>
          <a:bodyPr wrap="square" numCol="1" rtlCol="0">
            <a:spAutoFit/>
          </a:bodyPr>
          <a:lstStyle/>
          <a:p>
            <a:r>
              <a:rPr lang="es-MX" altLang="es-MX" sz="4400" b="1" dirty="0" smtClean="0">
                <a:solidFill>
                  <a:schemeClr val="bg1"/>
                </a:solidFill>
                <a:latin typeface="Arial" panose="020B0604020202020204" pitchFamily="34" charset="0"/>
                <a:cs typeface="Arial" panose="020B0604020202020204" pitchFamily="34" charset="0"/>
              </a:rPr>
              <a:t>Direcci</a:t>
            </a:r>
            <a:r>
              <a:rPr lang="es-ES" altLang="es-MX" sz="4400" b="1" dirty="0" err="1" smtClean="0">
                <a:solidFill>
                  <a:schemeClr val="bg1"/>
                </a:solidFill>
                <a:latin typeface="Arial" panose="020B0604020202020204" pitchFamily="34" charset="0"/>
                <a:cs typeface="Arial" panose="020B0604020202020204" pitchFamily="34" charset="0"/>
              </a:rPr>
              <a:t>ón</a:t>
            </a:r>
            <a:r>
              <a:rPr lang="es-ES" altLang="es-MX" sz="4400" b="1" dirty="0" smtClean="0">
                <a:solidFill>
                  <a:schemeClr val="bg1"/>
                </a:solidFill>
                <a:latin typeface="Arial" panose="020B0604020202020204" pitchFamily="34" charset="0"/>
                <a:cs typeface="Arial" panose="020B0604020202020204" pitchFamily="34" charset="0"/>
              </a:rPr>
              <a:t> de Finanzas</a:t>
            </a:r>
            <a:endParaRPr lang="es-MX" altLang="es-MX" sz="4400" b="1" dirty="0">
              <a:solidFill>
                <a:schemeClr val="bg1"/>
              </a:solidFill>
              <a:latin typeface="Arial" panose="020B0604020202020204" pitchFamily="34" charset="0"/>
              <a:cs typeface="Arial" panose="020B0604020202020204" pitchFamily="34" charset="0"/>
            </a:endParaRPr>
          </a:p>
        </p:txBody>
      </p:sp>
      <p:sp>
        <p:nvSpPr>
          <p:cNvPr id="4" name="CuadroTexto 3"/>
          <p:cNvSpPr txBox="1"/>
          <p:nvPr/>
        </p:nvSpPr>
        <p:spPr>
          <a:xfrm>
            <a:off x="7691719" y="5605899"/>
            <a:ext cx="3601582" cy="615553"/>
          </a:xfrm>
          <a:prstGeom prst="rect">
            <a:avLst/>
          </a:prstGeom>
          <a:noFill/>
        </p:spPr>
        <p:txBody>
          <a:bodyPr wrap="square" numCol="1" rtlCol="0">
            <a:spAutoFit/>
          </a:bodyPr>
          <a:lstStyle/>
          <a:p>
            <a:pPr algn="ctr"/>
            <a:r>
              <a:rPr lang="es-MX" altLang="es-MX" sz="3400" b="1" dirty="0" smtClean="0">
                <a:solidFill>
                  <a:schemeClr val="bg1"/>
                </a:solidFill>
                <a:latin typeface="Arial" panose="020B0604020202020204" pitchFamily="34" charset="0"/>
                <a:cs typeface="Arial" panose="020B0604020202020204" pitchFamily="34" charset="0"/>
              </a:rPr>
              <a:t>Febrero</a:t>
            </a:r>
            <a:r>
              <a:rPr lang="es-MX" altLang="es-MX" sz="3400" b="1" dirty="0" smtClean="0">
                <a:solidFill>
                  <a:schemeClr val="bg1"/>
                </a:solidFill>
                <a:latin typeface="Arial" panose="020B0604020202020204" pitchFamily="34" charset="0"/>
                <a:cs typeface="Arial" panose="020B0604020202020204" pitchFamily="34" charset="0"/>
              </a:rPr>
              <a:t> </a:t>
            </a:r>
            <a:r>
              <a:rPr lang="es-MX" altLang="es-MX" sz="3400" b="1" dirty="0" smtClean="0">
                <a:solidFill>
                  <a:schemeClr val="bg1"/>
                </a:solidFill>
                <a:latin typeface="Arial" panose="020B0604020202020204" pitchFamily="34" charset="0"/>
                <a:cs typeface="Arial" panose="020B0604020202020204" pitchFamily="34" charset="0"/>
              </a:rPr>
              <a:t>de 2016</a:t>
            </a:r>
            <a:endParaRPr lang="es-MX" altLang="es-MX" sz="3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423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716374" y="3429000"/>
            <a:ext cx="8603637" cy="1938992"/>
          </a:xfrm>
          <a:prstGeom prst="rect">
            <a:avLst/>
          </a:prstGeom>
          <a:noFill/>
        </p:spPr>
        <p:txBody>
          <a:bodyPr wrap="none" numCol="1" rtlCol="0">
            <a:spAutoFit/>
          </a:bodyPr>
          <a:lstStyle/>
          <a:p>
            <a:pPr algn="r"/>
            <a:r>
              <a:rPr lang="es-MX" altLang="es-MX" sz="6000" b="1" dirty="0" smtClean="0">
                <a:latin typeface="Arial" panose="020B0604020202020204" pitchFamily="34" charset="0"/>
                <a:cs typeface="Arial" panose="020B0604020202020204" pitchFamily="34" charset="0"/>
              </a:rPr>
              <a:t>Organigrama funcional</a:t>
            </a:r>
          </a:p>
          <a:p>
            <a:pPr algn="r"/>
            <a:r>
              <a:rPr lang="es-MX" altLang="es-MX" sz="6000" b="1" dirty="0" smtClean="0">
                <a:latin typeface="Arial" panose="020B0604020202020204" pitchFamily="34" charset="0"/>
                <a:cs typeface="Arial" panose="020B0604020202020204" pitchFamily="34" charset="0"/>
              </a:rPr>
              <a:t>y plantilla</a:t>
            </a:r>
            <a:endParaRPr lang="es-MX" altLang="es-MX" sz="6000" b="1" dirty="0">
              <a:latin typeface="Arial" panose="020B0604020202020204" pitchFamily="34" charset="0"/>
              <a:cs typeface="Arial" panose="020B0604020202020204" pitchFamily="34" charset="0"/>
            </a:endParaRPr>
          </a:p>
        </p:txBody>
      </p:sp>
      <p:sp>
        <p:nvSpPr>
          <p:cNvPr id="4" name="3 CuadroTexto"/>
          <p:cNvSpPr txBox="1"/>
          <p:nvPr/>
        </p:nvSpPr>
        <p:spPr>
          <a:xfrm>
            <a:off x="546100" y="1291010"/>
            <a:ext cx="11112500" cy="800219"/>
          </a:xfrm>
          <a:prstGeom prst="rect">
            <a:avLst/>
          </a:prstGeom>
          <a:noFill/>
        </p:spPr>
        <p:txBody>
          <a:bodyPr wrap="square" numCol="1" rtlCol="0">
            <a:spAutoFit/>
          </a:bodyPr>
          <a:lstStyle/>
          <a:p>
            <a:pPr marL="0" lvl="1" algn="just" fontAlgn="base"/>
            <a:endParaRPr lang="es-ES" altLang="es-ES" sz="2400" dirty="0" smtClean="0">
              <a:latin typeface="Arial" panose="020B0604020202020204" pitchFamily="34" charset="0"/>
              <a:cs typeface="Arial" panose="020B0604020202020204" pitchFamily="34" charset="0"/>
            </a:endParaRPr>
          </a:p>
          <a:p>
            <a:pPr algn="just"/>
            <a:endParaRPr lang="es-MX" altLang="es-MX"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487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29" y="539750"/>
            <a:ext cx="5536871"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Gráfico 3"/>
          <p:cNvGraphicFramePr>
            <a:graphicFrameLocks/>
          </p:cNvGraphicFramePr>
          <p:nvPr>
            <p:extLst>
              <p:ext uri="{D42A27DB-BD31-4B8C-83A1-F6EECF244321}">
                <p14:modId xmlns:p14="http://schemas.microsoft.com/office/powerpoint/2010/main" val="4110092230"/>
              </p:ext>
            </p:extLst>
          </p:nvPr>
        </p:nvGraphicFramePr>
        <p:xfrm>
          <a:off x="5854700" y="838200"/>
          <a:ext cx="5816600" cy="3454400"/>
        </p:xfrm>
        <a:graphic>
          <a:graphicData uri="http://schemas.openxmlformats.org/drawingml/2006/chart">
            <c:chart xmlns:c="http://schemas.openxmlformats.org/drawingml/2006/chart" xmlns:r="http://schemas.openxmlformats.org/officeDocument/2006/relationships" r:id="rId4"/>
          </a:graphicData>
        </a:graphic>
      </p:graphicFrame>
      <p:sp>
        <p:nvSpPr>
          <p:cNvPr id="5" name="4 CuadroTexto"/>
          <p:cNvSpPr txBox="1"/>
          <p:nvPr/>
        </p:nvSpPr>
        <p:spPr>
          <a:xfrm>
            <a:off x="5854700" y="4442345"/>
            <a:ext cx="5816600" cy="1200329"/>
          </a:xfrm>
          <a:prstGeom prst="rect">
            <a:avLst/>
          </a:prstGeom>
          <a:noFill/>
        </p:spPr>
        <p:txBody>
          <a:bodyPr wrap="square" numCol="1" rtlCol="0">
            <a:spAutoFit/>
          </a:bodyPr>
          <a:lstStyle/>
          <a:p>
            <a:pPr algn="just"/>
            <a:r>
              <a:rPr lang="es-MX" dirty="0" smtClean="0"/>
              <a:t>El fortalecimiento de la plantilla en 2015</a:t>
            </a:r>
            <a:r>
              <a:rPr lang="es-ES" dirty="0" smtClean="0"/>
              <a:t>, </a:t>
            </a:r>
            <a:r>
              <a:rPr lang="es-ES" dirty="0" smtClean="0"/>
              <a:t>permitió resarcir parcialmente el </a:t>
            </a:r>
            <a:r>
              <a:rPr lang="es-ES" dirty="0" smtClean="0"/>
              <a:t>rezago que se tenía de los últimos nueve años, generado por las quince jubilaciones otorgadas </a:t>
            </a:r>
            <a:r>
              <a:rPr lang="es-MX" dirty="0" smtClean="0"/>
              <a:t>en ese peri</a:t>
            </a:r>
            <a:r>
              <a:rPr lang="es-ES" dirty="0" err="1" smtClean="0"/>
              <a:t>odo</a:t>
            </a:r>
            <a:r>
              <a:rPr lang="es-ES" dirty="0" smtClean="0"/>
              <a:t>.</a:t>
            </a:r>
            <a:endParaRPr lang="es-MX" dirty="0"/>
          </a:p>
        </p:txBody>
      </p:sp>
      <p:sp>
        <p:nvSpPr>
          <p:cNvPr id="6"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5</a:t>
            </a:r>
            <a:endParaRPr lang="es-ES" sz="1500" dirty="0">
              <a:latin typeface="Arial" panose="020B0604020202020204" pitchFamily="34" charset="0"/>
              <a:cs typeface="Arial" panose="020B0604020202020204" pitchFamily="34" charset="0"/>
            </a:endParaRPr>
          </a:p>
        </p:txBody>
      </p:sp>
      <p:sp>
        <p:nvSpPr>
          <p:cNvPr id="7" name="3 Rectángulo"/>
          <p:cNvSpPr/>
          <p:nvPr/>
        </p:nvSpPr>
        <p:spPr>
          <a:xfrm>
            <a:off x="7981897" y="4027923"/>
            <a:ext cx="406453" cy="21544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altLang="es-ES" sz="800" b="1" dirty="0" smtClean="0">
                <a:latin typeface="Arial" panose="020B0604020202020204" pitchFamily="34" charset="0"/>
                <a:cs typeface="Arial" panose="020B0604020202020204" pitchFamily="34" charset="0"/>
              </a:rPr>
              <a:t>144</a:t>
            </a:r>
            <a:endParaRPr lang="es-MX" sz="800" b="1" dirty="0"/>
          </a:p>
        </p:txBody>
      </p:sp>
    </p:spTree>
    <p:extLst>
      <p:ext uri="{BB962C8B-B14F-4D97-AF65-F5344CB8AC3E}">
        <p14:creationId xmlns:p14="http://schemas.microsoft.com/office/powerpoint/2010/main" val="2369089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415009" y="3429000"/>
            <a:ext cx="8905002" cy="1938992"/>
          </a:xfrm>
          <a:prstGeom prst="rect">
            <a:avLst/>
          </a:prstGeom>
          <a:noFill/>
        </p:spPr>
        <p:txBody>
          <a:bodyPr wrap="none" numCol="1" rtlCol="0">
            <a:spAutoFit/>
          </a:bodyPr>
          <a:lstStyle/>
          <a:p>
            <a:pPr algn="r"/>
            <a:r>
              <a:rPr lang="es-MX" altLang="es-MX" sz="6000" b="1" dirty="0" smtClean="0">
                <a:latin typeface="Arial" panose="020B0604020202020204" pitchFamily="34" charset="0"/>
                <a:cs typeface="Arial" panose="020B0604020202020204" pitchFamily="34" charset="0"/>
              </a:rPr>
              <a:t>Principales actividades</a:t>
            </a:r>
          </a:p>
          <a:p>
            <a:pPr algn="r"/>
            <a:r>
              <a:rPr lang="es-MX" altLang="es-MX" sz="6000" b="1" dirty="0" smtClean="0">
                <a:latin typeface="Arial" panose="020B0604020202020204" pitchFamily="34" charset="0"/>
                <a:cs typeface="Arial" panose="020B0604020202020204" pitchFamily="34" charset="0"/>
              </a:rPr>
              <a:t>en 2015</a:t>
            </a:r>
            <a:endParaRPr lang="es-MX" altLang="es-MX" sz="6000" b="1" dirty="0">
              <a:latin typeface="Arial" panose="020B0604020202020204" pitchFamily="34" charset="0"/>
              <a:cs typeface="Arial" panose="020B0604020202020204" pitchFamily="34" charset="0"/>
            </a:endParaRPr>
          </a:p>
        </p:txBody>
      </p:sp>
      <p:sp>
        <p:nvSpPr>
          <p:cNvPr id="4" name="3 CuadroTexto"/>
          <p:cNvSpPr txBox="1"/>
          <p:nvPr/>
        </p:nvSpPr>
        <p:spPr>
          <a:xfrm>
            <a:off x="546100" y="1291010"/>
            <a:ext cx="11112500" cy="800219"/>
          </a:xfrm>
          <a:prstGeom prst="rect">
            <a:avLst/>
          </a:prstGeom>
          <a:noFill/>
        </p:spPr>
        <p:txBody>
          <a:bodyPr wrap="square" numCol="1" rtlCol="0">
            <a:spAutoFit/>
          </a:bodyPr>
          <a:lstStyle/>
          <a:p>
            <a:pPr marL="0" lvl="1" algn="just" fontAlgn="base"/>
            <a:endParaRPr lang="es-ES" altLang="es-ES" sz="2400" dirty="0" smtClean="0">
              <a:latin typeface="Arial" panose="020B0604020202020204" pitchFamily="34" charset="0"/>
              <a:cs typeface="Arial" panose="020B0604020202020204" pitchFamily="34" charset="0"/>
            </a:endParaRPr>
          </a:p>
          <a:p>
            <a:pPr algn="just"/>
            <a:endParaRPr lang="es-MX" altLang="es-MX"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510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4 CuadroTexto"/>
          <p:cNvSpPr txBox="1"/>
          <p:nvPr/>
        </p:nvSpPr>
        <p:spPr>
          <a:xfrm>
            <a:off x="533400" y="587701"/>
            <a:ext cx="11137900" cy="5324535"/>
          </a:xfrm>
          <a:prstGeom prst="rect">
            <a:avLst/>
          </a:prstGeom>
          <a:noFill/>
        </p:spPr>
        <p:txBody>
          <a:bodyPr wrap="square" numCol="1" rtlCol="0">
            <a:spAutoFit/>
          </a:bodyPr>
          <a:lstStyle/>
          <a:p>
            <a:pPr algn="just"/>
            <a:r>
              <a:rPr lang="es-MX" sz="2000" dirty="0" smtClean="0"/>
              <a:t>Con </a:t>
            </a:r>
            <a:r>
              <a:rPr lang="es-MX" sz="2000" dirty="0"/>
              <a:t>relación al cumpliendo de las funciones sustantivas  de esta Dirección llevadas a cabo en el periodo que se informa, podemos </a:t>
            </a:r>
            <a:r>
              <a:rPr lang="es-MX" sz="2000" dirty="0" smtClean="0"/>
              <a:t>señalar como significativas </a:t>
            </a:r>
            <a:r>
              <a:rPr lang="es-MX" sz="2000" dirty="0"/>
              <a:t>entre otras, </a:t>
            </a:r>
            <a:r>
              <a:rPr lang="es-MX" sz="2000" dirty="0" smtClean="0"/>
              <a:t>el seguimiento a </a:t>
            </a:r>
            <a:r>
              <a:rPr lang="es-MX" sz="2000" dirty="0"/>
              <a:t>la gran reestructuración financiera contable que ha implicado la </a:t>
            </a:r>
            <a:r>
              <a:rPr lang="es-MX" sz="2000" b="1" dirty="0">
                <a:effectLst>
                  <a:outerShdw blurRad="38100" dist="38100" dir="2700000" algn="tl">
                    <a:srgbClr val="000000">
                      <a:alpha val="43137"/>
                    </a:srgbClr>
                  </a:outerShdw>
                </a:effectLst>
              </a:rPr>
              <a:t>Ley General de Contabilidad Gubernamental </a:t>
            </a:r>
            <a:r>
              <a:rPr lang="es-MX" sz="2000" dirty="0"/>
              <a:t>y su implementación en la Institución, a través del desarrollo del </a:t>
            </a:r>
            <a:r>
              <a:rPr lang="es-MX" sz="2000" b="1" dirty="0">
                <a:effectLst>
                  <a:outerShdw blurRad="38100" dist="38100" dir="2700000" algn="tl">
                    <a:srgbClr val="000000">
                      <a:alpha val="43137"/>
                    </a:srgbClr>
                  </a:outerShdw>
                </a:effectLst>
              </a:rPr>
              <a:t>sistema de gestión financiera</a:t>
            </a:r>
            <a:r>
              <a:rPr lang="es-MX" sz="2000" dirty="0"/>
              <a:t>, en donde la </a:t>
            </a:r>
            <a:r>
              <a:rPr lang="es-MX" sz="2000" dirty="0" smtClean="0"/>
              <a:t>modificación </a:t>
            </a:r>
            <a:r>
              <a:rPr lang="es-MX" sz="2000" dirty="0"/>
              <a:t>continua de la normatividad en la materia, por parte del Consejo Nacional de Armonización Contable (CONAC) ha implicado a esta Dirección redoblar esfuerzos para su cumplimiento.</a:t>
            </a:r>
          </a:p>
          <a:p>
            <a:pPr algn="just"/>
            <a:endParaRPr lang="es-MX" sz="2000" dirty="0"/>
          </a:p>
          <a:p>
            <a:pPr algn="just"/>
            <a:r>
              <a:rPr lang="es-MX" sz="2000" dirty="0"/>
              <a:t>Asimismo, otra actividad trascendental a señalar es la óptima administración que por segundo año registra la gestión del </a:t>
            </a:r>
            <a:r>
              <a:rPr lang="es-MX" sz="2000" b="1" dirty="0">
                <a:effectLst>
                  <a:outerShdw blurRad="38100" dist="38100" dir="2700000" algn="tl">
                    <a:srgbClr val="000000">
                      <a:alpha val="43137"/>
                    </a:srgbClr>
                  </a:outerShdw>
                </a:effectLst>
              </a:rPr>
              <a:t>fideicomiso de pensiones </a:t>
            </a:r>
            <a:r>
              <a:rPr lang="es-MX" sz="2000" dirty="0"/>
              <a:t>en la aplicación de recursos al personal adscrito en el régimen establecido en el año </a:t>
            </a:r>
            <a:r>
              <a:rPr lang="es-MX" sz="2000" dirty="0" smtClean="0"/>
              <a:t>2003.</a:t>
            </a:r>
          </a:p>
          <a:p>
            <a:pPr algn="just"/>
            <a:endParaRPr lang="es-MX" sz="2000" dirty="0" smtClean="0"/>
          </a:p>
          <a:p>
            <a:pPr algn="just"/>
            <a:r>
              <a:rPr lang="es-MX" sz="2000" dirty="0" smtClean="0"/>
              <a:t>De </a:t>
            </a:r>
            <a:r>
              <a:rPr lang="es-MX" sz="2000" dirty="0"/>
              <a:t>igual forma, se ha continuado </a:t>
            </a:r>
            <a:r>
              <a:rPr lang="es-MX" sz="2000" dirty="0" smtClean="0"/>
              <a:t>con </a:t>
            </a:r>
            <a:r>
              <a:rPr lang="es-MX" sz="2000" dirty="0"/>
              <a:t>el desarrollo e implementaci</a:t>
            </a:r>
            <a:r>
              <a:rPr lang="es-ES" sz="2000" dirty="0" err="1"/>
              <a:t>ón</a:t>
            </a:r>
            <a:r>
              <a:rPr lang="es-ES" sz="2000" dirty="0"/>
              <a:t> del </a:t>
            </a:r>
            <a:r>
              <a:rPr lang="es-ES" sz="2000" b="1" dirty="0">
                <a:effectLst>
                  <a:outerShdw blurRad="38100" dist="38100" dir="2700000" algn="tl">
                    <a:srgbClr val="000000">
                      <a:alpha val="43137"/>
                    </a:srgbClr>
                  </a:outerShdw>
                </a:effectLst>
              </a:rPr>
              <a:t>Sistema de Administración de la Nómina Institucional</a:t>
            </a:r>
            <a:r>
              <a:rPr lang="es-ES" sz="2000" dirty="0"/>
              <a:t>, </a:t>
            </a:r>
            <a:r>
              <a:rPr lang="es-ES" sz="2000" dirty="0" smtClean="0"/>
              <a:t>en este 2015 se liberó lo referente al cálculo de la nómina lo cual representa un gran avance, de igual, se continua </a:t>
            </a:r>
            <a:r>
              <a:rPr lang="es-MX" sz="2000" dirty="0" smtClean="0"/>
              <a:t>con </a:t>
            </a:r>
            <a:r>
              <a:rPr lang="es-MX" sz="2000" dirty="0"/>
              <a:t>la </a:t>
            </a:r>
            <a:r>
              <a:rPr lang="es-MX" sz="2000" dirty="0" smtClean="0"/>
              <a:t>atención a </a:t>
            </a:r>
            <a:r>
              <a:rPr lang="es-MX" sz="2000" dirty="0"/>
              <a:t>las </a:t>
            </a:r>
            <a:r>
              <a:rPr lang="es-MX" sz="2000" b="1" dirty="0">
                <a:effectLst>
                  <a:outerShdw blurRad="38100" dist="38100" dir="2700000" algn="tl">
                    <a:srgbClr val="000000">
                      <a:alpha val="43137"/>
                    </a:srgbClr>
                  </a:outerShdw>
                </a:effectLst>
              </a:rPr>
              <a:t>revisiones por parte de </a:t>
            </a:r>
            <a:r>
              <a:rPr lang="es-MX" sz="2000" dirty="0"/>
              <a:t>la Auditoria Superior de la Federación (</a:t>
            </a:r>
            <a:r>
              <a:rPr lang="es-MX" sz="2000" b="1" dirty="0">
                <a:effectLst>
                  <a:outerShdw blurRad="38100" dist="38100" dir="2700000" algn="tl">
                    <a:srgbClr val="000000">
                      <a:alpha val="43137"/>
                    </a:srgbClr>
                  </a:outerShdw>
                </a:effectLst>
              </a:rPr>
              <a:t>ASF</a:t>
            </a:r>
            <a:r>
              <a:rPr lang="es-MX" sz="2000" dirty="0"/>
              <a:t>), las de la Auditoria Superior del Estado de Jalisco (</a:t>
            </a:r>
            <a:r>
              <a:rPr lang="es-MX" sz="2000" b="1" dirty="0">
                <a:effectLst>
                  <a:outerShdw blurRad="38100" dist="38100" dir="2700000" algn="tl">
                    <a:srgbClr val="000000">
                      <a:alpha val="43137"/>
                    </a:srgbClr>
                  </a:outerShdw>
                </a:effectLst>
              </a:rPr>
              <a:t>ASEJ</a:t>
            </a:r>
            <a:r>
              <a:rPr lang="es-MX" sz="2000" dirty="0"/>
              <a:t>), a las auditorias del Servicio de Administración Tributaria (</a:t>
            </a:r>
            <a:r>
              <a:rPr lang="es-MX" sz="2000" b="1" dirty="0">
                <a:effectLst>
                  <a:outerShdw blurRad="38100" dist="38100" dir="2700000" algn="tl">
                    <a:srgbClr val="000000">
                      <a:alpha val="43137"/>
                    </a:srgbClr>
                  </a:outerShdw>
                </a:effectLst>
              </a:rPr>
              <a:t>SAT</a:t>
            </a:r>
            <a:r>
              <a:rPr lang="es-MX" sz="2000" dirty="0"/>
              <a:t>), así como las realizadas por los despachos externos.</a:t>
            </a:r>
          </a:p>
          <a:p>
            <a:pPr algn="just"/>
            <a:endParaRPr lang="es-MX" sz="2000" dirty="0"/>
          </a:p>
        </p:txBody>
      </p:sp>
      <p:sp>
        <p:nvSpPr>
          <p:cNvPr id="4"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7</a:t>
            </a:r>
            <a:endParaRPr lang="es-E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521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884689" y="3429000"/>
            <a:ext cx="8435322" cy="1015663"/>
          </a:xfrm>
          <a:prstGeom prst="rect">
            <a:avLst/>
          </a:prstGeom>
          <a:noFill/>
        </p:spPr>
        <p:txBody>
          <a:bodyPr wrap="none" numCol="1" rtlCol="0">
            <a:spAutoFit/>
          </a:bodyPr>
          <a:lstStyle/>
          <a:p>
            <a:pPr algn="r"/>
            <a:r>
              <a:rPr lang="es-MX" altLang="es-MX" sz="6000" b="1" dirty="0">
                <a:latin typeface="Arial" panose="020B0604020202020204" pitchFamily="34" charset="0"/>
                <a:cs typeface="Arial" panose="020B0604020202020204" pitchFamily="34" charset="0"/>
              </a:rPr>
              <a:t>Proyectos en </a:t>
            </a:r>
            <a:r>
              <a:rPr lang="es-MX" altLang="es-MX" sz="6000" b="1" dirty="0" smtClean="0">
                <a:latin typeface="Arial" panose="020B0604020202020204" pitchFamily="34" charset="0"/>
                <a:cs typeface="Arial" panose="020B0604020202020204" pitchFamily="34" charset="0"/>
              </a:rPr>
              <a:t>proceso</a:t>
            </a:r>
          </a:p>
        </p:txBody>
      </p:sp>
      <p:sp>
        <p:nvSpPr>
          <p:cNvPr id="4" name="3 CuadroTexto"/>
          <p:cNvSpPr txBox="1"/>
          <p:nvPr/>
        </p:nvSpPr>
        <p:spPr>
          <a:xfrm>
            <a:off x="546100" y="1291010"/>
            <a:ext cx="11112500" cy="800219"/>
          </a:xfrm>
          <a:prstGeom prst="rect">
            <a:avLst/>
          </a:prstGeom>
          <a:noFill/>
        </p:spPr>
        <p:txBody>
          <a:bodyPr wrap="square" numCol="1" rtlCol="0">
            <a:spAutoFit/>
          </a:bodyPr>
          <a:lstStyle/>
          <a:p>
            <a:pPr marL="0" lvl="1" algn="just" fontAlgn="base"/>
            <a:endParaRPr lang="es-ES" altLang="es-ES" sz="2400" dirty="0" smtClean="0">
              <a:latin typeface="Arial" panose="020B0604020202020204" pitchFamily="34" charset="0"/>
              <a:cs typeface="Arial" panose="020B0604020202020204" pitchFamily="34" charset="0"/>
            </a:endParaRPr>
          </a:p>
          <a:p>
            <a:pPr algn="just"/>
            <a:endParaRPr lang="es-MX" altLang="es-MX"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1363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546100" y="541710"/>
            <a:ext cx="11112500" cy="5970865"/>
          </a:xfrm>
          <a:prstGeom prst="rect">
            <a:avLst/>
          </a:prstGeom>
          <a:noFill/>
        </p:spPr>
        <p:txBody>
          <a:bodyPr wrap="square" numCol="1" rtlCol="0">
            <a:spAutoFit/>
          </a:bodyPr>
          <a:lstStyle/>
          <a:p>
            <a:pPr marL="355600" lvl="1" indent="-355600" algn="just" fontAlgn="base">
              <a:buFont typeface="Wingdings" charset="2"/>
              <a:buChar char="q"/>
            </a:pPr>
            <a:r>
              <a:rPr lang="es-ES" altLang="es-ES" sz="2400" b="1" dirty="0" smtClean="0">
                <a:latin typeface="Arial" panose="020B0604020202020204" pitchFamily="34" charset="0"/>
                <a:cs typeface="Arial" panose="020B0604020202020204" pitchFamily="34" charset="0"/>
              </a:rPr>
              <a:t>Sistema de gestión financiera</a:t>
            </a:r>
            <a:r>
              <a:rPr lang="es-ES" altLang="es-ES" sz="2400" dirty="0" smtClean="0">
                <a:latin typeface="Arial" panose="020B0604020202020204" pitchFamily="34" charset="0"/>
                <a:cs typeface="Arial" panose="020B0604020202020204" pitchFamily="34" charset="0"/>
              </a:rPr>
              <a:t>.</a:t>
            </a:r>
          </a:p>
          <a:p>
            <a:pPr marL="0" lvl="1" algn="just" fontAlgn="base"/>
            <a:endParaRPr lang="es-ES" altLang="es-ES" sz="2400" dirty="0" smtClean="0">
              <a:latin typeface="Arial" panose="020B0604020202020204" pitchFamily="34" charset="0"/>
              <a:cs typeface="Arial" panose="020B0604020202020204" pitchFamily="34" charset="0"/>
            </a:endParaRPr>
          </a:p>
          <a:p>
            <a:pPr marL="627063" lvl="2" indent="-271463" algn="just" fontAlgn="base">
              <a:buFont typeface="Courier New" panose="02070309020205020404" pitchFamily="49" charset="0"/>
              <a:buChar char="o"/>
            </a:pPr>
            <a:r>
              <a:rPr lang="es-ES" altLang="es-ES" sz="2400" dirty="0" smtClean="0">
                <a:latin typeface="Arial" panose="020B0604020202020204" pitchFamily="34" charset="0"/>
                <a:cs typeface="Arial" panose="020B0604020202020204" pitchFamily="34" charset="0"/>
              </a:rPr>
              <a:t>Por segundo año consecutivo, se generaron desde el sistema de gestión financiera conocido como AFIN los </a:t>
            </a:r>
            <a:r>
              <a:rPr lang="es-ES" alt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estados financieros</a:t>
            </a:r>
            <a:r>
              <a:rPr lang="es-ES" altLang="es-ES" sz="2400" dirty="0" smtClean="0">
                <a:latin typeface="Arial" panose="020B0604020202020204" pitchFamily="34" charset="0"/>
                <a:cs typeface="Arial" panose="020B0604020202020204" pitchFamily="34" charset="0"/>
              </a:rPr>
              <a:t>, asimismo, se realizó oportunamente su publicación en el Portal de Transparencia Institucional, se entregaron a los entes externos, que así lo requieren, dichos estados son:</a:t>
            </a:r>
          </a:p>
          <a:p>
            <a:pPr marL="355600" lvl="2" algn="just" fontAlgn="base"/>
            <a:endParaRPr lang="es-ES" altLang="es-ES" sz="2400" dirty="0" smtClean="0">
              <a:latin typeface="Arial" panose="020B0604020202020204" pitchFamily="34" charset="0"/>
              <a:cs typeface="Arial" panose="020B0604020202020204" pitchFamily="34" charset="0"/>
            </a:endParaRPr>
          </a:p>
          <a:p>
            <a:pPr marL="969963" lvl="3" indent="-342900" algn="just" fontAlgn="base">
              <a:buFont typeface="Wingdings" panose="05000000000000000000" pitchFamily="2" charset="2"/>
              <a:buChar char="Ø"/>
            </a:pPr>
            <a:r>
              <a:rPr lang="es-ES" altLang="es-ES" sz="2400" dirty="0" smtClean="0">
                <a:latin typeface="Arial" panose="020B0604020202020204" pitchFamily="34" charset="0"/>
                <a:cs typeface="Arial" panose="020B0604020202020204" pitchFamily="34" charset="0"/>
              </a:rPr>
              <a:t>Estado de Situación Financiera</a:t>
            </a:r>
          </a:p>
          <a:p>
            <a:pPr marL="969963" lvl="3" indent="-342900" algn="just" fontAlgn="base">
              <a:buFont typeface="Wingdings" panose="05000000000000000000" pitchFamily="2" charset="2"/>
              <a:buChar char="Ø"/>
            </a:pPr>
            <a:r>
              <a:rPr lang="es-ES" altLang="es-ES" sz="2400" dirty="0" smtClean="0">
                <a:latin typeface="Arial" panose="020B0604020202020204" pitchFamily="34" charset="0"/>
                <a:cs typeface="Arial" panose="020B0604020202020204" pitchFamily="34" charset="0"/>
              </a:rPr>
              <a:t>Estado de Actividades</a:t>
            </a:r>
          </a:p>
          <a:p>
            <a:pPr marL="969963" lvl="3" indent="-342900" algn="just" fontAlgn="base">
              <a:buFont typeface="Wingdings" panose="05000000000000000000" pitchFamily="2" charset="2"/>
              <a:buChar char="Ø"/>
            </a:pPr>
            <a:r>
              <a:rPr lang="es-ES" altLang="es-ES" sz="2400" dirty="0" smtClean="0">
                <a:latin typeface="Arial" panose="020B0604020202020204" pitchFamily="34" charset="0"/>
                <a:cs typeface="Arial" panose="020B0604020202020204" pitchFamily="34" charset="0"/>
              </a:rPr>
              <a:t>Estado de Variación en la Hacienda Pública</a:t>
            </a:r>
          </a:p>
          <a:p>
            <a:pPr marL="969963" lvl="3" indent="-342900" algn="just" fontAlgn="base">
              <a:buFont typeface="Wingdings" panose="05000000000000000000" pitchFamily="2" charset="2"/>
              <a:buChar char="Ø"/>
            </a:pPr>
            <a:r>
              <a:rPr lang="es-ES" altLang="es-ES" sz="2400" dirty="0" smtClean="0">
                <a:latin typeface="Arial" panose="020B0604020202020204" pitchFamily="34" charset="0"/>
                <a:cs typeface="Arial" panose="020B0604020202020204" pitchFamily="34" charset="0"/>
              </a:rPr>
              <a:t>Estado Analítico del Activo</a:t>
            </a:r>
          </a:p>
          <a:p>
            <a:pPr marL="969963" lvl="3" indent="-342900" algn="just" fontAlgn="base">
              <a:buFont typeface="Wingdings" panose="05000000000000000000" pitchFamily="2" charset="2"/>
              <a:buChar char="Ø"/>
            </a:pPr>
            <a:r>
              <a:rPr lang="es-ES" altLang="es-ES" sz="2400" dirty="0" smtClean="0">
                <a:latin typeface="Arial" panose="020B0604020202020204" pitchFamily="34" charset="0"/>
                <a:cs typeface="Arial" panose="020B0604020202020204" pitchFamily="34" charset="0"/>
              </a:rPr>
              <a:t>Estado Analítico de la Deuda y Otros Pasivos</a:t>
            </a:r>
          </a:p>
          <a:p>
            <a:pPr marL="969963" lvl="3" indent="-342900" algn="just" fontAlgn="base">
              <a:buFont typeface="Wingdings" panose="05000000000000000000" pitchFamily="2" charset="2"/>
              <a:buChar char="Ø"/>
            </a:pPr>
            <a:r>
              <a:rPr lang="es-ES" altLang="es-ES" sz="2400" dirty="0" smtClean="0">
                <a:latin typeface="Arial" panose="020B0604020202020204" pitchFamily="34" charset="0"/>
                <a:cs typeface="Arial" panose="020B0604020202020204" pitchFamily="34" charset="0"/>
              </a:rPr>
              <a:t>Estado de Cambios en la Situación Financiera</a:t>
            </a:r>
            <a:endParaRPr lang="es-ES" altLang="es-ES" sz="2400" dirty="0">
              <a:latin typeface="Arial" panose="020B0604020202020204" pitchFamily="34" charset="0"/>
              <a:cs typeface="Arial" panose="020B0604020202020204" pitchFamily="34" charset="0"/>
            </a:endParaRPr>
          </a:p>
          <a:p>
            <a:pPr marL="355600" lvl="1" indent="-355600" algn="just" fontAlgn="base">
              <a:buFont typeface="Arial" panose="020B0604020202020204" pitchFamily="34" charset="0"/>
              <a:buChar char="•"/>
            </a:pPr>
            <a:endParaRPr lang="es-ES" altLang="es-ES" sz="2400" dirty="0" smtClean="0">
              <a:latin typeface="Arial" panose="020B0604020202020204" pitchFamily="34" charset="0"/>
              <a:cs typeface="Arial" panose="020B0604020202020204" pitchFamily="34" charset="0"/>
            </a:endParaRPr>
          </a:p>
          <a:p>
            <a:pPr algn="just"/>
            <a:endParaRPr lang="es-MX" altLang="es-MX" sz="2200" dirty="0">
              <a:latin typeface="Arial" panose="020B0604020202020204" pitchFamily="34" charset="0"/>
              <a:cs typeface="Arial" panose="020B0604020202020204" pitchFamily="34" charset="0"/>
            </a:endParaRPr>
          </a:p>
        </p:txBody>
      </p:sp>
      <p:sp>
        <p:nvSpPr>
          <p:cNvPr id="5" name="1 CuadroTexto"/>
          <p:cNvSpPr txBox="1"/>
          <p:nvPr/>
        </p:nvSpPr>
        <p:spPr>
          <a:xfrm>
            <a:off x="11029966" y="6311900"/>
            <a:ext cx="501634" cy="323165"/>
          </a:xfrm>
          <a:prstGeom prst="rect">
            <a:avLst/>
          </a:prstGeom>
          <a:noFill/>
        </p:spPr>
        <p:txBody>
          <a:bodyPr wrap="square" numCol="1" rtlCol="0">
            <a:spAutoFit/>
          </a:bodyPr>
          <a:lstStyle/>
          <a:p>
            <a:pPr algn="r"/>
            <a:r>
              <a:rPr lang="es-ES" sz="1500" b="1" dirty="0" smtClean="0">
                <a:latin typeface="Arial" panose="020B0604020202020204" pitchFamily="34" charset="0"/>
                <a:cs typeface="Arial" panose="020B0604020202020204" pitchFamily="34" charset="0"/>
              </a:rPr>
              <a:t>9</a:t>
            </a:r>
            <a:endParaRPr lang="es-E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49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1870</TotalTime>
  <Words>1452</Words>
  <Application>Microsoft Office PowerPoint</Application>
  <PresentationFormat>Panorámica</PresentationFormat>
  <Paragraphs>132</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31</vt:i4>
      </vt:variant>
    </vt:vector>
  </HeadingPairs>
  <TitlesOfParts>
    <vt:vector size="38" baseType="lpstr">
      <vt:lpstr>Arial</vt:lpstr>
      <vt:lpstr>Calibri</vt:lpstr>
      <vt:lpstr>Calibri Light</vt:lpstr>
      <vt:lpstr>Courier New</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dc:creator>
  <cp:lastModifiedBy>Cortes Ochoa, Marco</cp:lastModifiedBy>
  <cp:revision>128</cp:revision>
  <cp:lastPrinted>2016-01-25T18:28:01Z</cp:lastPrinted>
  <dcterms:created xsi:type="dcterms:W3CDTF">2015-01-07T22:48:31Z</dcterms:created>
  <dcterms:modified xsi:type="dcterms:W3CDTF">2016-02-03T16:12:07Z</dcterms:modified>
</cp:coreProperties>
</file>