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72" r:id="rId3"/>
    <p:sldId id="273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cia" initials="G" lastIdx="1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8A"/>
    <a:srgbClr val="97B0B5"/>
    <a:srgbClr val="007073"/>
    <a:srgbClr val="99D7DA"/>
    <a:srgbClr val="66C4C8"/>
    <a:srgbClr val="009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37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8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14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583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766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93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30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506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02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36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688C-FFE4-44C5-9DB2-E8C2F8F8139E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846F0-C5C7-4905-9DF2-C81DF34C0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04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389222"/>
              </p:ext>
            </p:extLst>
          </p:nvPr>
        </p:nvGraphicFramePr>
        <p:xfrm>
          <a:off x="612475" y="199539"/>
          <a:ext cx="7461850" cy="648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327887"/>
                <a:gridCol w="1897811"/>
                <a:gridCol w="1570007"/>
                <a:gridCol w="1457865"/>
              </a:tblGrid>
              <a:tr h="304156">
                <a:tc gridSpan="5">
                  <a:txBody>
                    <a:bodyPr/>
                    <a:lstStyle/>
                    <a:p>
                      <a:pPr algn="ctr"/>
                      <a:r>
                        <a:rPr lang="es-MX" sz="1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Equipamiento de Centros Universitarios Derivado del Incremento de la Matrícula</a:t>
                      </a:r>
                      <a:endParaRPr lang="es-MX" sz="700" b="1" dirty="0"/>
                    </a:p>
                  </a:txBody>
                  <a:tcPr anchor="ctr">
                    <a:solidFill>
                      <a:srgbClr val="00858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90192">
                <a:tc rowSpan="2">
                  <a:txBody>
                    <a:bodyPr/>
                    <a:lstStyle/>
                    <a:p>
                      <a:endParaRPr lang="es-MX" sz="12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rgbClr val="0085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Centro Universitario</a:t>
                      </a:r>
                      <a:endParaRPr lang="es-MX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CGADM</a:t>
                      </a:r>
                      <a:endParaRPr lang="es-MX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Vicerrectoría Ejecutiva</a:t>
                      </a:r>
                      <a:endParaRPr lang="es-MX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Dirección de Finanzas</a:t>
                      </a:r>
                      <a:endParaRPr lang="es-MX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</a:tr>
              <a:tr h="5962714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upo 1"/>
          <p:cNvGrpSpPr/>
          <p:nvPr/>
        </p:nvGrpSpPr>
        <p:grpSpPr>
          <a:xfrm>
            <a:off x="917097" y="866392"/>
            <a:ext cx="6976074" cy="5739886"/>
            <a:chOff x="917097" y="866392"/>
            <a:chExt cx="6976074" cy="5739886"/>
          </a:xfrm>
          <a:solidFill>
            <a:srgbClr val="00858A"/>
          </a:solidFill>
        </p:grpSpPr>
        <p:sp>
          <p:nvSpPr>
            <p:cNvPr id="5" name="Elipse 4"/>
            <p:cNvSpPr/>
            <p:nvPr/>
          </p:nvSpPr>
          <p:spPr>
            <a:xfrm>
              <a:off x="1314166" y="866392"/>
              <a:ext cx="1440470" cy="416047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Registrará el proyecto P3e ligado al proyecto global de la CGADM</a:t>
              </a:r>
              <a:endParaRPr lang="es-MX" sz="70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1483743" y="1407093"/>
              <a:ext cx="1119659" cy="191628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Informará a la CGADM</a:t>
              </a:r>
              <a:endParaRPr lang="es-MX" sz="700" dirty="0"/>
            </a:p>
          </p:txBody>
        </p:sp>
        <p:cxnSp>
          <p:nvCxnSpPr>
            <p:cNvPr id="8" name="Conector recto de flecha 7"/>
            <p:cNvCxnSpPr>
              <a:stCxn id="5" idx="4"/>
              <a:endCxn id="6" idx="0"/>
            </p:cNvCxnSpPr>
            <p:nvPr/>
          </p:nvCxnSpPr>
          <p:spPr>
            <a:xfrm>
              <a:off x="2034401" y="1282439"/>
              <a:ext cx="9172" cy="124654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ángulo 8"/>
            <p:cNvSpPr/>
            <p:nvPr/>
          </p:nvSpPr>
          <p:spPr>
            <a:xfrm>
              <a:off x="3505885" y="917174"/>
              <a:ext cx="1138003" cy="299210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Revisará el proyecto registrado</a:t>
              </a:r>
              <a:endParaRPr lang="es-MX" sz="700" dirty="0"/>
            </a:p>
          </p:txBody>
        </p:sp>
        <p:sp>
          <p:nvSpPr>
            <p:cNvPr id="10" name="Rombo 9"/>
            <p:cNvSpPr/>
            <p:nvPr/>
          </p:nvSpPr>
          <p:spPr>
            <a:xfrm>
              <a:off x="3474870" y="1380418"/>
              <a:ext cx="1200033" cy="669811"/>
            </a:xfrm>
            <a:prstGeom prst="diamond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¿Es correcto el registro? </a:t>
              </a:r>
              <a:endParaRPr lang="es-MX" sz="700" dirty="0"/>
            </a:p>
          </p:txBody>
        </p:sp>
        <p:cxnSp>
          <p:nvCxnSpPr>
            <p:cNvPr id="14" name="Conector angular 13"/>
            <p:cNvCxnSpPr>
              <a:stCxn id="6" idx="3"/>
              <a:endCxn id="9" idx="1"/>
            </p:cNvCxnSpPr>
            <p:nvPr/>
          </p:nvCxnSpPr>
          <p:spPr>
            <a:xfrm flipV="1">
              <a:off x="2603402" y="1066779"/>
              <a:ext cx="902483" cy="436128"/>
            </a:xfrm>
            <a:prstGeom prst="bentConnector3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de flecha 18"/>
            <p:cNvCxnSpPr>
              <a:stCxn id="9" idx="2"/>
              <a:endCxn id="10" idx="0"/>
            </p:cNvCxnSpPr>
            <p:nvPr/>
          </p:nvCxnSpPr>
          <p:spPr>
            <a:xfrm>
              <a:off x="4074887" y="1216384"/>
              <a:ext cx="0" cy="164034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uadroTexto 19"/>
            <p:cNvSpPr txBox="1"/>
            <p:nvPr/>
          </p:nvSpPr>
          <p:spPr>
            <a:xfrm>
              <a:off x="3841974" y="2204817"/>
              <a:ext cx="465826" cy="307777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No</a:t>
              </a:r>
              <a:endParaRPr lang="es-MX" dirty="0"/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3505885" y="2675808"/>
              <a:ext cx="1138002" cy="367409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Solicitará realizar correcciones necesarias</a:t>
              </a:r>
              <a:endParaRPr lang="es-MX" sz="700" dirty="0"/>
            </a:p>
          </p:txBody>
        </p:sp>
        <p:cxnSp>
          <p:nvCxnSpPr>
            <p:cNvPr id="26" name="Conector recto de flecha 25"/>
            <p:cNvCxnSpPr>
              <a:stCxn id="20" idx="2"/>
              <a:endCxn id="24" idx="0"/>
            </p:cNvCxnSpPr>
            <p:nvPr/>
          </p:nvCxnSpPr>
          <p:spPr>
            <a:xfrm flipH="1">
              <a:off x="4074886" y="2512594"/>
              <a:ext cx="1" cy="163214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>
              <a:stCxn id="10" idx="2"/>
              <a:endCxn id="20" idx="0"/>
            </p:cNvCxnSpPr>
            <p:nvPr/>
          </p:nvCxnSpPr>
          <p:spPr>
            <a:xfrm>
              <a:off x="4074887" y="2050229"/>
              <a:ext cx="0" cy="154588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ángulo 30"/>
            <p:cNvSpPr/>
            <p:nvPr/>
          </p:nvSpPr>
          <p:spPr>
            <a:xfrm>
              <a:off x="3474870" y="3301387"/>
              <a:ext cx="1169017" cy="372792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Solicitará cierre de proyecto y migración del AFIN</a:t>
              </a:r>
              <a:endParaRPr lang="es-MX" sz="700" dirty="0"/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4859966" y="2735440"/>
              <a:ext cx="308098" cy="307777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s-MX" sz="1400" dirty="0" smtClean="0"/>
                <a:t>Sí</a:t>
              </a:r>
              <a:endParaRPr lang="es-MX" sz="1400" dirty="0"/>
            </a:p>
          </p:txBody>
        </p:sp>
        <p:cxnSp>
          <p:nvCxnSpPr>
            <p:cNvPr id="34" name="Conector angular 33"/>
            <p:cNvCxnSpPr>
              <a:stCxn id="10" idx="3"/>
              <a:endCxn id="32" idx="0"/>
            </p:cNvCxnSpPr>
            <p:nvPr/>
          </p:nvCxnSpPr>
          <p:spPr>
            <a:xfrm>
              <a:off x="4674903" y="1715324"/>
              <a:ext cx="339112" cy="1020116"/>
            </a:xfrm>
            <a:prstGeom prst="bentConnector2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angular 35"/>
            <p:cNvCxnSpPr>
              <a:stCxn id="32" idx="2"/>
              <a:endCxn id="31" idx="0"/>
            </p:cNvCxnSpPr>
            <p:nvPr/>
          </p:nvCxnSpPr>
          <p:spPr>
            <a:xfrm rot="5400000">
              <a:off x="4407612" y="2694984"/>
              <a:ext cx="258170" cy="954636"/>
            </a:xfrm>
            <a:prstGeom prst="bentConnector3">
              <a:avLst>
                <a:gd name="adj1" fmla="val 50000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ángulo 37"/>
            <p:cNvSpPr/>
            <p:nvPr/>
          </p:nvSpPr>
          <p:spPr>
            <a:xfrm>
              <a:off x="5251295" y="3338178"/>
              <a:ext cx="1138003" cy="299210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Cerrará el proyecto P3e y lo migrará al AFIN</a:t>
              </a:r>
              <a:endParaRPr lang="es-MX" sz="700" dirty="0"/>
            </a:p>
          </p:txBody>
        </p:sp>
        <p:sp>
          <p:nvSpPr>
            <p:cNvPr id="39" name="Rectángulo 38"/>
            <p:cNvSpPr/>
            <p:nvPr/>
          </p:nvSpPr>
          <p:spPr>
            <a:xfrm>
              <a:off x="6755168" y="3338178"/>
              <a:ext cx="1138003" cy="299210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Dará financiamiento al proyecto</a:t>
              </a:r>
              <a:endParaRPr lang="es-MX" sz="700" dirty="0"/>
            </a:p>
          </p:txBody>
        </p:sp>
        <p:cxnSp>
          <p:nvCxnSpPr>
            <p:cNvPr id="41" name="Conector recto de flecha 40"/>
            <p:cNvCxnSpPr>
              <a:stCxn id="31" idx="3"/>
              <a:endCxn id="38" idx="1"/>
            </p:cNvCxnSpPr>
            <p:nvPr/>
          </p:nvCxnSpPr>
          <p:spPr>
            <a:xfrm>
              <a:off x="4643887" y="3487783"/>
              <a:ext cx="607408" cy="0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de flecha 42"/>
            <p:cNvCxnSpPr>
              <a:stCxn id="38" idx="3"/>
              <a:endCxn id="39" idx="1"/>
            </p:cNvCxnSpPr>
            <p:nvPr/>
          </p:nvCxnSpPr>
          <p:spPr>
            <a:xfrm>
              <a:off x="6389298" y="3487783"/>
              <a:ext cx="365870" cy="0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mbo 45"/>
            <p:cNvSpPr/>
            <p:nvPr/>
          </p:nvSpPr>
          <p:spPr>
            <a:xfrm>
              <a:off x="1308971" y="2055375"/>
              <a:ext cx="1432946" cy="711641"/>
            </a:xfrm>
            <a:prstGeom prst="diamond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Atenderá observaciones</a:t>
              </a:r>
              <a:endParaRPr lang="es-MX" sz="700" dirty="0"/>
            </a:p>
          </p:txBody>
        </p:sp>
        <p:sp>
          <p:nvSpPr>
            <p:cNvPr id="47" name="CuadroTexto 46"/>
            <p:cNvSpPr txBox="1"/>
            <p:nvPr/>
          </p:nvSpPr>
          <p:spPr>
            <a:xfrm>
              <a:off x="1885407" y="1735373"/>
              <a:ext cx="290464" cy="276999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s-MX" sz="1200" dirty="0" smtClean="0"/>
                <a:t>Sí</a:t>
              </a:r>
              <a:endParaRPr lang="es-MX" dirty="0"/>
            </a:p>
          </p:txBody>
        </p:sp>
        <p:cxnSp>
          <p:nvCxnSpPr>
            <p:cNvPr id="49" name="Conector recto de flecha 48"/>
            <p:cNvCxnSpPr>
              <a:stCxn id="47" idx="0"/>
              <a:endCxn id="6" idx="2"/>
            </p:cNvCxnSpPr>
            <p:nvPr/>
          </p:nvCxnSpPr>
          <p:spPr>
            <a:xfrm flipV="1">
              <a:off x="2030639" y="1598721"/>
              <a:ext cx="12934" cy="136652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 flipV="1">
              <a:off x="2015384" y="1960033"/>
              <a:ext cx="0" cy="104678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uadroTexto 55"/>
            <p:cNvSpPr txBox="1"/>
            <p:nvPr/>
          </p:nvSpPr>
          <p:spPr>
            <a:xfrm>
              <a:off x="1800323" y="2876665"/>
              <a:ext cx="460631" cy="261610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dirty="0" smtClean="0"/>
                <a:t>No</a:t>
              </a:r>
              <a:endParaRPr lang="es-MX" sz="1200" dirty="0"/>
            </a:p>
          </p:txBody>
        </p:sp>
        <p:cxnSp>
          <p:nvCxnSpPr>
            <p:cNvPr id="58" name="Conector recto 57"/>
            <p:cNvCxnSpPr/>
            <p:nvPr/>
          </p:nvCxnSpPr>
          <p:spPr>
            <a:xfrm>
              <a:off x="2006394" y="2767016"/>
              <a:ext cx="17895" cy="109649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ipse 59"/>
            <p:cNvSpPr/>
            <p:nvPr/>
          </p:nvSpPr>
          <p:spPr>
            <a:xfrm>
              <a:off x="1555040" y="3252545"/>
              <a:ext cx="958722" cy="387195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Descartará proyecto (fin)</a:t>
              </a:r>
              <a:endParaRPr lang="es-MX" sz="700" dirty="0"/>
            </a:p>
          </p:txBody>
        </p:sp>
        <p:cxnSp>
          <p:nvCxnSpPr>
            <p:cNvPr id="64" name="Conector recto de flecha 63"/>
            <p:cNvCxnSpPr>
              <a:stCxn id="56" idx="2"/>
              <a:endCxn id="60" idx="0"/>
            </p:cNvCxnSpPr>
            <p:nvPr/>
          </p:nvCxnSpPr>
          <p:spPr>
            <a:xfrm>
              <a:off x="2030639" y="3138275"/>
              <a:ext cx="3762" cy="114270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ángulo 64"/>
            <p:cNvSpPr/>
            <p:nvPr/>
          </p:nvSpPr>
          <p:spPr>
            <a:xfrm>
              <a:off x="917097" y="3732954"/>
              <a:ext cx="2196573" cy="506365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650" dirty="0" smtClean="0"/>
                <a:t>Iniciará ejercicio de recursos con apego al capítulo IX del Reglamento de Adquisiciones, Arrendamientos y Contratación de Servicios de la Universidad de Guadalajara (RAACS), así como a la circular No. VR/circular03/2016 emitida por la Vicerrectoría Ejecutiva</a:t>
              </a:r>
              <a:endParaRPr lang="es-MX" sz="650" dirty="0"/>
            </a:p>
          </p:txBody>
        </p:sp>
        <p:sp>
          <p:nvSpPr>
            <p:cNvPr id="68" name="Rectángulo 67"/>
            <p:cNvSpPr/>
            <p:nvPr/>
          </p:nvSpPr>
          <p:spPr>
            <a:xfrm>
              <a:off x="917097" y="6196007"/>
              <a:ext cx="2192820" cy="410271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650" dirty="0" smtClean="0"/>
                <a:t>Deberá atender las circulares y la normatividad aplicable en el ejercicio y comprobación de los recursos, así como los lineamientos comunicados por la Coordinación General Administrativa mediante oficio GCADM/1628/2016</a:t>
              </a:r>
              <a:endParaRPr lang="es-MX" sz="650" dirty="0"/>
            </a:p>
          </p:txBody>
        </p:sp>
        <p:sp>
          <p:nvSpPr>
            <p:cNvPr id="70" name="Rectángulo 69"/>
            <p:cNvSpPr/>
            <p:nvPr/>
          </p:nvSpPr>
          <p:spPr>
            <a:xfrm>
              <a:off x="917097" y="5907043"/>
              <a:ext cx="2192821" cy="223972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650" dirty="0" smtClean="0"/>
                <a:t>El recurso deberá estar al menos comprometido (devengado presupuestal) antes del 30 de octubre</a:t>
              </a:r>
              <a:endParaRPr lang="es-MX" sz="650" dirty="0"/>
            </a:p>
          </p:txBody>
        </p:sp>
        <p:sp>
          <p:nvSpPr>
            <p:cNvPr id="71" name="Rectángulo 70"/>
            <p:cNvSpPr/>
            <p:nvPr/>
          </p:nvSpPr>
          <p:spPr>
            <a:xfrm>
              <a:off x="917097" y="4312818"/>
              <a:ext cx="2196573" cy="307868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650" dirty="0" smtClean="0"/>
                <a:t>Para compras internacionales considerará los tiempos de entrega de los bienes que se adquieran, así como los impuestos y derechos aduanales</a:t>
              </a:r>
              <a:endParaRPr lang="es-MX" sz="650" dirty="0"/>
            </a:p>
          </p:txBody>
        </p:sp>
        <p:sp>
          <p:nvSpPr>
            <p:cNvPr id="72" name="Rectángulo 71"/>
            <p:cNvSpPr/>
            <p:nvPr/>
          </p:nvSpPr>
          <p:spPr>
            <a:xfrm>
              <a:off x="917097" y="4700198"/>
              <a:ext cx="2192820" cy="409920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650" dirty="0" smtClean="0"/>
                <a:t>Toda factura deberá contar con sello, firma y fecha de cuando se recibieron los bienes o servicios, cumpliendo con la circular 1/2011 de Contraloría General de esta Casa de Estudios</a:t>
              </a:r>
              <a:endParaRPr lang="es-MX" sz="650" dirty="0"/>
            </a:p>
          </p:txBody>
        </p:sp>
        <p:sp>
          <p:nvSpPr>
            <p:cNvPr id="73" name="Rectángulo 72"/>
            <p:cNvSpPr/>
            <p:nvPr/>
          </p:nvSpPr>
          <p:spPr>
            <a:xfrm>
              <a:off x="917097" y="5149796"/>
              <a:ext cx="2192820" cy="323911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650" dirty="0" smtClean="0"/>
                <a:t>Cumplirá con lo establecido en el art. 29 del CFE y art. 40 del RCFF.  Verificará la entrega de los bienes y/o servicios.</a:t>
              </a:r>
            </a:p>
            <a:p>
              <a:pPr algn="just"/>
              <a:r>
                <a:rPr lang="es-MX" sz="650" dirty="0" smtClean="0"/>
                <a:t>Verificará las facturas en la página del SAT</a:t>
              </a:r>
              <a:endParaRPr lang="es-MX" sz="650" dirty="0"/>
            </a:p>
          </p:txBody>
        </p:sp>
        <p:sp>
          <p:nvSpPr>
            <p:cNvPr id="74" name="Rectángulo 73"/>
            <p:cNvSpPr/>
            <p:nvPr/>
          </p:nvSpPr>
          <p:spPr>
            <a:xfrm>
              <a:off x="917097" y="5545787"/>
              <a:ext cx="2192820" cy="285916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650" dirty="0" smtClean="0"/>
                <a:t>Pondrá un sello con la leyenda “operado”, con apego a la VR/circular/02/2016 de la VE. En el caso de ser proveedor único, se deberá anexar carta de excepción</a:t>
              </a:r>
              <a:endParaRPr lang="es-MX" sz="650" dirty="0"/>
            </a:p>
          </p:txBody>
        </p:sp>
        <p:cxnSp>
          <p:nvCxnSpPr>
            <p:cNvPr id="95" name="Conector recto 94"/>
            <p:cNvCxnSpPr>
              <a:stCxn id="65" idx="2"/>
              <a:endCxn id="71" idx="0"/>
            </p:cNvCxnSpPr>
            <p:nvPr/>
          </p:nvCxnSpPr>
          <p:spPr>
            <a:xfrm>
              <a:off x="2015384" y="4239319"/>
              <a:ext cx="0" cy="73499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97"/>
            <p:cNvCxnSpPr>
              <a:stCxn id="71" idx="2"/>
              <a:endCxn id="72" idx="0"/>
            </p:cNvCxnSpPr>
            <p:nvPr/>
          </p:nvCxnSpPr>
          <p:spPr>
            <a:xfrm flipH="1">
              <a:off x="2013507" y="4620686"/>
              <a:ext cx="1877" cy="79512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/>
            <p:cNvCxnSpPr>
              <a:stCxn id="72" idx="2"/>
              <a:endCxn id="73" idx="0"/>
            </p:cNvCxnSpPr>
            <p:nvPr/>
          </p:nvCxnSpPr>
          <p:spPr>
            <a:xfrm>
              <a:off x="2013507" y="5110118"/>
              <a:ext cx="0" cy="39678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101"/>
            <p:cNvCxnSpPr>
              <a:stCxn id="73" idx="2"/>
              <a:endCxn id="74" idx="0"/>
            </p:cNvCxnSpPr>
            <p:nvPr/>
          </p:nvCxnSpPr>
          <p:spPr>
            <a:xfrm>
              <a:off x="2013507" y="5473707"/>
              <a:ext cx="0" cy="72080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cto 103"/>
            <p:cNvCxnSpPr>
              <a:stCxn id="74" idx="2"/>
              <a:endCxn id="70" idx="0"/>
            </p:cNvCxnSpPr>
            <p:nvPr/>
          </p:nvCxnSpPr>
          <p:spPr>
            <a:xfrm>
              <a:off x="2013507" y="5831703"/>
              <a:ext cx="1" cy="75340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105"/>
            <p:cNvCxnSpPr>
              <a:stCxn id="70" idx="2"/>
              <a:endCxn id="68" idx="0"/>
            </p:cNvCxnSpPr>
            <p:nvPr/>
          </p:nvCxnSpPr>
          <p:spPr>
            <a:xfrm flipH="1">
              <a:off x="2013507" y="6131015"/>
              <a:ext cx="1" cy="64992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angular 122"/>
            <p:cNvCxnSpPr>
              <a:stCxn id="39" idx="2"/>
              <a:endCxn id="65" idx="3"/>
            </p:cNvCxnSpPr>
            <p:nvPr/>
          </p:nvCxnSpPr>
          <p:spPr>
            <a:xfrm rot="5400000">
              <a:off x="5044546" y="1706512"/>
              <a:ext cx="348749" cy="4210500"/>
            </a:xfrm>
            <a:prstGeom prst="bentConnector2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800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314357"/>
              </p:ext>
            </p:extLst>
          </p:nvPr>
        </p:nvGraphicFramePr>
        <p:xfrm>
          <a:off x="57663" y="34300"/>
          <a:ext cx="9086336" cy="6852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961495"/>
                <a:gridCol w="1219200"/>
                <a:gridCol w="1375719"/>
                <a:gridCol w="1161535"/>
                <a:gridCol w="1145059"/>
                <a:gridCol w="1532238"/>
                <a:gridCol w="1482810"/>
              </a:tblGrid>
              <a:tr h="193707">
                <a:tc gridSpan="8"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Fideicomiso</a:t>
                      </a:r>
                      <a:r>
                        <a:rPr lang="es-MX" sz="1000" baseline="0" dirty="0" smtClean="0"/>
                        <a:t> del Fondo de la Infraestructura Física de la Red Universitaria (FIFRU</a:t>
                      </a:r>
                      <a:r>
                        <a:rPr lang="es-MX" sz="600" baseline="0" dirty="0" smtClean="0"/>
                        <a:t>)</a:t>
                      </a:r>
                      <a:endParaRPr lang="es-MX" sz="600" dirty="0"/>
                    </a:p>
                  </a:txBody>
                  <a:tcPr>
                    <a:solidFill>
                      <a:srgbClr val="0085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64301">
                <a:tc rowSpan="2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0085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b="1" dirty="0" smtClean="0">
                          <a:solidFill>
                            <a:schemeClr val="bg1"/>
                          </a:solidFill>
                        </a:rPr>
                        <a:t>Dirección de Finanzas</a:t>
                      </a:r>
                      <a:endParaRPr lang="es-MX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b="1" dirty="0" smtClean="0">
                          <a:solidFill>
                            <a:schemeClr val="bg1"/>
                          </a:solidFill>
                        </a:rPr>
                        <a:t>CGADM</a:t>
                      </a:r>
                      <a:endParaRPr lang="es-MX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b="1" dirty="0" smtClean="0">
                          <a:solidFill>
                            <a:schemeClr val="bg1"/>
                          </a:solidFill>
                        </a:rPr>
                        <a:t>Entidad de Red</a:t>
                      </a:r>
                      <a:endParaRPr lang="es-MX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b="1" dirty="0" smtClean="0">
                          <a:solidFill>
                            <a:schemeClr val="bg1"/>
                          </a:solidFill>
                        </a:rPr>
                        <a:t>Vicerrectoría</a:t>
                      </a:r>
                      <a:endParaRPr lang="es-MX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b="1" dirty="0" smtClean="0">
                          <a:solidFill>
                            <a:schemeClr val="bg1"/>
                          </a:solidFill>
                        </a:rPr>
                        <a:t>Comité</a:t>
                      </a:r>
                      <a:r>
                        <a:rPr lang="es-MX" sz="600" b="1" baseline="0" dirty="0" smtClean="0">
                          <a:solidFill>
                            <a:schemeClr val="bg1"/>
                          </a:solidFill>
                        </a:rPr>
                        <a:t> Técnico de FIFRU</a:t>
                      </a:r>
                      <a:endParaRPr lang="es-MX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b="1" dirty="0" smtClean="0">
                          <a:solidFill>
                            <a:schemeClr val="bg1"/>
                          </a:solidFill>
                        </a:rPr>
                        <a:t>Comité</a:t>
                      </a:r>
                      <a:r>
                        <a:rPr lang="es-MX" sz="600" b="1" baseline="0" dirty="0" smtClean="0">
                          <a:solidFill>
                            <a:schemeClr val="bg1"/>
                          </a:solidFill>
                        </a:rPr>
                        <a:t> Técnico del Fondo para el Desarrollo de la Infraestructura Física de la Red Universitaria (CTFDIFRU)</a:t>
                      </a:r>
                      <a:endParaRPr lang="es-MX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b="1" dirty="0" smtClean="0">
                          <a:solidFill>
                            <a:schemeClr val="bg1"/>
                          </a:solidFill>
                        </a:rPr>
                        <a:t>Comité</a:t>
                      </a:r>
                      <a:r>
                        <a:rPr lang="es-MX" sz="600" b="1" baseline="0" dirty="0" smtClean="0">
                          <a:solidFill>
                            <a:schemeClr val="bg1"/>
                          </a:solidFill>
                        </a:rPr>
                        <a:t> Revisor</a:t>
                      </a:r>
                      <a:endParaRPr lang="es-MX" sz="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7B0B5"/>
                    </a:solidFill>
                  </a:tcPr>
                </a:tc>
              </a:tr>
              <a:tr h="6242579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upo 1"/>
          <p:cNvGrpSpPr/>
          <p:nvPr/>
        </p:nvGrpSpPr>
        <p:grpSpPr>
          <a:xfrm>
            <a:off x="408749" y="619410"/>
            <a:ext cx="8507390" cy="6223555"/>
            <a:chOff x="424247" y="619410"/>
            <a:chExt cx="8507390" cy="6223555"/>
          </a:xfrm>
          <a:solidFill>
            <a:srgbClr val="00858A"/>
          </a:solidFill>
        </p:grpSpPr>
        <p:sp>
          <p:nvSpPr>
            <p:cNvPr id="5" name="Elipse 4"/>
            <p:cNvSpPr/>
            <p:nvPr/>
          </p:nvSpPr>
          <p:spPr>
            <a:xfrm flipH="1">
              <a:off x="477792" y="619410"/>
              <a:ext cx="527222" cy="198894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Inicio</a:t>
              </a:r>
              <a:endParaRPr lang="es-MX" sz="600" dirty="0"/>
            </a:p>
          </p:txBody>
        </p:sp>
        <p:cxnSp>
          <p:nvCxnSpPr>
            <p:cNvPr id="7" name="Conector recto de flecha 6"/>
            <p:cNvCxnSpPr>
              <a:stCxn id="5" idx="4"/>
              <a:endCxn id="8" idx="0"/>
            </p:cNvCxnSpPr>
            <p:nvPr/>
          </p:nvCxnSpPr>
          <p:spPr>
            <a:xfrm>
              <a:off x="741403" y="818304"/>
              <a:ext cx="0" cy="127505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ángulo 7"/>
            <p:cNvSpPr/>
            <p:nvPr/>
          </p:nvSpPr>
          <p:spPr>
            <a:xfrm>
              <a:off x="424247" y="945809"/>
              <a:ext cx="634312" cy="568411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Determinará saldos disponibles (conciliación) o se aprobará el PIUE</a:t>
              </a:r>
              <a:endParaRPr lang="es-MX" sz="600" dirty="0"/>
            </a:p>
          </p:txBody>
        </p:sp>
        <p:cxnSp>
          <p:nvCxnSpPr>
            <p:cNvPr id="10" name="Conector recto de flecha 9"/>
            <p:cNvCxnSpPr/>
            <p:nvPr/>
          </p:nvCxnSpPr>
          <p:spPr>
            <a:xfrm>
              <a:off x="1058558" y="1184798"/>
              <a:ext cx="370704" cy="0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ángulo 10"/>
            <p:cNvSpPr/>
            <p:nvPr/>
          </p:nvSpPr>
          <p:spPr>
            <a:xfrm>
              <a:off x="1429262" y="966496"/>
              <a:ext cx="749644" cy="387177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Remitirá saldos conciliados o montos aprobados</a:t>
              </a:r>
              <a:endParaRPr lang="es-MX" sz="600" dirty="0"/>
            </a:p>
          </p:txBody>
        </p:sp>
        <p:cxnSp>
          <p:nvCxnSpPr>
            <p:cNvPr id="13" name="Conector recto de flecha 12"/>
            <p:cNvCxnSpPr>
              <a:stCxn id="11" idx="3"/>
              <a:endCxn id="15" idx="1"/>
            </p:cNvCxnSpPr>
            <p:nvPr/>
          </p:nvCxnSpPr>
          <p:spPr>
            <a:xfrm>
              <a:off x="2178906" y="1160085"/>
              <a:ext cx="2943690" cy="15743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ángulo 14"/>
            <p:cNvSpPr/>
            <p:nvPr/>
          </p:nvSpPr>
          <p:spPr>
            <a:xfrm>
              <a:off x="5122596" y="858671"/>
              <a:ext cx="741405" cy="634314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En caso de saldos, aprobará el monto a ejercer por la entidad de Red, y en caso del PIE, se da por enterado</a:t>
              </a:r>
              <a:endParaRPr lang="es-MX" sz="600" dirty="0"/>
            </a:p>
          </p:txBody>
        </p:sp>
        <p:cxnSp>
          <p:nvCxnSpPr>
            <p:cNvPr id="17" name="Conector angular 16"/>
            <p:cNvCxnSpPr>
              <a:stCxn id="8" idx="2"/>
              <a:endCxn id="19" idx="1"/>
            </p:cNvCxnSpPr>
            <p:nvPr/>
          </p:nvCxnSpPr>
          <p:spPr>
            <a:xfrm rot="16200000" flipH="1">
              <a:off x="2344133" y="-88510"/>
              <a:ext cx="3877" cy="3209336"/>
            </a:xfrm>
            <a:prstGeom prst="bentConnector2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ángulo 18"/>
            <p:cNvSpPr/>
            <p:nvPr/>
          </p:nvSpPr>
          <p:spPr>
            <a:xfrm>
              <a:off x="3950739" y="1345102"/>
              <a:ext cx="716692" cy="345989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Informará a la Red los recursos disponibles</a:t>
              </a:r>
              <a:endParaRPr lang="es-MX" sz="600" dirty="0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3946587" y="1846515"/>
              <a:ext cx="771631" cy="238898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Registrará el techo presupuestal</a:t>
              </a:r>
              <a:endParaRPr lang="es-MX" sz="600" dirty="0"/>
            </a:p>
          </p:txBody>
        </p:sp>
        <p:cxnSp>
          <p:nvCxnSpPr>
            <p:cNvPr id="22" name="Conector recto de flecha 21"/>
            <p:cNvCxnSpPr>
              <a:stCxn id="19" idx="2"/>
            </p:cNvCxnSpPr>
            <p:nvPr/>
          </p:nvCxnSpPr>
          <p:spPr>
            <a:xfrm flipH="1">
              <a:off x="4304934" y="1691091"/>
              <a:ext cx="4151" cy="146814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ángulo 24"/>
            <p:cNvSpPr/>
            <p:nvPr/>
          </p:nvSpPr>
          <p:spPr>
            <a:xfrm>
              <a:off x="424247" y="1757327"/>
              <a:ext cx="584885" cy="362466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Registrará estimado de ingresos</a:t>
              </a:r>
              <a:endParaRPr lang="es-MX" sz="600" dirty="0"/>
            </a:p>
          </p:txBody>
        </p:sp>
        <p:cxnSp>
          <p:nvCxnSpPr>
            <p:cNvPr id="28" name="Conector angular 27"/>
            <p:cNvCxnSpPr>
              <a:stCxn id="25" idx="2"/>
            </p:cNvCxnSpPr>
            <p:nvPr/>
          </p:nvCxnSpPr>
          <p:spPr>
            <a:xfrm rot="16200000" flipH="1">
              <a:off x="1670935" y="1165547"/>
              <a:ext cx="80946" cy="1989437"/>
            </a:xfrm>
            <a:prstGeom prst="bentConnector2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ángulo 32"/>
            <p:cNvSpPr/>
            <p:nvPr/>
          </p:nvSpPr>
          <p:spPr>
            <a:xfrm>
              <a:off x="2706127" y="2025144"/>
              <a:ext cx="584886" cy="307400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Capturará el proyecto P3e</a:t>
              </a:r>
              <a:endParaRPr lang="es-MX" sz="600" dirty="0"/>
            </a:p>
          </p:txBody>
        </p:sp>
        <p:cxnSp>
          <p:nvCxnSpPr>
            <p:cNvPr id="35" name="Conector angular 34"/>
            <p:cNvCxnSpPr>
              <a:stCxn id="33" idx="2"/>
              <a:endCxn id="39" idx="3"/>
            </p:cNvCxnSpPr>
            <p:nvPr/>
          </p:nvCxnSpPr>
          <p:spPr>
            <a:xfrm rot="5400000">
              <a:off x="2536468" y="1921302"/>
              <a:ext cx="50860" cy="873345"/>
            </a:xfrm>
            <a:prstGeom prst="bentConnector2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ángulo 38"/>
            <p:cNvSpPr/>
            <p:nvPr/>
          </p:nvSpPr>
          <p:spPr>
            <a:xfrm>
              <a:off x="1355120" y="2260553"/>
              <a:ext cx="770105" cy="245702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Revisará y validará el proyecto P3e</a:t>
              </a:r>
              <a:endParaRPr lang="es-MX" sz="600" dirty="0"/>
            </a:p>
          </p:txBody>
        </p:sp>
        <p:cxnSp>
          <p:nvCxnSpPr>
            <p:cNvPr id="43" name="Conector angular 42"/>
            <p:cNvCxnSpPr/>
            <p:nvPr/>
          </p:nvCxnSpPr>
          <p:spPr>
            <a:xfrm>
              <a:off x="1705229" y="2490448"/>
              <a:ext cx="911825" cy="175594"/>
            </a:xfrm>
            <a:prstGeom prst="bentConnector3">
              <a:avLst>
                <a:gd name="adj1" fmla="val 1214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ombo 46"/>
            <p:cNvSpPr/>
            <p:nvPr/>
          </p:nvSpPr>
          <p:spPr>
            <a:xfrm>
              <a:off x="2623751" y="2501844"/>
              <a:ext cx="749644" cy="328396"/>
            </a:xfrm>
            <a:prstGeom prst="diamond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Obra nueva</a:t>
              </a:r>
              <a:endParaRPr lang="es-MX" sz="600" dirty="0"/>
            </a:p>
          </p:txBody>
        </p:sp>
        <p:cxnSp>
          <p:nvCxnSpPr>
            <p:cNvPr id="53" name="Conector recto de flecha 52"/>
            <p:cNvCxnSpPr>
              <a:stCxn id="47" idx="2"/>
              <a:endCxn id="54" idx="0"/>
            </p:cNvCxnSpPr>
            <p:nvPr/>
          </p:nvCxnSpPr>
          <p:spPr>
            <a:xfrm flipH="1">
              <a:off x="2998326" y="2830240"/>
              <a:ext cx="247" cy="119723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mbo 53"/>
            <p:cNvSpPr/>
            <p:nvPr/>
          </p:nvSpPr>
          <p:spPr>
            <a:xfrm>
              <a:off x="2518076" y="2949963"/>
              <a:ext cx="960500" cy="397299"/>
            </a:xfrm>
            <a:prstGeom prst="diamond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Excede de 1,000 SMM</a:t>
              </a:r>
              <a:endParaRPr lang="es-MX" sz="600" dirty="0"/>
            </a:p>
          </p:txBody>
        </p:sp>
        <p:sp>
          <p:nvSpPr>
            <p:cNvPr id="55" name="CuadroTexto 54"/>
            <p:cNvSpPr txBox="1"/>
            <p:nvPr/>
          </p:nvSpPr>
          <p:spPr>
            <a:xfrm>
              <a:off x="2995622" y="2798968"/>
              <a:ext cx="338539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No</a:t>
              </a:r>
              <a:endParaRPr lang="es-MX" sz="600" dirty="0"/>
            </a:p>
          </p:txBody>
        </p:sp>
        <p:cxnSp>
          <p:nvCxnSpPr>
            <p:cNvPr id="58" name="Conector recto de flecha 57"/>
            <p:cNvCxnSpPr>
              <a:stCxn id="47" idx="3"/>
            </p:cNvCxnSpPr>
            <p:nvPr/>
          </p:nvCxnSpPr>
          <p:spPr>
            <a:xfrm>
              <a:off x="3373395" y="2666042"/>
              <a:ext cx="3393986" cy="0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uadroTexto 58"/>
            <p:cNvSpPr txBox="1"/>
            <p:nvPr/>
          </p:nvSpPr>
          <p:spPr>
            <a:xfrm>
              <a:off x="4366761" y="2501844"/>
              <a:ext cx="545241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Sí</a:t>
              </a:r>
              <a:endParaRPr lang="es-MX" sz="600" dirty="0"/>
            </a:p>
          </p:txBody>
        </p:sp>
        <p:sp>
          <p:nvSpPr>
            <p:cNvPr id="60" name="Rectángulo 59"/>
            <p:cNvSpPr/>
            <p:nvPr/>
          </p:nvSpPr>
          <p:spPr>
            <a:xfrm>
              <a:off x="6767381" y="2501844"/>
              <a:ext cx="749644" cy="407200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Evaluará la pertinencia y la viabilidad técnica y financiera</a:t>
              </a:r>
              <a:endParaRPr lang="es-MX" sz="600" dirty="0"/>
            </a:p>
          </p:txBody>
        </p:sp>
        <p:sp>
          <p:nvSpPr>
            <p:cNvPr id="61" name="Elipse 60"/>
            <p:cNvSpPr/>
            <p:nvPr/>
          </p:nvSpPr>
          <p:spPr>
            <a:xfrm>
              <a:off x="6940376" y="2139508"/>
              <a:ext cx="420130" cy="214711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C1</a:t>
              </a:r>
              <a:endParaRPr lang="es-MX" sz="600" dirty="0"/>
            </a:p>
          </p:txBody>
        </p:sp>
        <p:cxnSp>
          <p:nvCxnSpPr>
            <p:cNvPr id="63" name="Conector recto de flecha 62"/>
            <p:cNvCxnSpPr>
              <a:stCxn id="61" idx="4"/>
              <a:endCxn id="60" idx="0"/>
            </p:cNvCxnSpPr>
            <p:nvPr/>
          </p:nvCxnSpPr>
          <p:spPr>
            <a:xfrm flipH="1">
              <a:off x="7142203" y="2354219"/>
              <a:ext cx="8238" cy="147625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angular 66"/>
            <p:cNvCxnSpPr>
              <a:stCxn id="54" idx="3"/>
            </p:cNvCxnSpPr>
            <p:nvPr/>
          </p:nvCxnSpPr>
          <p:spPr>
            <a:xfrm flipV="1">
              <a:off x="3478576" y="1730925"/>
              <a:ext cx="4757199" cy="1417688"/>
            </a:xfrm>
            <a:prstGeom prst="bentConnector3">
              <a:avLst>
                <a:gd name="adj1" fmla="val 50000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CuadroTexto 67"/>
            <p:cNvSpPr txBox="1"/>
            <p:nvPr/>
          </p:nvSpPr>
          <p:spPr>
            <a:xfrm>
              <a:off x="3516773" y="3132349"/>
              <a:ext cx="545241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Sí</a:t>
              </a:r>
              <a:endParaRPr lang="es-MX" sz="600" dirty="0"/>
            </a:p>
          </p:txBody>
        </p:sp>
        <p:sp>
          <p:nvSpPr>
            <p:cNvPr id="69" name="Rectángulo 68"/>
            <p:cNvSpPr/>
            <p:nvPr/>
          </p:nvSpPr>
          <p:spPr>
            <a:xfrm>
              <a:off x="7981824" y="1469004"/>
              <a:ext cx="811424" cy="670504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Revisará los procedimientos de adquisición y contratación de servicios o adquisición de obras</a:t>
              </a:r>
              <a:endParaRPr lang="es-MX" sz="600" dirty="0"/>
            </a:p>
          </p:txBody>
        </p:sp>
        <p:sp>
          <p:nvSpPr>
            <p:cNvPr id="72" name="Elipse 71"/>
            <p:cNvSpPr/>
            <p:nvPr/>
          </p:nvSpPr>
          <p:spPr>
            <a:xfrm>
              <a:off x="8177471" y="1160085"/>
              <a:ext cx="385759" cy="156517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R2</a:t>
              </a:r>
              <a:endParaRPr lang="es-MX" sz="600" dirty="0"/>
            </a:p>
          </p:txBody>
        </p:sp>
        <p:cxnSp>
          <p:nvCxnSpPr>
            <p:cNvPr id="74" name="Conector recto de flecha 73"/>
            <p:cNvCxnSpPr/>
            <p:nvPr/>
          </p:nvCxnSpPr>
          <p:spPr>
            <a:xfrm>
              <a:off x="8387536" y="1316602"/>
              <a:ext cx="0" cy="152402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de flecha 74"/>
            <p:cNvCxnSpPr/>
            <p:nvPr/>
          </p:nvCxnSpPr>
          <p:spPr>
            <a:xfrm>
              <a:off x="7142203" y="2929257"/>
              <a:ext cx="0" cy="169301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ombo 75"/>
            <p:cNvSpPr/>
            <p:nvPr/>
          </p:nvSpPr>
          <p:spPr>
            <a:xfrm>
              <a:off x="6611815" y="3111110"/>
              <a:ext cx="1029956" cy="344830"/>
            </a:xfrm>
            <a:prstGeom prst="diamond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¿Procede?</a:t>
              </a:r>
              <a:endParaRPr lang="es-MX" sz="600" dirty="0"/>
            </a:p>
          </p:txBody>
        </p:sp>
        <p:cxnSp>
          <p:nvCxnSpPr>
            <p:cNvPr id="77" name="Conector recto de flecha 76"/>
            <p:cNvCxnSpPr>
              <a:stCxn id="76" idx="2"/>
              <a:endCxn id="115" idx="0"/>
            </p:cNvCxnSpPr>
            <p:nvPr/>
          </p:nvCxnSpPr>
          <p:spPr>
            <a:xfrm>
              <a:off x="7126793" y="3455940"/>
              <a:ext cx="0" cy="242332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CuadroTexto 77"/>
            <p:cNvSpPr txBox="1"/>
            <p:nvPr/>
          </p:nvSpPr>
          <p:spPr>
            <a:xfrm>
              <a:off x="7076809" y="3456541"/>
              <a:ext cx="334822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Sí</a:t>
              </a:r>
              <a:endParaRPr lang="es-MX" sz="600" dirty="0"/>
            </a:p>
          </p:txBody>
        </p:sp>
        <p:cxnSp>
          <p:nvCxnSpPr>
            <p:cNvPr id="80" name="Conector angular 79"/>
            <p:cNvCxnSpPr/>
            <p:nvPr/>
          </p:nvCxnSpPr>
          <p:spPr>
            <a:xfrm rot="16200000" flipH="1">
              <a:off x="2220964" y="3388953"/>
              <a:ext cx="985777" cy="512200"/>
            </a:xfrm>
            <a:prstGeom prst="bentConnector3">
              <a:avLst>
                <a:gd name="adj1" fmla="val 50000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>
              <a:endCxn id="54" idx="1"/>
            </p:cNvCxnSpPr>
            <p:nvPr/>
          </p:nvCxnSpPr>
          <p:spPr>
            <a:xfrm>
              <a:off x="2457711" y="3148612"/>
              <a:ext cx="60365" cy="1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ángulo 90"/>
            <p:cNvSpPr/>
            <p:nvPr/>
          </p:nvSpPr>
          <p:spPr>
            <a:xfrm>
              <a:off x="2637276" y="3586827"/>
              <a:ext cx="716692" cy="345989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Revisará y realizará ajustes necesarios para que proceda</a:t>
              </a:r>
              <a:endParaRPr lang="es-MX" sz="600" dirty="0"/>
            </a:p>
          </p:txBody>
        </p:sp>
        <p:sp>
          <p:nvSpPr>
            <p:cNvPr id="93" name="Elipse 92"/>
            <p:cNvSpPr/>
            <p:nvPr/>
          </p:nvSpPr>
          <p:spPr>
            <a:xfrm>
              <a:off x="3356425" y="3444321"/>
              <a:ext cx="133383" cy="157608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" dirty="0" smtClean="0"/>
                <a:t>C1</a:t>
              </a:r>
              <a:endParaRPr lang="es-MX" sz="400" dirty="0"/>
            </a:p>
          </p:txBody>
        </p:sp>
        <p:sp>
          <p:nvSpPr>
            <p:cNvPr id="94" name="Elipse 93"/>
            <p:cNvSpPr/>
            <p:nvPr/>
          </p:nvSpPr>
          <p:spPr>
            <a:xfrm>
              <a:off x="3357605" y="3290615"/>
              <a:ext cx="132203" cy="151229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" dirty="0" smtClean="0"/>
                <a:t>R2</a:t>
              </a:r>
              <a:endParaRPr lang="es-MX" sz="400" dirty="0"/>
            </a:p>
          </p:txBody>
        </p:sp>
        <p:cxnSp>
          <p:nvCxnSpPr>
            <p:cNvPr id="96" name="Conector angular 95"/>
            <p:cNvCxnSpPr>
              <a:stCxn id="91" idx="0"/>
            </p:cNvCxnSpPr>
            <p:nvPr/>
          </p:nvCxnSpPr>
          <p:spPr>
            <a:xfrm rot="5400000" flipH="1" flipV="1">
              <a:off x="3074210" y="3287643"/>
              <a:ext cx="220597" cy="377773"/>
            </a:xfrm>
            <a:prstGeom prst="bentConnector2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de flecha 97"/>
            <p:cNvCxnSpPr/>
            <p:nvPr/>
          </p:nvCxnSpPr>
          <p:spPr>
            <a:xfrm>
              <a:off x="2995622" y="3515180"/>
              <a:ext cx="384593" cy="0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Elipse 103"/>
            <p:cNvSpPr/>
            <p:nvPr/>
          </p:nvSpPr>
          <p:spPr>
            <a:xfrm>
              <a:off x="3545088" y="3948548"/>
              <a:ext cx="133383" cy="157608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" dirty="0" smtClean="0"/>
                <a:t>R1</a:t>
              </a:r>
              <a:endParaRPr lang="es-MX" sz="400" dirty="0"/>
            </a:p>
          </p:txBody>
        </p:sp>
        <p:cxnSp>
          <p:nvCxnSpPr>
            <p:cNvPr id="106" name="Conector angular 105"/>
            <p:cNvCxnSpPr/>
            <p:nvPr/>
          </p:nvCxnSpPr>
          <p:spPr>
            <a:xfrm rot="10800000">
              <a:off x="3238624" y="3908837"/>
              <a:ext cx="316366" cy="186367"/>
            </a:xfrm>
            <a:prstGeom prst="bentConnector2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angular 109"/>
            <p:cNvCxnSpPr>
              <a:stCxn id="76" idx="1"/>
            </p:cNvCxnSpPr>
            <p:nvPr/>
          </p:nvCxnSpPr>
          <p:spPr>
            <a:xfrm rot="10800000" flipV="1">
              <a:off x="3328803" y="3283525"/>
              <a:ext cx="3283013" cy="500412"/>
            </a:xfrm>
            <a:prstGeom prst="bentConnector3">
              <a:avLst>
                <a:gd name="adj1" fmla="val 50000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CuadroTexto 113"/>
            <p:cNvSpPr txBox="1"/>
            <p:nvPr/>
          </p:nvSpPr>
          <p:spPr>
            <a:xfrm>
              <a:off x="5727092" y="3648209"/>
              <a:ext cx="554257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No</a:t>
              </a:r>
              <a:endParaRPr lang="es-MX" sz="600" dirty="0"/>
            </a:p>
          </p:txBody>
        </p:sp>
        <p:sp>
          <p:nvSpPr>
            <p:cNvPr id="115" name="Rombo 114"/>
            <p:cNvSpPr/>
            <p:nvPr/>
          </p:nvSpPr>
          <p:spPr>
            <a:xfrm>
              <a:off x="6611815" y="3698272"/>
              <a:ext cx="1029956" cy="397299"/>
            </a:xfrm>
            <a:prstGeom prst="diamond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Excede de 1,000 SMM</a:t>
              </a:r>
              <a:endParaRPr lang="es-MX" sz="600" dirty="0"/>
            </a:p>
          </p:txBody>
        </p:sp>
        <p:cxnSp>
          <p:nvCxnSpPr>
            <p:cNvPr id="119" name="Conector angular 118"/>
            <p:cNvCxnSpPr>
              <a:stCxn id="115" idx="3"/>
            </p:cNvCxnSpPr>
            <p:nvPr/>
          </p:nvCxnSpPr>
          <p:spPr>
            <a:xfrm flipV="1">
              <a:off x="7641771" y="1730924"/>
              <a:ext cx="161225" cy="2165998"/>
            </a:xfrm>
            <a:prstGeom prst="bentConnector2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CuadroTexto 119"/>
            <p:cNvSpPr txBox="1"/>
            <p:nvPr/>
          </p:nvSpPr>
          <p:spPr>
            <a:xfrm>
              <a:off x="7753285" y="2644223"/>
              <a:ext cx="545241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Sí</a:t>
              </a:r>
              <a:endParaRPr lang="es-MX" sz="600" dirty="0"/>
            </a:p>
          </p:txBody>
        </p:sp>
        <p:cxnSp>
          <p:nvCxnSpPr>
            <p:cNvPr id="122" name="Conector recto de flecha 121"/>
            <p:cNvCxnSpPr/>
            <p:nvPr/>
          </p:nvCxnSpPr>
          <p:spPr>
            <a:xfrm flipH="1">
              <a:off x="8394351" y="2156840"/>
              <a:ext cx="17186" cy="1544834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mbo 122"/>
            <p:cNvSpPr/>
            <p:nvPr/>
          </p:nvSpPr>
          <p:spPr>
            <a:xfrm>
              <a:off x="7862264" y="3698272"/>
              <a:ext cx="1069373" cy="344830"/>
            </a:xfrm>
            <a:prstGeom prst="diamond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¿Procede?</a:t>
              </a:r>
              <a:endParaRPr lang="es-MX" sz="600" dirty="0"/>
            </a:p>
          </p:txBody>
        </p:sp>
        <p:cxnSp>
          <p:nvCxnSpPr>
            <p:cNvPr id="127" name="Conector recto 126"/>
            <p:cNvCxnSpPr>
              <a:stCxn id="115" idx="2"/>
            </p:cNvCxnSpPr>
            <p:nvPr/>
          </p:nvCxnSpPr>
          <p:spPr>
            <a:xfrm>
              <a:off x="7126793" y="4095571"/>
              <a:ext cx="0" cy="264394"/>
            </a:xfrm>
            <a:prstGeom prst="lin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CuadroTexto 129"/>
            <p:cNvSpPr txBox="1"/>
            <p:nvPr/>
          </p:nvSpPr>
          <p:spPr>
            <a:xfrm>
              <a:off x="6967092" y="4336084"/>
              <a:ext cx="554257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No</a:t>
              </a:r>
              <a:endParaRPr lang="es-MX" sz="600" dirty="0"/>
            </a:p>
          </p:txBody>
        </p:sp>
        <p:sp>
          <p:nvSpPr>
            <p:cNvPr id="131" name="CuadroTexto 130"/>
            <p:cNvSpPr txBox="1"/>
            <p:nvPr/>
          </p:nvSpPr>
          <p:spPr>
            <a:xfrm>
              <a:off x="8161849" y="4343750"/>
              <a:ext cx="280958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Sí</a:t>
              </a:r>
              <a:endParaRPr lang="es-MX" sz="600" dirty="0"/>
            </a:p>
          </p:txBody>
        </p:sp>
        <p:cxnSp>
          <p:nvCxnSpPr>
            <p:cNvPr id="133" name="Conector angular 132"/>
            <p:cNvCxnSpPr>
              <a:stCxn id="123" idx="3"/>
            </p:cNvCxnSpPr>
            <p:nvPr/>
          </p:nvCxnSpPr>
          <p:spPr>
            <a:xfrm flipH="1">
              <a:off x="8703273" y="3870687"/>
              <a:ext cx="228364" cy="489278"/>
            </a:xfrm>
            <a:prstGeom prst="bentConnector4">
              <a:avLst>
                <a:gd name="adj1" fmla="val 4509"/>
                <a:gd name="adj2" fmla="val 67619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Elipse 134"/>
            <p:cNvSpPr/>
            <p:nvPr/>
          </p:nvSpPr>
          <p:spPr>
            <a:xfrm>
              <a:off x="8593313" y="4395151"/>
              <a:ext cx="224142" cy="218366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" dirty="0" smtClean="0"/>
                <a:t>R2</a:t>
              </a:r>
              <a:endParaRPr lang="es-MX" sz="400" dirty="0"/>
            </a:p>
          </p:txBody>
        </p:sp>
        <p:sp>
          <p:nvSpPr>
            <p:cNvPr id="144" name="CuadroTexto 143"/>
            <p:cNvSpPr txBox="1"/>
            <p:nvPr/>
          </p:nvSpPr>
          <p:spPr>
            <a:xfrm>
              <a:off x="2407374" y="4165669"/>
              <a:ext cx="1355887" cy="369332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" dirty="0" smtClean="0"/>
                <a:t>Realizará proceso de adjudicación de obra en el Comité de Compras respectivo</a:t>
              </a:r>
              <a:endParaRPr lang="es-MX" sz="600" dirty="0"/>
            </a:p>
          </p:txBody>
        </p:sp>
        <p:sp>
          <p:nvSpPr>
            <p:cNvPr id="146" name="Menos 145"/>
            <p:cNvSpPr/>
            <p:nvPr/>
          </p:nvSpPr>
          <p:spPr>
            <a:xfrm>
              <a:off x="2234665" y="4137733"/>
              <a:ext cx="1688756" cy="80209"/>
            </a:xfrm>
            <a:prstGeom prst="mathMinus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8" name="Menos 147"/>
            <p:cNvSpPr/>
            <p:nvPr/>
          </p:nvSpPr>
          <p:spPr>
            <a:xfrm>
              <a:off x="2234665" y="4464230"/>
              <a:ext cx="1688756" cy="80209"/>
            </a:xfrm>
            <a:prstGeom prst="mathMinus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9" name="Rectángulo 158"/>
            <p:cNvSpPr/>
            <p:nvPr/>
          </p:nvSpPr>
          <p:spPr>
            <a:xfrm>
              <a:off x="1388699" y="4105921"/>
              <a:ext cx="830769" cy="378853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Realizará la validación financiera de la obra</a:t>
              </a:r>
              <a:endParaRPr lang="es-MX" sz="600" dirty="0"/>
            </a:p>
          </p:txBody>
        </p:sp>
        <p:cxnSp>
          <p:nvCxnSpPr>
            <p:cNvPr id="161" name="Conector recto de flecha 160"/>
            <p:cNvCxnSpPr/>
            <p:nvPr/>
          </p:nvCxnSpPr>
          <p:spPr>
            <a:xfrm flipV="1">
              <a:off x="2195770" y="4337540"/>
              <a:ext cx="348049" cy="1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ángulo 162"/>
            <p:cNvSpPr/>
            <p:nvPr/>
          </p:nvSpPr>
          <p:spPr>
            <a:xfrm>
              <a:off x="1394045" y="4544439"/>
              <a:ext cx="808982" cy="354317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Revisará y validará el proyecto P3e y en su caso, solicitará el cierre</a:t>
              </a:r>
              <a:endParaRPr lang="es-MX" sz="600" dirty="0"/>
            </a:p>
          </p:txBody>
        </p:sp>
        <p:cxnSp>
          <p:nvCxnSpPr>
            <p:cNvPr id="184" name="Conector angular 183"/>
            <p:cNvCxnSpPr/>
            <p:nvPr/>
          </p:nvCxnSpPr>
          <p:spPr>
            <a:xfrm rot="16200000" flipH="1">
              <a:off x="2804377" y="3668977"/>
              <a:ext cx="209748" cy="2314989"/>
            </a:xfrm>
            <a:prstGeom prst="bentConnector2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ángulo 184"/>
            <p:cNvSpPr/>
            <p:nvPr/>
          </p:nvSpPr>
          <p:spPr>
            <a:xfrm>
              <a:off x="4074349" y="4792669"/>
              <a:ext cx="700216" cy="245702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Cerrará el proyecto P3e</a:t>
              </a:r>
              <a:endParaRPr lang="es-MX" sz="600" dirty="0"/>
            </a:p>
          </p:txBody>
        </p:sp>
        <p:sp>
          <p:nvSpPr>
            <p:cNvPr id="189" name="Rectángulo 188"/>
            <p:cNvSpPr/>
            <p:nvPr/>
          </p:nvSpPr>
          <p:spPr>
            <a:xfrm>
              <a:off x="2637276" y="4999561"/>
              <a:ext cx="752399" cy="345696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Generará y aprobará la solicitud global por obra</a:t>
              </a:r>
              <a:endParaRPr lang="es-MX" sz="600" dirty="0"/>
            </a:p>
          </p:txBody>
        </p:sp>
        <p:sp>
          <p:nvSpPr>
            <p:cNvPr id="191" name="Elipse 190"/>
            <p:cNvSpPr/>
            <p:nvPr/>
          </p:nvSpPr>
          <p:spPr>
            <a:xfrm>
              <a:off x="3399384" y="4966239"/>
              <a:ext cx="234777" cy="200327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" dirty="0" smtClean="0"/>
                <a:t>MCC</a:t>
              </a:r>
              <a:endParaRPr lang="es-MX" sz="400" dirty="0"/>
            </a:p>
          </p:txBody>
        </p:sp>
        <p:cxnSp>
          <p:nvCxnSpPr>
            <p:cNvPr id="200" name="Conector recto de flecha 199"/>
            <p:cNvCxnSpPr/>
            <p:nvPr/>
          </p:nvCxnSpPr>
          <p:spPr>
            <a:xfrm>
              <a:off x="3031938" y="5363185"/>
              <a:ext cx="0" cy="123656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Rectángulo 200"/>
            <p:cNvSpPr/>
            <p:nvPr/>
          </p:nvSpPr>
          <p:spPr>
            <a:xfrm>
              <a:off x="2696590" y="5486841"/>
              <a:ext cx="700216" cy="245702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¿Requiere anticipo?</a:t>
              </a:r>
              <a:endParaRPr lang="es-MX" sz="600" dirty="0"/>
            </a:p>
          </p:txBody>
        </p:sp>
        <p:cxnSp>
          <p:nvCxnSpPr>
            <p:cNvPr id="203" name="Conector recto de flecha 202"/>
            <p:cNvCxnSpPr>
              <a:stCxn id="201" idx="2"/>
            </p:cNvCxnSpPr>
            <p:nvPr/>
          </p:nvCxnSpPr>
          <p:spPr>
            <a:xfrm>
              <a:off x="3046698" y="5732543"/>
              <a:ext cx="0" cy="198700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CuadroTexto 203"/>
            <p:cNvSpPr txBox="1"/>
            <p:nvPr/>
          </p:nvSpPr>
          <p:spPr>
            <a:xfrm>
              <a:off x="2986631" y="5715381"/>
              <a:ext cx="545241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Sí</a:t>
              </a:r>
              <a:endParaRPr lang="es-MX" sz="600" dirty="0"/>
            </a:p>
          </p:txBody>
        </p:sp>
        <p:sp>
          <p:nvSpPr>
            <p:cNvPr id="206" name="Rectángulo 205"/>
            <p:cNvSpPr/>
            <p:nvPr/>
          </p:nvSpPr>
          <p:spPr>
            <a:xfrm>
              <a:off x="2652475" y="5937861"/>
              <a:ext cx="826101" cy="247153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Generará y validará la solicitud de anticipo</a:t>
              </a:r>
              <a:endParaRPr lang="es-MX" sz="600" dirty="0"/>
            </a:p>
          </p:txBody>
        </p:sp>
        <p:sp>
          <p:nvSpPr>
            <p:cNvPr id="207" name="Rectángulo 206"/>
            <p:cNvSpPr/>
            <p:nvPr/>
          </p:nvSpPr>
          <p:spPr>
            <a:xfrm>
              <a:off x="2713234" y="6236512"/>
              <a:ext cx="716692" cy="345989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Recibirá, revisará y validará estimaciones</a:t>
              </a:r>
              <a:endParaRPr lang="es-MX" sz="600" dirty="0"/>
            </a:p>
          </p:txBody>
        </p:sp>
        <p:cxnSp>
          <p:nvCxnSpPr>
            <p:cNvPr id="209" name="Conector angular 208"/>
            <p:cNvCxnSpPr/>
            <p:nvPr/>
          </p:nvCxnSpPr>
          <p:spPr>
            <a:xfrm rot="16200000" flipH="1">
              <a:off x="2989003" y="5993993"/>
              <a:ext cx="848894" cy="14926"/>
            </a:xfrm>
            <a:prstGeom prst="bentConnector4">
              <a:avLst>
                <a:gd name="adj1" fmla="val -3858"/>
                <a:gd name="adj2" fmla="val 2073087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CuadroTexto 211"/>
            <p:cNvSpPr txBox="1"/>
            <p:nvPr/>
          </p:nvSpPr>
          <p:spPr>
            <a:xfrm>
              <a:off x="3547388" y="5909123"/>
              <a:ext cx="554257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No</a:t>
              </a:r>
              <a:endParaRPr lang="es-MX" sz="600" dirty="0"/>
            </a:p>
          </p:txBody>
        </p:sp>
        <p:cxnSp>
          <p:nvCxnSpPr>
            <p:cNvPr id="214" name="Conector angular 213"/>
            <p:cNvCxnSpPr>
              <a:stCxn id="185" idx="2"/>
            </p:cNvCxnSpPr>
            <p:nvPr/>
          </p:nvCxnSpPr>
          <p:spPr>
            <a:xfrm rot="5400000">
              <a:off x="3816955" y="4613911"/>
              <a:ext cx="183042" cy="1031963"/>
            </a:xfrm>
            <a:prstGeom prst="bentConnector2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ector angular 219"/>
            <p:cNvCxnSpPr/>
            <p:nvPr/>
          </p:nvCxnSpPr>
          <p:spPr>
            <a:xfrm rot="10800000">
              <a:off x="1927654" y="6176761"/>
              <a:ext cx="768936" cy="281825"/>
            </a:xfrm>
            <a:prstGeom prst="bentConnector3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ector recto de flecha 221"/>
            <p:cNvCxnSpPr/>
            <p:nvPr/>
          </p:nvCxnSpPr>
          <p:spPr>
            <a:xfrm>
              <a:off x="3071580" y="6582501"/>
              <a:ext cx="0" cy="101803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Elipse 222"/>
            <p:cNvSpPr/>
            <p:nvPr/>
          </p:nvSpPr>
          <p:spPr>
            <a:xfrm>
              <a:off x="4483442" y="4582762"/>
              <a:ext cx="234777" cy="200327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" dirty="0" smtClean="0"/>
                <a:t>MCA</a:t>
              </a:r>
              <a:endParaRPr lang="es-MX" sz="400" dirty="0"/>
            </a:p>
          </p:txBody>
        </p:sp>
        <p:sp>
          <p:nvSpPr>
            <p:cNvPr id="224" name="Elipse 223"/>
            <p:cNvSpPr/>
            <p:nvPr/>
          </p:nvSpPr>
          <p:spPr>
            <a:xfrm>
              <a:off x="4731698" y="4582762"/>
              <a:ext cx="234777" cy="200327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" dirty="0" smtClean="0"/>
                <a:t>MCM</a:t>
              </a:r>
              <a:endParaRPr lang="es-MX" sz="400" dirty="0"/>
            </a:p>
          </p:txBody>
        </p:sp>
        <p:cxnSp>
          <p:nvCxnSpPr>
            <p:cNvPr id="235" name="Conector recto de flecha 234"/>
            <p:cNvCxnSpPr>
              <a:stCxn id="20" idx="1"/>
              <a:endCxn id="25" idx="3"/>
            </p:cNvCxnSpPr>
            <p:nvPr/>
          </p:nvCxnSpPr>
          <p:spPr>
            <a:xfrm flipH="1" flipV="1">
              <a:off x="1009132" y="1938560"/>
              <a:ext cx="2937455" cy="27404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Elipse 238"/>
            <p:cNvSpPr/>
            <p:nvPr/>
          </p:nvSpPr>
          <p:spPr>
            <a:xfrm>
              <a:off x="1751756" y="6084440"/>
              <a:ext cx="166946" cy="201151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/>
                <a:t>1</a:t>
              </a:r>
            </a:p>
          </p:txBody>
        </p:sp>
        <p:sp>
          <p:nvSpPr>
            <p:cNvPr id="240" name="Elipse 239"/>
            <p:cNvSpPr/>
            <p:nvPr/>
          </p:nvSpPr>
          <p:spPr>
            <a:xfrm>
              <a:off x="2998574" y="6684304"/>
              <a:ext cx="181231" cy="158661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/>
                <a:t>2</a:t>
              </a:r>
            </a:p>
          </p:txBody>
        </p:sp>
        <p:sp>
          <p:nvSpPr>
            <p:cNvPr id="243" name="Documento 242"/>
            <p:cNvSpPr/>
            <p:nvPr/>
          </p:nvSpPr>
          <p:spPr>
            <a:xfrm>
              <a:off x="3923421" y="5467116"/>
              <a:ext cx="924249" cy="1217188"/>
            </a:xfrm>
            <a:prstGeom prst="flowChartDocumen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Para cierre del proyecto P3e, los documentos de soporte serán, para</a:t>
              </a:r>
            </a:p>
            <a:p>
              <a:pPr algn="ctr"/>
              <a:r>
                <a:rPr lang="es-MX" sz="600" dirty="0" smtClean="0"/>
                <a:t>obra nueva:</a:t>
              </a:r>
            </a:p>
            <a:p>
              <a:pPr algn="ctr"/>
              <a:r>
                <a:rPr lang="es-MX" sz="600" dirty="0" smtClean="0"/>
                <a:t>dictamen técnico del CTFDIFRU; para obra de continuación: acta de fallo de comité de compras respectivo</a:t>
              </a:r>
              <a:endParaRPr lang="es-MX" sz="600" dirty="0"/>
            </a:p>
          </p:txBody>
        </p:sp>
        <p:cxnSp>
          <p:nvCxnSpPr>
            <p:cNvPr id="124" name="Conector angular 109"/>
            <p:cNvCxnSpPr>
              <a:stCxn id="123" idx="2"/>
              <a:endCxn id="144" idx="3"/>
            </p:cNvCxnSpPr>
            <p:nvPr/>
          </p:nvCxnSpPr>
          <p:spPr>
            <a:xfrm rot="5400000">
              <a:off x="5926490" y="1879873"/>
              <a:ext cx="307233" cy="4633690"/>
            </a:xfrm>
            <a:prstGeom prst="bentConnector2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951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982608"/>
              </p:ext>
            </p:extLst>
          </p:nvPr>
        </p:nvGraphicFramePr>
        <p:xfrm>
          <a:off x="0" y="0"/>
          <a:ext cx="9143999" cy="680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678185"/>
                <a:gridCol w="1560786"/>
                <a:gridCol w="2074193"/>
                <a:gridCol w="1645722"/>
                <a:gridCol w="1976833"/>
              </a:tblGrid>
              <a:tr h="25161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Fideicomiso del Fondo</a:t>
                      </a:r>
                      <a:r>
                        <a:rPr lang="es-MX" sz="1000" baseline="0" dirty="0" smtClean="0"/>
                        <a:t> de la Infraestructura Física de la Red Universitaria (FIFRU)</a:t>
                      </a:r>
                      <a:endParaRPr lang="es-MX" sz="1000" dirty="0"/>
                    </a:p>
                  </a:txBody>
                  <a:tcPr>
                    <a:solidFill>
                      <a:srgbClr val="0085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32484">
                <a:tc rowSpan="2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solidFill>
                      <a:srgbClr val="0085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bg1"/>
                          </a:solidFill>
                        </a:rPr>
                        <a:t>Dirección de Finanzas</a:t>
                      </a:r>
                      <a:endParaRPr lang="es-MX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bg1"/>
                          </a:solidFill>
                        </a:rPr>
                        <a:t>CGADM</a:t>
                      </a:r>
                      <a:endParaRPr lang="es-MX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bg1"/>
                          </a:solidFill>
                        </a:rPr>
                        <a:t>Entidad de Red</a:t>
                      </a:r>
                      <a:endParaRPr lang="es-MX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bg1"/>
                          </a:solidFill>
                        </a:rPr>
                        <a:t>Vicerrectoría</a:t>
                      </a:r>
                      <a:endParaRPr lang="es-MX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B0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bg1"/>
                          </a:solidFill>
                        </a:rPr>
                        <a:t>Comité Técnico de FIFRU</a:t>
                      </a:r>
                      <a:endParaRPr lang="es-MX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B0B5"/>
                    </a:solidFill>
                  </a:tcPr>
                </a:tc>
              </a:tr>
              <a:tr h="630492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0" name="Grupo 29"/>
          <p:cNvGrpSpPr/>
          <p:nvPr/>
        </p:nvGrpSpPr>
        <p:grpSpPr>
          <a:xfrm>
            <a:off x="461318" y="689156"/>
            <a:ext cx="7965990" cy="6036380"/>
            <a:chOff x="461318" y="689156"/>
            <a:chExt cx="7965990" cy="6036380"/>
          </a:xfrm>
          <a:solidFill>
            <a:srgbClr val="00858A"/>
          </a:solidFill>
        </p:grpSpPr>
        <p:sp>
          <p:nvSpPr>
            <p:cNvPr id="5" name="Elipse 4"/>
            <p:cNvSpPr/>
            <p:nvPr/>
          </p:nvSpPr>
          <p:spPr>
            <a:xfrm flipH="1">
              <a:off x="2495350" y="694742"/>
              <a:ext cx="338466" cy="193527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/>
                <a:t>1</a:t>
              </a:r>
            </a:p>
          </p:txBody>
        </p:sp>
        <p:cxnSp>
          <p:nvCxnSpPr>
            <p:cNvPr id="7" name="Conector recto de flecha 6"/>
            <p:cNvCxnSpPr>
              <a:stCxn id="5" idx="4"/>
            </p:cNvCxnSpPr>
            <p:nvPr/>
          </p:nvCxnSpPr>
          <p:spPr>
            <a:xfrm flipH="1">
              <a:off x="2664582" y="888268"/>
              <a:ext cx="1" cy="1973543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uadroTexto 8"/>
            <p:cNvSpPr txBox="1"/>
            <p:nvPr/>
          </p:nvSpPr>
          <p:spPr>
            <a:xfrm>
              <a:off x="2652584" y="1846600"/>
              <a:ext cx="535460" cy="184666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Sí</a:t>
              </a:r>
              <a:endParaRPr lang="es-MX" sz="600" dirty="0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2257168" y="2861811"/>
              <a:ext cx="790832" cy="1093544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Integrará las solicitudes y pondrá a consideración del Comité Técnico del FIFRU la instrucción al fiduciario</a:t>
              </a:r>
              <a:endParaRPr lang="es-MX" sz="600" dirty="0"/>
            </a:p>
          </p:txBody>
        </p:sp>
        <p:sp>
          <p:nvSpPr>
            <p:cNvPr id="12" name="Elipse 11"/>
            <p:cNvSpPr/>
            <p:nvPr/>
          </p:nvSpPr>
          <p:spPr>
            <a:xfrm flipH="1">
              <a:off x="4236129" y="689156"/>
              <a:ext cx="338466" cy="193527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2</a:t>
              </a:r>
              <a:endParaRPr lang="es-MX" sz="600" dirty="0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3946159" y="2727602"/>
              <a:ext cx="927115" cy="427781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Recibirá en el sistema el avance de obra</a:t>
              </a:r>
              <a:endParaRPr lang="es-MX" sz="600" dirty="0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3954521" y="3266727"/>
              <a:ext cx="914399" cy="516184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Revisará el cumplimiento de requisitos fiscales</a:t>
              </a:r>
              <a:endParaRPr lang="es-MX" sz="600" dirty="0"/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3941805" y="2188478"/>
              <a:ext cx="927115" cy="427781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Aprobará la solicitud parcial</a:t>
              </a:r>
              <a:endParaRPr lang="es-MX" sz="600" dirty="0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3941805" y="1610208"/>
              <a:ext cx="927115" cy="427781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Generará  la solicitud de tipo parcial</a:t>
              </a:r>
              <a:endParaRPr lang="es-MX" sz="600" dirty="0"/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3941805" y="1082101"/>
              <a:ext cx="927115" cy="427781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Registrará avance de obra en Visor de Obras</a:t>
              </a:r>
              <a:endParaRPr lang="es-MX" sz="600" dirty="0"/>
            </a:p>
          </p:txBody>
        </p:sp>
        <p:cxnSp>
          <p:nvCxnSpPr>
            <p:cNvPr id="23" name="Conector recto de flecha 22"/>
            <p:cNvCxnSpPr>
              <a:stCxn id="12" idx="4"/>
              <a:endCxn id="21" idx="0"/>
            </p:cNvCxnSpPr>
            <p:nvPr/>
          </p:nvCxnSpPr>
          <p:spPr>
            <a:xfrm>
              <a:off x="4405362" y="882683"/>
              <a:ext cx="1" cy="199418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/>
            <p:cNvCxnSpPr>
              <a:stCxn id="21" idx="2"/>
              <a:endCxn id="20" idx="0"/>
            </p:cNvCxnSpPr>
            <p:nvPr/>
          </p:nvCxnSpPr>
          <p:spPr>
            <a:xfrm>
              <a:off x="4405363" y="1509882"/>
              <a:ext cx="0" cy="100326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/>
            <p:cNvCxnSpPr>
              <a:stCxn id="20" idx="2"/>
              <a:endCxn id="19" idx="0"/>
            </p:cNvCxnSpPr>
            <p:nvPr/>
          </p:nvCxnSpPr>
          <p:spPr>
            <a:xfrm>
              <a:off x="4405363" y="2037988"/>
              <a:ext cx="0" cy="150489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/>
            <p:cNvCxnSpPr>
              <a:stCxn id="19" idx="2"/>
              <a:endCxn id="17" idx="0"/>
            </p:cNvCxnSpPr>
            <p:nvPr/>
          </p:nvCxnSpPr>
          <p:spPr>
            <a:xfrm>
              <a:off x="4405363" y="2616258"/>
              <a:ext cx="4354" cy="111344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/>
            <p:cNvCxnSpPr>
              <a:stCxn id="17" idx="2"/>
              <a:endCxn id="18" idx="0"/>
            </p:cNvCxnSpPr>
            <p:nvPr/>
          </p:nvCxnSpPr>
          <p:spPr>
            <a:xfrm>
              <a:off x="4409717" y="3155383"/>
              <a:ext cx="2004" cy="111344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28"/>
            <p:cNvCxnSpPr>
              <a:stCxn id="18" idx="1"/>
            </p:cNvCxnSpPr>
            <p:nvPr/>
          </p:nvCxnSpPr>
          <p:spPr>
            <a:xfrm flipH="1">
              <a:off x="3041729" y="3524819"/>
              <a:ext cx="912792" cy="0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ipse 30"/>
            <p:cNvSpPr/>
            <p:nvPr/>
          </p:nvSpPr>
          <p:spPr>
            <a:xfrm>
              <a:off x="4877102" y="2631235"/>
              <a:ext cx="255071" cy="230576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MCD</a:t>
              </a:r>
              <a:endParaRPr lang="es-MX" sz="600" dirty="0"/>
            </a:p>
          </p:txBody>
        </p:sp>
        <p:sp>
          <p:nvSpPr>
            <p:cNvPr id="32" name="Elipse 31"/>
            <p:cNvSpPr/>
            <p:nvPr/>
          </p:nvSpPr>
          <p:spPr>
            <a:xfrm>
              <a:off x="4883398" y="3155383"/>
              <a:ext cx="248775" cy="237255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MCE</a:t>
              </a:r>
              <a:endParaRPr lang="es-MX" sz="600" dirty="0"/>
            </a:p>
          </p:txBody>
        </p:sp>
        <p:cxnSp>
          <p:nvCxnSpPr>
            <p:cNvPr id="36" name="Conector angular 35"/>
            <p:cNvCxnSpPr/>
            <p:nvPr/>
          </p:nvCxnSpPr>
          <p:spPr>
            <a:xfrm>
              <a:off x="2652584" y="3955354"/>
              <a:ext cx="4843849" cy="71181"/>
            </a:xfrm>
            <a:prstGeom prst="bentConnector3">
              <a:avLst>
                <a:gd name="adj1" fmla="val -340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ángulo 37"/>
            <p:cNvSpPr/>
            <p:nvPr/>
          </p:nvSpPr>
          <p:spPr>
            <a:xfrm>
              <a:off x="7496433" y="3782911"/>
              <a:ext cx="930875" cy="487247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Instruirá la liberación de recursos al fiduciario</a:t>
              </a:r>
              <a:endParaRPr lang="es-MX" sz="600" dirty="0"/>
            </a:p>
          </p:txBody>
        </p:sp>
        <p:sp>
          <p:nvSpPr>
            <p:cNvPr id="61" name="Rectángulo 60"/>
            <p:cNvSpPr/>
            <p:nvPr/>
          </p:nvSpPr>
          <p:spPr>
            <a:xfrm>
              <a:off x="2114528" y="4648206"/>
              <a:ext cx="1100109" cy="356600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Registrará la transferencia de los recursos</a:t>
              </a:r>
              <a:endParaRPr lang="es-MX" sz="600" dirty="0"/>
            </a:p>
          </p:txBody>
        </p:sp>
        <p:sp>
          <p:nvSpPr>
            <p:cNvPr id="64" name="Rectángulo 63"/>
            <p:cNvSpPr/>
            <p:nvPr/>
          </p:nvSpPr>
          <p:spPr>
            <a:xfrm>
              <a:off x="4028303" y="4601467"/>
              <a:ext cx="960295" cy="435554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Transferirá los recursos a la  cuenta ejecutora</a:t>
              </a:r>
              <a:endParaRPr lang="es-MX" sz="600" dirty="0"/>
            </a:p>
          </p:txBody>
        </p:sp>
        <p:sp>
          <p:nvSpPr>
            <p:cNvPr id="65" name="Rectángulo 64"/>
            <p:cNvSpPr/>
            <p:nvPr/>
          </p:nvSpPr>
          <p:spPr>
            <a:xfrm>
              <a:off x="4028303" y="5176072"/>
              <a:ext cx="966187" cy="435554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Emitirá el pago al proveedor</a:t>
              </a:r>
              <a:endParaRPr lang="es-MX" sz="600" dirty="0"/>
            </a:p>
          </p:txBody>
        </p:sp>
        <p:sp>
          <p:nvSpPr>
            <p:cNvPr id="66" name="Rectángulo 65"/>
            <p:cNvSpPr/>
            <p:nvPr/>
          </p:nvSpPr>
          <p:spPr>
            <a:xfrm>
              <a:off x="4022411" y="5798185"/>
              <a:ext cx="966187" cy="491689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Realizará la comprobación ante la Dirección de Finanzas</a:t>
              </a:r>
              <a:endParaRPr lang="es-MX" sz="600" dirty="0"/>
            </a:p>
          </p:txBody>
        </p:sp>
        <p:cxnSp>
          <p:nvCxnSpPr>
            <p:cNvPr id="68" name="Conector recto de flecha 67"/>
            <p:cNvCxnSpPr>
              <a:stCxn id="64" idx="2"/>
              <a:endCxn id="65" idx="0"/>
            </p:cNvCxnSpPr>
            <p:nvPr/>
          </p:nvCxnSpPr>
          <p:spPr>
            <a:xfrm>
              <a:off x="4508451" y="5037021"/>
              <a:ext cx="2946" cy="139051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de flecha 68"/>
            <p:cNvCxnSpPr>
              <a:stCxn id="65" idx="2"/>
              <a:endCxn id="66" idx="0"/>
            </p:cNvCxnSpPr>
            <p:nvPr/>
          </p:nvCxnSpPr>
          <p:spPr>
            <a:xfrm flipH="1">
              <a:off x="4505505" y="5611626"/>
              <a:ext cx="5892" cy="186559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angular 71"/>
            <p:cNvCxnSpPr/>
            <p:nvPr/>
          </p:nvCxnSpPr>
          <p:spPr>
            <a:xfrm rot="10800000">
              <a:off x="1668209" y="4311158"/>
              <a:ext cx="2623808" cy="1720655"/>
            </a:xfrm>
            <a:prstGeom prst="bentConnector3">
              <a:avLst>
                <a:gd name="adj1" fmla="val 91129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ángulo 77"/>
            <p:cNvSpPr/>
            <p:nvPr/>
          </p:nvSpPr>
          <p:spPr>
            <a:xfrm>
              <a:off x="753820" y="4102330"/>
              <a:ext cx="914399" cy="435554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Transferirá los recursos a cuenta ejecutora</a:t>
              </a:r>
              <a:endParaRPr lang="es-MX" sz="600" dirty="0"/>
            </a:p>
          </p:txBody>
        </p:sp>
        <p:sp>
          <p:nvSpPr>
            <p:cNvPr id="82" name="Rectángulo 81"/>
            <p:cNvSpPr/>
            <p:nvPr/>
          </p:nvSpPr>
          <p:spPr>
            <a:xfrm>
              <a:off x="753820" y="4644209"/>
              <a:ext cx="914397" cy="258428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Revisará los documentos</a:t>
              </a:r>
              <a:endParaRPr lang="es-MX" sz="600" dirty="0"/>
            </a:p>
          </p:txBody>
        </p:sp>
        <p:sp>
          <p:nvSpPr>
            <p:cNvPr id="83" name="Rectángulo 82"/>
            <p:cNvSpPr/>
            <p:nvPr/>
          </p:nvSpPr>
          <p:spPr>
            <a:xfrm>
              <a:off x="753820" y="5000809"/>
              <a:ext cx="914397" cy="258428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Validará en el sistema</a:t>
              </a:r>
              <a:endParaRPr lang="es-MX" sz="600" dirty="0"/>
            </a:p>
          </p:txBody>
        </p:sp>
        <p:sp>
          <p:nvSpPr>
            <p:cNvPr id="84" name="Rectángulo 83"/>
            <p:cNvSpPr/>
            <p:nvPr/>
          </p:nvSpPr>
          <p:spPr>
            <a:xfrm>
              <a:off x="753819" y="5353199"/>
              <a:ext cx="914397" cy="258428"/>
            </a:xfrm>
            <a:prstGeom prst="rect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Archivará los documentos</a:t>
              </a:r>
              <a:endParaRPr lang="es-MX" sz="600" dirty="0"/>
            </a:p>
          </p:txBody>
        </p:sp>
        <p:sp>
          <p:nvSpPr>
            <p:cNvPr id="85" name="Elipse 84"/>
            <p:cNvSpPr/>
            <p:nvPr/>
          </p:nvSpPr>
          <p:spPr>
            <a:xfrm flipH="1">
              <a:off x="885680" y="5795770"/>
              <a:ext cx="650673" cy="278782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Fin</a:t>
              </a:r>
              <a:endParaRPr lang="es-MX" sz="600" dirty="0"/>
            </a:p>
          </p:txBody>
        </p:sp>
        <p:sp>
          <p:nvSpPr>
            <p:cNvPr id="86" name="Elipse 85"/>
            <p:cNvSpPr/>
            <p:nvPr/>
          </p:nvSpPr>
          <p:spPr>
            <a:xfrm>
              <a:off x="4942702" y="5021982"/>
              <a:ext cx="248775" cy="237255"/>
            </a:xfrm>
            <a:prstGeom prst="ellipse">
              <a:avLst/>
            </a:prstGeom>
            <a:grpFill/>
            <a:ln>
              <a:solidFill>
                <a:srgbClr val="0085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MCP</a:t>
              </a:r>
              <a:endParaRPr lang="es-MX" sz="600" dirty="0"/>
            </a:p>
          </p:txBody>
        </p:sp>
        <p:cxnSp>
          <p:nvCxnSpPr>
            <p:cNvPr id="90" name="Conector recto de flecha 89"/>
            <p:cNvCxnSpPr>
              <a:stCxn id="78" idx="2"/>
              <a:endCxn id="82" idx="0"/>
            </p:cNvCxnSpPr>
            <p:nvPr/>
          </p:nvCxnSpPr>
          <p:spPr>
            <a:xfrm flipH="1">
              <a:off x="1211019" y="4537884"/>
              <a:ext cx="1" cy="106325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de flecha 90"/>
            <p:cNvCxnSpPr/>
            <p:nvPr/>
          </p:nvCxnSpPr>
          <p:spPr>
            <a:xfrm flipH="1">
              <a:off x="1211015" y="4882121"/>
              <a:ext cx="1" cy="106325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de flecha 91"/>
            <p:cNvCxnSpPr/>
            <p:nvPr/>
          </p:nvCxnSpPr>
          <p:spPr>
            <a:xfrm flipH="1">
              <a:off x="1211014" y="5236161"/>
              <a:ext cx="1" cy="106325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 recto de flecha 92"/>
            <p:cNvCxnSpPr/>
            <p:nvPr/>
          </p:nvCxnSpPr>
          <p:spPr>
            <a:xfrm>
              <a:off x="1185125" y="5622339"/>
              <a:ext cx="1" cy="177549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CuadroTexto 94"/>
            <p:cNvSpPr txBox="1"/>
            <p:nvPr/>
          </p:nvSpPr>
          <p:spPr>
            <a:xfrm>
              <a:off x="461318" y="6356204"/>
              <a:ext cx="65161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MX" sz="600" dirty="0" smtClean="0"/>
                <a:t>MCA= momento Contable del Aprobado     MCM= Momento Contable del Modificado  MCC= Momento Contable del Comprometido</a:t>
              </a:r>
            </a:p>
            <a:p>
              <a:r>
                <a:rPr lang="es-MX" sz="600" dirty="0" smtClean="0"/>
                <a:t>MCD= Momento Contable del Devengado  MCE= Momento Contable del Ejercido          MCP= Momento Contable del Pagado</a:t>
              </a:r>
            </a:p>
            <a:p>
              <a:endParaRPr lang="es-MX" sz="600" dirty="0"/>
            </a:p>
          </p:txBody>
        </p:sp>
        <p:cxnSp>
          <p:nvCxnSpPr>
            <p:cNvPr id="6" name="Conector angular 5"/>
            <p:cNvCxnSpPr>
              <a:stCxn id="38" idx="2"/>
              <a:endCxn id="61" idx="0"/>
            </p:cNvCxnSpPr>
            <p:nvPr/>
          </p:nvCxnSpPr>
          <p:spPr>
            <a:xfrm rot="5400000">
              <a:off x="5124203" y="1810538"/>
              <a:ext cx="378048" cy="5297288"/>
            </a:xfrm>
            <a:prstGeom prst="bentConnector3">
              <a:avLst>
                <a:gd name="adj1" fmla="val 50000"/>
              </a:avLst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/>
            <p:cNvCxnSpPr>
              <a:stCxn id="61" idx="3"/>
              <a:endCxn id="64" idx="1"/>
            </p:cNvCxnSpPr>
            <p:nvPr/>
          </p:nvCxnSpPr>
          <p:spPr>
            <a:xfrm flipV="1">
              <a:off x="3214637" y="4819244"/>
              <a:ext cx="813666" cy="7262"/>
            </a:xfrm>
            <a:prstGeom prst="straightConnector1">
              <a:avLst/>
            </a:prstGeom>
            <a:grpFill/>
            <a:ln>
              <a:solidFill>
                <a:srgbClr val="00858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4530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1843</TotalTime>
  <Words>730</Words>
  <Application>Microsoft Office PowerPoint</Application>
  <PresentationFormat>Presentación en pantalla (4:3)</PresentationFormat>
  <Paragraphs>114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Grecia</dc:creator>
  <cp:lastModifiedBy>Emmanuel</cp:lastModifiedBy>
  <cp:revision>154</cp:revision>
  <dcterms:created xsi:type="dcterms:W3CDTF">2016-04-25T17:41:03Z</dcterms:created>
  <dcterms:modified xsi:type="dcterms:W3CDTF">2017-02-17T18:27:41Z</dcterms:modified>
</cp:coreProperties>
</file>