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94" r:id="rId4"/>
    <p:sldId id="295" r:id="rId5"/>
    <p:sldId id="262" r:id="rId6"/>
    <p:sldId id="289" r:id="rId7"/>
    <p:sldId id="288" r:id="rId8"/>
    <p:sldId id="290" r:id="rId9"/>
    <p:sldId id="291" r:id="rId10"/>
    <p:sldId id="292" r:id="rId11"/>
    <p:sldId id="266" r:id="rId12"/>
    <p:sldId id="299" r:id="rId13"/>
    <p:sldId id="304" r:id="rId14"/>
    <p:sldId id="305" r:id="rId15"/>
    <p:sldId id="303" r:id="rId16"/>
    <p:sldId id="300" r:id="rId17"/>
    <p:sldId id="302" r:id="rId18"/>
    <p:sldId id="301" r:id="rId19"/>
    <p:sldId id="306" r:id="rId20"/>
    <p:sldId id="25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EBBC7-C0D8-4F48-9296-5DD1696B9F42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2E91F-B4BD-4580-8FD8-866D62DAC3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52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7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66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34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054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3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007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547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01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3388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3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98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41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14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0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09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4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25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88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0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0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i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-67728" y="-1"/>
            <a:ext cx="12259728" cy="6858001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967-9CD8-9847-BA0D-40D44DA65902}" type="datetimeFigureOut">
              <a:rPr lang="es-ES" smtClean="0"/>
              <a:pPr/>
              <a:t>25/06/2018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F8C-7F43-7A41-9E1A-DB55A98225B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Imagen 5" descr="fond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8275" y="378511"/>
            <a:ext cx="12769725" cy="6422652"/>
          </a:xfrm>
          <a:prstGeom prst="rect">
            <a:avLst/>
          </a:prstGeom>
        </p:spPr>
      </p:pic>
      <p:pic>
        <p:nvPicPr>
          <p:cNvPr id="8" name="Imagen 7" descr="interior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2340"/>
            <a:ext cx="12192000" cy="62217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9613" y="898872"/>
            <a:ext cx="11400041" cy="544921"/>
          </a:xfrm>
        </p:spPr>
        <p:txBody>
          <a:bodyPr>
            <a:normAutofit/>
          </a:bodyPr>
          <a:lstStyle>
            <a:lvl1pPr algn="l">
              <a:defRPr sz="37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7959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_tem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466865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25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2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18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86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84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7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30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5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7A0B-DE57-43F8-AA15-8C2AF9ED9585}" type="datetimeFigureOut">
              <a:rPr lang="es-MX" smtClean="0"/>
              <a:t>25/06/2018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1481-E51A-4658-818A-D5C12987E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40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82532" y="5640230"/>
            <a:ext cx="800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Becas y </a:t>
            </a:r>
            <a:r>
              <a:rPr lang="es-MX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otros apoyos económicos</a:t>
            </a:r>
            <a:endParaRPr lang="es-MX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1732" y="4747678"/>
            <a:ext cx="51985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VR/Circular 11/2018</a:t>
            </a:r>
            <a:endParaRPr lang="es-MX" sz="4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5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01390"/>
            <a:ext cx="10515600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3800" b="1" dirty="0" smtClean="0"/>
              <a:t>VR/Circular 11/2018, </a:t>
            </a:r>
            <a:r>
              <a:rPr lang="es-ES" sz="2000" b="1" dirty="0" smtClean="0"/>
              <a:t>28 de mayo de 2018</a:t>
            </a:r>
            <a:endParaRPr lang="en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024836"/>
            <a:ext cx="8572500" cy="54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121897" tIns="121897" rIns="121897" bIns="121897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6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" sz="6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" sz="6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" sz="6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6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Consideraciones Generales</a:t>
            </a:r>
            <a:endParaRPr lang="en" sz="6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049867" y="567266"/>
            <a:ext cx="10092266" cy="5723467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marL="457200" indent="-457200" algn="just">
              <a:buFont typeface="Wingdings" charset="2"/>
              <a:buChar char="Ø"/>
            </a:pPr>
            <a:r>
              <a:rPr lang="es-MX" sz="2800" dirty="0" smtClean="0"/>
              <a:t>Como se señaló, cuando se deposite el recurso directo al estudiante o egresado (personas sin relación laboral), deberá emitirse un CFDI de Egresos, los conceptos de gasto aplicables serán los contenidos en el:</a:t>
            </a:r>
          </a:p>
          <a:p>
            <a:pPr marL="493713" algn="just">
              <a:buFont typeface="Wingdings" charset="2"/>
              <a:buChar char="Ø"/>
            </a:pPr>
            <a:endParaRPr lang="es-MX" sz="2200" dirty="0"/>
          </a:p>
          <a:p>
            <a:pPr marL="493713"/>
            <a:r>
              <a:rPr lang="es-ES" sz="2200" b="1" dirty="0"/>
              <a:t>CONCEPTO 4400. AYUDAS  SOCIALES</a:t>
            </a:r>
            <a:endParaRPr lang="es-ES_tradnl" sz="2200" b="1" dirty="0"/>
          </a:p>
          <a:p>
            <a:pPr marL="493713"/>
            <a:r>
              <a:rPr lang="es-MX" sz="2200" dirty="0"/>
              <a:t>Asignaciones que los entes públicos otorgan a personas, instituciones y diversos sectores de la población para propósitos sociales.</a:t>
            </a:r>
            <a:endParaRPr lang="es-ES_tradnl" sz="2200" dirty="0"/>
          </a:p>
          <a:p>
            <a:pPr marL="493713"/>
            <a:r>
              <a:rPr lang="es-MX" sz="2200" dirty="0"/>
              <a:t> </a:t>
            </a:r>
            <a:endParaRPr lang="es-ES_tradnl" sz="2200" dirty="0"/>
          </a:p>
          <a:p>
            <a:pPr marL="493713"/>
            <a:r>
              <a:rPr lang="es-ES" sz="2200" dirty="0"/>
              <a:t>PARTIDA GENÉRICA  441. Ayudas  sociales  a  personas</a:t>
            </a:r>
            <a:endParaRPr lang="es-ES_tradnl" sz="2200" dirty="0"/>
          </a:p>
          <a:p>
            <a:pPr marL="493713"/>
            <a:r>
              <a:rPr lang="es-ES" sz="2200" dirty="0"/>
              <a:t>Asignaciones destinadas al auxilio o ayudas especiales que no revisten carácter permanente, que los entes públicos otorgan a personas u hogares para propósitos sociales.</a:t>
            </a:r>
            <a:endParaRPr lang="es-ES_tradnl" sz="2200" dirty="0"/>
          </a:p>
          <a:p>
            <a:pPr marL="493713"/>
            <a:r>
              <a:rPr lang="es-MX" sz="2200" dirty="0"/>
              <a:t> </a:t>
            </a:r>
            <a:endParaRPr lang="es-ES_tradnl" sz="2200" dirty="0"/>
          </a:p>
          <a:p>
            <a:pPr marL="457200" indent="-457200" algn="just">
              <a:buFont typeface="Wingdings" charset="2"/>
              <a:buChar char="Ø"/>
            </a:pPr>
            <a:endParaRPr lang="es-ES_tradnl" sz="2000" i="1" dirty="0" smtClean="0"/>
          </a:p>
          <a:p>
            <a:pPr marL="457200" indent="-457200" algn="just">
              <a:buFont typeface="Wingdings" charset="2"/>
              <a:buChar char="Ø"/>
            </a:pPr>
            <a:endParaRPr lang="es-ES_tradnl" sz="2000" i="1" dirty="0"/>
          </a:p>
          <a:p>
            <a:r>
              <a:rPr lang="es-ES" sz="2000" i="1" dirty="0"/>
              <a:t> </a:t>
            </a:r>
            <a:endParaRPr lang="es-ES_tradnl" sz="2000" i="1" dirty="0"/>
          </a:p>
          <a:p>
            <a:pPr algn="just"/>
            <a:endParaRPr lang="es-ES" sz="2000" b="1" i="1" dirty="0" smtClean="0">
              <a:solidFill>
                <a:srgbClr val="FFFFFF"/>
              </a:solidFill>
              <a:ea typeface="Muli"/>
              <a:cs typeface="Muli"/>
              <a:sym typeface="Muli"/>
            </a:endParaRPr>
          </a:p>
          <a:p>
            <a:pPr algn="just"/>
            <a:r>
              <a:rPr lang="es-ES" sz="2000" b="1" i="1" dirty="0" smtClean="0">
                <a:solidFill>
                  <a:srgbClr val="FFFFFF"/>
                </a:solidFill>
                <a:ea typeface="Muli"/>
                <a:cs typeface="Muli"/>
                <a:sym typeface="Muli"/>
              </a:rPr>
              <a:t> </a:t>
            </a:r>
            <a:endParaRPr sz="2000" b="1" i="1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4291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049867" y="567266"/>
            <a:ext cx="10092266" cy="5723467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marL="493713"/>
            <a:r>
              <a:rPr lang="es-ES" sz="2200" dirty="0" smtClean="0"/>
              <a:t>PARTIDA </a:t>
            </a:r>
            <a:r>
              <a:rPr lang="es-ES" sz="2200" dirty="0"/>
              <a:t>ESPECÍFICA 4411. Becarios</a:t>
            </a:r>
            <a:endParaRPr lang="es-ES_tradnl" sz="2200" dirty="0"/>
          </a:p>
          <a:p>
            <a:pPr marL="493713" algn="just"/>
            <a:r>
              <a:rPr lang="es-ES" sz="2200" dirty="0"/>
              <a:t>Asignaciones  destinadas a cubrir el pago a estudiante o recién egresado de cualquier carrera, ya sea de niveles medio superior o superior, con los conocimientos necesarios para desarrollar cualquier actividad relacionada con sus estudios.</a:t>
            </a:r>
            <a:endParaRPr lang="es-ES_tradnl" sz="2200" dirty="0"/>
          </a:p>
          <a:p>
            <a:pPr marL="493713" algn="just">
              <a:buFont typeface="Wingdings" charset="2"/>
              <a:buChar char="Ø"/>
            </a:pPr>
            <a:endParaRPr lang="es-ES_tradnl" sz="2200" dirty="0"/>
          </a:p>
          <a:p>
            <a:pPr marL="493713" algn="just"/>
            <a:r>
              <a:rPr lang="es-ES" sz="2200" dirty="0"/>
              <a:t>PARTIDA ESPECÍFICA 4412. Seguros gastos médicos</a:t>
            </a:r>
            <a:endParaRPr lang="es-ES_tradnl" sz="2200" dirty="0"/>
          </a:p>
          <a:p>
            <a:pPr marL="493713" algn="just"/>
            <a:r>
              <a:rPr lang="es-ES" sz="2200" dirty="0"/>
              <a:t>Asignaciones  destinadas  a  cubrir el pago por concepto de apoyo de seguros de gastos médicos. </a:t>
            </a:r>
            <a:endParaRPr lang="es-ES_tradnl" sz="2200" dirty="0"/>
          </a:p>
          <a:p>
            <a:pPr marL="493713" algn="just"/>
            <a:r>
              <a:rPr lang="es-ES" sz="2200" dirty="0"/>
              <a:t> </a:t>
            </a:r>
            <a:endParaRPr lang="es-ES_tradnl" sz="2200" dirty="0"/>
          </a:p>
          <a:p>
            <a:pPr marL="493713" algn="just"/>
            <a:r>
              <a:rPr lang="es-ES" sz="2200" dirty="0"/>
              <a:t>PARTIDA ESPECÍFICA 4413. Apoyo de programas específicos</a:t>
            </a:r>
            <a:endParaRPr lang="es-ES_tradnl" sz="2200" dirty="0"/>
          </a:p>
          <a:p>
            <a:pPr marL="493713" algn="just"/>
            <a:r>
              <a:rPr lang="es-ES" sz="2200" dirty="0"/>
              <a:t>Asignaciones  destinadas  a  cubrir el pago por concepto de apoyo de programas específicos.</a:t>
            </a:r>
            <a:endParaRPr lang="es-ES_tradnl" sz="2200" dirty="0"/>
          </a:p>
          <a:p>
            <a:pPr marL="493713" algn="just"/>
            <a:r>
              <a:rPr lang="es-ES" sz="2200" dirty="0"/>
              <a:t> </a:t>
            </a:r>
            <a:endParaRPr lang="es-ES_tradnl" sz="2200" dirty="0"/>
          </a:p>
          <a:p>
            <a:pPr marL="493713" algn="just"/>
            <a:r>
              <a:rPr lang="es-ES" sz="2200" dirty="0"/>
              <a:t>PARTIDA GENÉRICA 442. Becas y otras ayudas para programas de capacitación</a:t>
            </a:r>
            <a:endParaRPr lang="es-ES_tradnl" sz="2200" dirty="0"/>
          </a:p>
          <a:p>
            <a:pPr marL="493713" algn="just"/>
            <a:r>
              <a:rPr lang="es-ES" sz="2200" dirty="0"/>
              <a:t>Asignaciones destinadas a becas y otras ayudas para programas de formación o capacitación acordadas  con  personas.  </a:t>
            </a:r>
            <a:endParaRPr lang="es-ES_tradnl" sz="2200" dirty="0"/>
          </a:p>
          <a:p>
            <a:pPr marL="457200" indent="-457200" algn="just">
              <a:buFont typeface="Wingdings" charset="2"/>
              <a:buChar char="Ø"/>
            </a:pPr>
            <a:endParaRPr lang="es-ES_tradnl" sz="2000" i="1" dirty="0" smtClean="0"/>
          </a:p>
          <a:p>
            <a:pPr marL="457200" indent="-457200" algn="just">
              <a:buFont typeface="Wingdings" charset="2"/>
              <a:buChar char="Ø"/>
            </a:pPr>
            <a:endParaRPr lang="es-ES_tradnl" sz="2000" i="1" dirty="0"/>
          </a:p>
          <a:p>
            <a:r>
              <a:rPr lang="es-ES" sz="2000" i="1" dirty="0"/>
              <a:t> </a:t>
            </a:r>
            <a:endParaRPr lang="es-ES_tradnl" sz="2000" i="1" dirty="0"/>
          </a:p>
          <a:p>
            <a:pPr algn="just"/>
            <a:endParaRPr lang="es-ES" sz="2000" b="1" i="1" dirty="0" smtClean="0">
              <a:solidFill>
                <a:srgbClr val="FFFFFF"/>
              </a:solidFill>
              <a:ea typeface="Muli"/>
              <a:cs typeface="Muli"/>
              <a:sym typeface="Muli"/>
            </a:endParaRPr>
          </a:p>
          <a:p>
            <a:pPr algn="just"/>
            <a:r>
              <a:rPr lang="es-ES" sz="2000" b="1" i="1" dirty="0" smtClean="0">
                <a:solidFill>
                  <a:srgbClr val="FFFFFF"/>
                </a:solidFill>
                <a:ea typeface="Muli"/>
                <a:cs typeface="Muli"/>
                <a:sym typeface="Muli"/>
              </a:rPr>
              <a:t> </a:t>
            </a:r>
            <a:endParaRPr sz="2000" b="1" i="1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7260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049867" y="567266"/>
            <a:ext cx="10092266" cy="5404909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marL="407988"/>
            <a:r>
              <a:rPr lang="es-ES" sz="2200" dirty="0"/>
              <a:t>PARTIDA PARTIDA ESPECÍFICA 4421. Becas alumnos nacionales</a:t>
            </a:r>
            <a:endParaRPr lang="es-ES_tradnl" sz="2200" dirty="0"/>
          </a:p>
          <a:p>
            <a:pPr marL="407988"/>
            <a:r>
              <a:rPr lang="es-ES" sz="2200" dirty="0"/>
              <a:t>Asignaciones destinadas al sostenimiento o ayuda de estudiantes de origen mexicano, que realicen estudios en planteles educativos del país o del extranjero, de conformidad con las disposiciones que al efecto establezca la normatividad institucional. </a:t>
            </a:r>
            <a:endParaRPr lang="es-ES_tradnl" sz="2200" dirty="0"/>
          </a:p>
          <a:p>
            <a:pPr marL="407988"/>
            <a:r>
              <a:rPr lang="es-ES" sz="2200" dirty="0"/>
              <a:t> </a:t>
            </a:r>
            <a:endParaRPr lang="es-ES_tradnl" sz="2200" dirty="0"/>
          </a:p>
          <a:p>
            <a:pPr marL="407988"/>
            <a:r>
              <a:rPr lang="es-ES" sz="2200" dirty="0"/>
              <a:t>PARTIDA ESPECÍFICA 4422. Becas alumnos extranjeros</a:t>
            </a:r>
            <a:endParaRPr lang="es-ES_tradnl" sz="2200" dirty="0"/>
          </a:p>
          <a:p>
            <a:pPr marL="407988"/>
            <a:r>
              <a:rPr lang="es-ES" sz="2200" dirty="0"/>
              <a:t>Asignaciones destinadas al sostenimiento o ayuda de estudiantes de procedencia extranjera, que realicen estudios en dependencias de la Red Universitaria, de conformidad con las disposiciones que al efecto establezca la normatividad institucional. </a:t>
            </a:r>
            <a:endParaRPr lang="es-ES_tradnl" sz="2200" dirty="0"/>
          </a:p>
          <a:p>
            <a:pPr marL="493713"/>
            <a:endParaRPr lang="es-ES_tradnl" sz="2000" i="1" dirty="0" smtClean="0"/>
          </a:p>
          <a:p>
            <a:pPr marL="457200" indent="-457200" algn="just">
              <a:buFont typeface="Wingdings" charset="2"/>
              <a:buChar char="Ø"/>
            </a:pPr>
            <a:endParaRPr lang="es-ES_tradnl" sz="2000" i="1" dirty="0"/>
          </a:p>
          <a:p>
            <a:r>
              <a:rPr lang="es-ES" sz="2000" i="1" dirty="0"/>
              <a:t> </a:t>
            </a:r>
            <a:endParaRPr lang="es-ES_tradnl" sz="2000" i="1" dirty="0"/>
          </a:p>
          <a:p>
            <a:pPr algn="just"/>
            <a:endParaRPr lang="es-ES" sz="2000" b="1" i="1" dirty="0" smtClean="0">
              <a:solidFill>
                <a:srgbClr val="FFFFFF"/>
              </a:solidFill>
              <a:ea typeface="Muli"/>
              <a:cs typeface="Muli"/>
              <a:sym typeface="Muli"/>
            </a:endParaRPr>
          </a:p>
          <a:p>
            <a:pPr algn="just"/>
            <a:r>
              <a:rPr lang="es-ES" sz="2000" b="1" i="1" dirty="0" smtClean="0">
                <a:solidFill>
                  <a:srgbClr val="FFFFFF"/>
                </a:solidFill>
                <a:ea typeface="Muli"/>
                <a:cs typeface="Muli"/>
                <a:sym typeface="Muli"/>
              </a:rPr>
              <a:t> </a:t>
            </a:r>
            <a:endParaRPr sz="2000" b="1" i="1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1110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049867" y="567266"/>
            <a:ext cx="10092266" cy="5723467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just"/>
            <a:r>
              <a:rPr lang="es-MX" sz="2800" dirty="0" smtClean="0"/>
              <a:t>Al </a:t>
            </a:r>
            <a:r>
              <a:rPr lang="es-MX" sz="2800" dirty="0"/>
              <a:t>respecto, se deberá considerar lo siguiente:</a:t>
            </a:r>
          </a:p>
          <a:p>
            <a:pPr algn="just"/>
            <a:endParaRPr lang="es-MX" sz="2800" dirty="0"/>
          </a:p>
          <a:p>
            <a:pPr marL="914400" lvl="1" indent="-457200" algn="just">
              <a:buFont typeface="Courier New" charset="0"/>
              <a:buChar char="o"/>
            </a:pPr>
            <a:r>
              <a:rPr lang="es-MX" sz="2800" dirty="0"/>
              <a:t>Si existe el reintegro total o parcial, no se cancelará el CFDI.</a:t>
            </a:r>
          </a:p>
          <a:p>
            <a:pPr marL="914400" lvl="1" indent="-457200" algn="just">
              <a:buFont typeface="Courier New" charset="0"/>
              <a:buChar char="o"/>
            </a:pPr>
            <a:r>
              <a:rPr lang="es-MX" sz="2800" dirty="0"/>
              <a:t>El reintegro se registrará en el sistema contable institucional y se depositará a la cuenta bancaria de origen de la fuente de financiamiento.</a:t>
            </a:r>
          </a:p>
          <a:p>
            <a:pPr marL="457200" indent="-457200" algn="just">
              <a:buFont typeface="Wingdings" charset="2"/>
              <a:buChar char="Ø"/>
            </a:pPr>
            <a:endParaRPr lang="es-ES_tradnl" sz="2000" i="1" dirty="0"/>
          </a:p>
          <a:p>
            <a:r>
              <a:rPr lang="es-ES" sz="2000" i="1" dirty="0"/>
              <a:t> </a:t>
            </a:r>
            <a:endParaRPr lang="es-ES_tradnl" sz="2000" i="1" dirty="0"/>
          </a:p>
          <a:p>
            <a:pPr algn="just"/>
            <a:endParaRPr lang="es-ES" sz="2000" b="1" i="1" dirty="0" smtClean="0">
              <a:solidFill>
                <a:srgbClr val="FFFFFF"/>
              </a:solidFill>
              <a:ea typeface="Muli"/>
              <a:cs typeface="Muli"/>
              <a:sym typeface="Muli"/>
            </a:endParaRPr>
          </a:p>
          <a:p>
            <a:pPr algn="just"/>
            <a:r>
              <a:rPr lang="es-ES" sz="2000" b="1" i="1" dirty="0" smtClean="0">
                <a:solidFill>
                  <a:srgbClr val="FFFFFF"/>
                </a:solidFill>
                <a:ea typeface="Muli"/>
                <a:cs typeface="Muli"/>
                <a:sym typeface="Muli"/>
              </a:rPr>
              <a:t> </a:t>
            </a:r>
            <a:endParaRPr sz="2000" b="1" i="1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087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049867" y="567266"/>
            <a:ext cx="10092266" cy="5723467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marL="457200" indent="-457200" algn="just">
              <a:buFont typeface="Wingdings" charset="2"/>
              <a:buChar char="Ø"/>
            </a:pPr>
            <a:r>
              <a:rPr lang="es-ES" sz="2800" dirty="0" smtClean="0"/>
              <a:t>Cuando se realice el pago directo al proveedor de servicios (transporte y  hospedaje) para apoyar al </a:t>
            </a:r>
            <a:r>
              <a:rPr lang="es-ES" sz="2800" dirty="0" smtClean="0"/>
              <a:t>estudiante o </a:t>
            </a:r>
            <a:r>
              <a:rPr lang="es-ES" sz="2800" dirty="0" smtClean="0"/>
              <a:t>egresado </a:t>
            </a:r>
            <a:r>
              <a:rPr lang="es-ES" sz="2800" dirty="0" smtClean="0"/>
              <a:t>(</a:t>
            </a:r>
            <a:r>
              <a:rPr lang="es-ES" sz="2800" dirty="0" smtClean="0"/>
              <a:t>personas sin relación laboral), deberá registrar en las cuentas del grupo de conceptos del gasto del 3700 – Servicios de traslado y viáticos. En este caso no se emitirá un CFDI.</a:t>
            </a:r>
            <a:endParaRPr lang="es-ES_tradnl" sz="2800" dirty="0"/>
          </a:p>
          <a:p>
            <a:pPr algn="just"/>
            <a:endParaRPr lang="es-ES" sz="2800" b="1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algn="just"/>
            <a:r>
              <a:rPr lang="es-ES" sz="28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28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67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121897" tIns="121897" rIns="121897" bIns="121897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6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Calendario para programación de pagos a estudiantes </a:t>
            </a:r>
            <a:br>
              <a:rPr lang="es-ES" sz="6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6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egresados</a:t>
            </a:r>
            <a:endParaRPr lang="en" sz="6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8"/>
          <p:cNvSpPr txBox="1">
            <a:spLocks noGrp="1"/>
          </p:cNvSpPr>
          <p:nvPr>
            <p:ph type="title"/>
          </p:nvPr>
        </p:nvSpPr>
        <p:spPr>
          <a:xfrm>
            <a:off x="344129" y="301390"/>
            <a:ext cx="11680723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3200" b="1" dirty="0" smtClean="0"/>
              <a:t>Calendario </a:t>
            </a:r>
            <a:r>
              <a:rPr lang="es-ES" sz="3200" b="1" dirty="0"/>
              <a:t>para programación de pagos a estudiantes </a:t>
            </a:r>
            <a:r>
              <a:rPr lang="es-ES" sz="3200" b="1" dirty="0" smtClean="0"/>
              <a:t>o egresado</a:t>
            </a:r>
            <a:endParaRPr lang="en" sz="32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96" y="1121697"/>
            <a:ext cx="6912077" cy="522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8"/>
          <p:cNvSpPr txBox="1">
            <a:spLocks noGrp="1"/>
          </p:cNvSpPr>
          <p:nvPr>
            <p:ph type="title"/>
          </p:nvPr>
        </p:nvSpPr>
        <p:spPr>
          <a:xfrm>
            <a:off x="344129" y="301390"/>
            <a:ext cx="11680723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s-IS" sz="3200" b="1" i="1" dirty="0" smtClean="0"/>
              <a:t>…</a:t>
            </a:r>
            <a:r>
              <a:rPr lang="es-ES" sz="3200" b="1" i="1" dirty="0" smtClean="0"/>
              <a:t>Calendario </a:t>
            </a:r>
            <a:r>
              <a:rPr lang="es-ES" sz="3200" b="1" i="1" dirty="0"/>
              <a:t>para programación de pagos a estudiantes </a:t>
            </a:r>
            <a:r>
              <a:rPr lang="es-ES" sz="3200" b="1" i="1" dirty="0" smtClean="0"/>
              <a:t>o egresado</a:t>
            </a:r>
            <a:endParaRPr lang="en" sz="32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97" y="1387718"/>
            <a:ext cx="6882580" cy="36795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99071" y="5277916"/>
            <a:ext cx="686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/>
              <a:t>NOTA.</a:t>
            </a:r>
          </a:p>
          <a:p>
            <a:pPr algn="just"/>
            <a:r>
              <a:rPr lang="es-ES_tradnl" dirty="0" smtClean="0"/>
              <a:t>Se </a:t>
            </a:r>
            <a:r>
              <a:rPr lang="es-ES_tradnl" dirty="0"/>
              <a:t>exceptúan de lo anterior, los pagos correspondientes al programa de Becas Institucionales, lo cuales se estarán programando dentro de los primeros 5 días de cada mes.</a:t>
            </a:r>
          </a:p>
        </p:txBody>
      </p:sp>
    </p:spTree>
    <p:extLst>
      <p:ext uri="{BB962C8B-B14F-4D97-AF65-F5344CB8AC3E}">
        <p14:creationId xmlns:p14="http://schemas.microsoft.com/office/powerpoint/2010/main" val="1210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92741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800" b="1" dirty="0" err="1" smtClean="0"/>
              <a:t>Normatividad</a:t>
            </a:r>
            <a:r>
              <a:rPr lang="es-ES" sz="3800" b="1" dirty="0" smtClean="0"/>
              <a:t> aplicable para el pago de </a:t>
            </a:r>
            <a:br>
              <a:rPr lang="es-ES" sz="3800" b="1" dirty="0" smtClean="0"/>
            </a:br>
            <a:r>
              <a:rPr lang="es-ES" sz="3800" b="1" dirty="0" smtClean="0"/>
              <a:t>BECAS y OTROS APOYO S ECONOMICOS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838200" y="2071688"/>
            <a:ext cx="10176933" cy="4314825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just"/>
            <a:r>
              <a:rPr lang="es-MX" sz="2800" dirty="0" smtClean="0"/>
              <a:t>El </a:t>
            </a:r>
            <a:r>
              <a:rPr lang="es-MX" sz="2800" dirty="0"/>
              <a:t>Artículo 93 de la Ley del Impuesto sobre la Renta señala que:</a:t>
            </a:r>
          </a:p>
          <a:p>
            <a:pPr algn="just"/>
            <a:r>
              <a:rPr lang="es-MX" sz="2800" dirty="0"/>
              <a:t>“No se pagará el impuesto sobre la renta por la obtención de los siguientes ingresos”: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b="1" dirty="0" smtClean="0"/>
              <a:t>Fracción VIII. “</a:t>
            </a:r>
            <a:r>
              <a:rPr lang="es-MX" sz="2800" dirty="0" smtClean="0"/>
              <a:t>Los </a:t>
            </a:r>
            <a:r>
              <a:rPr lang="es-MX" sz="2800" dirty="0"/>
              <a:t>percibidos con motivo de subsidios por incapacidad, </a:t>
            </a:r>
            <a:r>
              <a:rPr lang="es-MX" sz="2800" b="1" dirty="0"/>
              <a:t>becas educacionales para los trabajadores o sus hijos</a:t>
            </a:r>
            <a:r>
              <a:rPr lang="es-MX" sz="2800" dirty="0"/>
              <a:t>, guarderías infantiles, actividades culturales y deportivas, y otras prestaciones de previsión social, de naturaleza análoga, que se concedan de manera general, de acuerdo con las leyes o por contratos de </a:t>
            </a:r>
            <a:r>
              <a:rPr lang="es-MX" sz="2800" dirty="0" smtClean="0"/>
              <a:t>trabajo”.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934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6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92741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s-IS" sz="3800" b="1" i="1" dirty="0" smtClean="0"/>
              <a:t>…</a:t>
            </a:r>
            <a:r>
              <a:rPr lang="en" sz="3800" b="1" i="1" dirty="0" err="1" smtClean="0"/>
              <a:t>Normatividad</a:t>
            </a:r>
            <a:r>
              <a:rPr lang="es-ES" sz="3800" b="1" i="1" dirty="0" smtClean="0"/>
              <a:t> aplicable para el pago de </a:t>
            </a:r>
            <a:br>
              <a:rPr lang="es-ES" sz="3800" b="1" i="1" dirty="0" smtClean="0"/>
            </a:br>
            <a:r>
              <a:rPr lang="es-ES" sz="3800" b="1" i="1" dirty="0" smtClean="0"/>
              <a:t>BECAS y OTROS APOYO S ECONOMICOS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838200" y="2286000"/>
            <a:ext cx="10176933" cy="4316819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just"/>
            <a:r>
              <a:rPr lang="es-MX" sz="2800" dirty="0" smtClean="0"/>
              <a:t>En </a:t>
            </a:r>
            <a:r>
              <a:rPr lang="es-MX" sz="2800" dirty="0"/>
              <a:t>el caso de las llamadas becas </a:t>
            </a:r>
            <a:r>
              <a:rPr lang="es-MX" sz="2800" dirty="0" smtClean="0"/>
              <a:t>a </a:t>
            </a:r>
            <a:r>
              <a:rPr lang="es-MX" sz="2800" dirty="0"/>
              <a:t>los </a:t>
            </a:r>
            <a:r>
              <a:rPr lang="es-MX" sz="2800" dirty="0" smtClean="0"/>
              <a:t>estudiantes o egresados, </a:t>
            </a:r>
            <a:r>
              <a:rPr lang="es-MX" sz="2800" b="1" dirty="0"/>
              <a:t>que en realidad constituyen apoyos que otorga nuestra Institución, </a:t>
            </a:r>
            <a:r>
              <a:rPr lang="es-MX" sz="2800" dirty="0"/>
              <a:t>de acuerdo a los lineamientos de los programas establecidos para el efecto; se hace mención a lo siguiente: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El Servicio de Administración Tributaria (SAT), con el objeto de documentar fiscalmente las erogaciones realizadas por este concepto, por los Entes Públicos, estableció la obligación de emitir un </a:t>
            </a:r>
            <a:r>
              <a:rPr lang="es-MX" sz="2800" b="1" dirty="0"/>
              <a:t>CFDI de Egresos por la entrega de Apoyos y Estímulos a la Ciudadanía. </a:t>
            </a:r>
          </a:p>
        </p:txBody>
      </p:sp>
    </p:spTree>
    <p:extLst>
      <p:ext uri="{BB962C8B-B14F-4D97-AF65-F5344CB8AC3E}">
        <p14:creationId xmlns:p14="http://schemas.microsoft.com/office/powerpoint/2010/main" val="12137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92741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s-IS" sz="3800" b="1" i="1" dirty="0" smtClean="0"/>
              <a:t>…</a:t>
            </a:r>
            <a:r>
              <a:rPr lang="en" sz="3800" b="1" i="1" dirty="0" err="1" smtClean="0"/>
              <a:t>Normatividad</a:t>
            </a:r>
            <a:r>
              <a:rPr lang="es-ES" sz="3800" b="1" i="1" dirty="0" smtClean="0"/>
              <a:t> aplicable para el pago de </a:t>
            </a:r>
            <a:br>
              <a:rPr lang="es-ES" sz="3800" b="1" i="1" dirty="0" smtClean="0"/>
            </a:br>
            <a:r>
              <a:rPr lang="es-ES" sz="3800" b="1" i="1" dirty="0" smtClean="0"/>
              <a:t>BECAS y OTROS APOYO S ECONOMICOS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838200" y="1557866"/>
            <a:ext cx="10176933" cy="4885797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just"/>
            <a:r>
              <a:rPr lang="es-MX" sz="2800" dirty="0" smtClean="0"/>
              <a:t>Por </a:t>
            </a:r>
            <a:r>
              <a:rPr lang="es-MX" sz="2800" dirty="0"/>
              <a:t>lo anterior, </a:t>
            </a:r>
            <a:r>
              <a:rPr lang="es-MX" sz="2800" b="1" dirty="0"/>
              <a:t>nuestra Institución se encuentra obligada a emitir el citado CFDI de Egresos por los apoyos </a:t>
            </a:r>
            <a:r>
              <a:rPr lang="es-MX" sz="2800" b="1" dirty="0" smtClean="0"/>
              <a:t>económicos otorgados </a:t>
            </a:r>
            <a:r>
              <a:rPr lang="es-MX" sz="2800" dirty="0"/>
              <a:t>a los estudiantes y egresados de acuerdo a los programas establecidos, para comprobar fiscalmente la erogación realizada. </a:t>
            </a:r>
            <a:endParaRPr lang="es-MX" sz="2800" dirty="0" smtClean="0"/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Con ello se evitará que el estudiante o egresado al recibir el recurso en una cuenta bancaria, incurra </a:t>
            </a:r>
            <a:r>
              <a:rPr lang="es-MX" sz="2800" dirty="0"/>
              <a:t>involuntariamente en lo que el SAT considera como práctica fiscal </a:t>
            </a:r>
            <a:r>
              <a:rPr lang="es-MX" sz="2800" dirty="0" smtClean="0"/>
              <a:t>indebida, aunado que con la emisión </a:t>
            </a:r>
            <a:r>
              <a:rPr lang="es-MX" sz="2800" dirty="0"/>
              <a:t>del CDFI de Egresos y con el hecho de que el estudiante se inscriba en el RFC, se cumplirían cabalmente las obligaciones fiscales tanto del emisor como del receptor </a:t>
            </a:r>
            <a:r>
              <a:rPr lang="es-MX" sz="2800" dirty="0" smtClean="0"/>
              <a:t>por el  </a:t>
            </a:r>
            <a:r>
              <a:rPr lang="es-MX" sz="2800" dirty="0"/>
              <a:t>apoyo otorgado.</a:t>
            </a:r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752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01390"/>
            <a:ext cx="10515599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3800" b="1" dirty="0" smtClean="0"/>
              <a:t>VR/Circular 11/2018, </a:t>
            </a:r>
            <a:r>
              <a:rPr lang="es-ES" sz="2000" b="1" dirty="0" smtClean="0"/>
              <a:t>28 de mayo de 2018</a:t>
            </a:r>
            <a:endParaRPr lang="en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836"/>
            <a:ext cx="6108859" cy="52857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59" y="3667732"/>
            <a:ext cx="5829141" cy="25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01390"/>
            <a:ext cx="10515600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3800" b="1" dirty="0" smtClean="0"/>
              <a:t>VR/Circular 11/2018, </a:t>
            </a:r>
            <a:r>
              <a:rPr lang="es-ES" sz="2000" b="1" dirty="0" smtClean="0"/>
              <a:t>28 de mayo de 2018</a:t>
            </a:r>
            <a:endParaRPr lang="en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1" y="1166951"/>
            <a:ext cx="8809703" cy="51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01390"/>
            <a:ext cx="10515600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3800" b="1" dirty="0" smtClean="0"/>
              <a:t>VR/Circular 11/2018, </a:t>
            </a:r>
            <a:r>
              <a:rPr lang="es-ES" sz="2000" b="1" dirty="0" smtClean="0"/>
              <a:t>28 de mayo de 2018</a:t>
            </a:r>
            <a:endParaRPr lang="en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" y="1024836"/>
            <a:ext cx="12073467" cy="53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01390"/>
            <a:ext cx="10515600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3800" b="1" dirty="0" smtClean="0"/>
              <a:t>VR/Circular 11/2018, </a:t>
            </a:r>
            <a:r>
              <a:rPr lang="es-ES" sz="2000" b="1" dirty="0" smtClean="0"/>
              <a:t>28 de mayo de 2018</a:t>
            </a:r>
            <a:endParaRPr lang="en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033672"/>
            <a:ext cx="11751734" cy="53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01390"/>
            <a:ext cx="10515600" cy="723446"/>
          </a:xfrm>
          <a:prstGeom prst="rect">
            <a:avLst/>
          </a:prstGeom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3800" b="1" dirty="0" smtClean="0"/>
              <a:t>VR/Circular 11/2018, </a:t>
            </a:r>
            <a:r>
              <a:rPr lang="es-ES" sz="2000" b="1" dirty="0" smtClean="0"/>
              <a:t>28 de mayo de 2018</a:t>
            </a:r>
            <a:endParaRPr lang="en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4" y="1207903"/>
            <a:ext cx="9719733" cy="52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620</Words>
  <Application>Microsoft Office PowerPoint</Application>
  <PresentationFormat>Panorámica</PresentationFormat>
  <Paragraphs>77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Muli</vt:lpstr>
      <vt:lpstr>Wingdings</vt:lpstr>
      <vt:lpstr>Tema de Office</vt:lpstr>
      <vt:lpstr>Presentación de PowerPoint</vt:lpstr>
      <vt:lpstr>Normatividad aplicable para el pago de  BECAS y OTROS APOYO S ECONOMICOS</vt:lpstr>
      <vt:lpstr>…Normatividad aplicable para el pago de  BECAS y OTROS APOYO S ECONOMICOS</vt:lpstr>
      <vt:lpstr>…Normatividad aplicable para el pago de  BECAS y OTROS APOYO S ECONOMICOS</vt:lpstr>
      <vt:lpstr>VR/Circular 11/2018, 28 de mayo de 2018</vt:lpstr>
      <vt:lpstr>VR/Circular 11/2018, 28 de mayo de 2018</vt:lpstr>
      <vt:lpstr>VR/Circular 11/2018, 28 de mayo de 2018</vt:lpstr>
      <vt:lpstr>VR/Circular 11/2018, 28 de mayo de 2018</vt:lpstr>
      <vt:lpstr>VR/Circular 11/2018, 28 de mayo de 2018</vt:lpstr>
      <vt:lpstr>VR/Circular 11/2018, 28 de mayo de 2018</vt:lpstr>
      <vt:lpstr>  Consideraciones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Calendario para programación de pagos a estudiantes  o egresados</vt:lpstr>
      <vt:lpstr>Calendario para programación de pagos a estudiantes o egresado</vt:lpstr>
      <vt:lpstr>…Calendario para programación de pagos a estudiantes o egresado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Carmenge</cp:lastModifiedBy>
  <cp:revision>44</cp:revision>
  <dcterms:created xsi:type="dcterms:W3CDTF">2018-05-09T15:35:23Z</dcterms:created>
  <dcterms:modified xsi:type="dcterms:W3CDTF">2018-06-25T17:49:20Z</dcterms:modified>
</cp:coreProperties>
</file>